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0" r:id="rId1"/>
  </p:sldMasterIdLst>
  <p:notesMasterIdLst>
    <p:notesMasterId r:id="rId241"/>
  </p:notesMasterIdLst>
  <p:handoutMasterIdLst>
    <p:handoutMasterId r:id="rId242"/>
  </p:handoutMasterIdLst>
  <p:sldIdLst>
    <p:sldId id="454" r:id="rId2"/>
    <p:sldId id="277" r:id="rId3"/>
    <p:sldId id="276" r:id="rId4"/>
    <p:sldId id="450" r:id="rId5"/>
    <p:sldId id="456" r:id="rId6"/>
    <p:sldId id="493" r:id="rId7"/>
    <p:sldId id="265" r:id="rId8"/>
    <p:sldId id="533" r:id="rId9"/>
    <p:sldId id="259" r:id="rId10"/>
    <p:sldId id="510" r:id="rId11"/>
    <p:sldId id="534" r:id="rId12"/>
    <p:sldId id="652" r:id="rId13"/>
    <p:sldId id="511" r:id="rId14"/>
    <p:sldId id="653" r:id="rId15"/>
    <p:sldId id="528" r:id="rId16"/>
    <p:sldId id="529" r:id="rId17"/>
    <p:sldId id="531" r:id="rId18"/>
    <p:sldId id="532" r:id="rId19"/>
    <p:sldId id="547" r:id="rId20"/>
    <p:sldId id="457" r:id="rId21"/>
    <p:sldId id="279" r:id="rId22"/>
    <p:sldId id="449" r:id="rId23"/>
    <p:sldId id="280" r:id="rId24"/>
    <p:sldId id="281" r:id="rId25"/>
    <p:sldId id="284" r:id="rId26"/>
    <p:sldId id="285" r:id="rId27"/>
    <p:sldId id="286" r:id="rId28"/>
    <p:sldId id="287" r:id="rId29"/>
    <p:sldId id="289" r:id="rId30"/>
    <p:sldId id="290" r:id="rId31"/>
    <p:sldId id="581" r:id="rId32"/>
    <p:sldId id="292" r:id="rId33"/>
    <p:sldId id="649" r:id="rId34"/>
    <p:sldId id="293" r:id="rId35"/>
    <p:sldId id="294" r:id="rId36"/>
    <p:sldId id="295" r:id="rId37"/>
    <p:sldId id="648" r:id="rId38"/>
    <p:sldId id="455" r:id="rId39"/>
    <p:sldId id="642" r:id="rId40"/>
    <p:sldId id="296" r:id="rId41"/>
    <p:sldId id="506" r:id="rId42"/>
    <p:sldId id="574" r:id="rId43"/>
    <p:sldId id="548" r:id="rId44"/>
    <p:sldId id="564" r:id="rId45"/>
    <p:sldId id="525" r:id="rId46"/>
    <p:sldId id="469" r:id="rId47"/>
    <p:sldId id="527" r:id="rId48"/>
    <p:sldId id="298" r:id="rId49"/>
    <p:sldId id="299" r:id="rId50"/>
    <p:sldId id="300" r:id="rId51"/>
    <p:sldId id="524" r:id="rId52"/>
    <p:sldId id="487" r:id="rId53"/>
    <p:sldId id="546" r:id="rId54"/>
    <p:sldId id="573" r:id="rId55"/>
    <p:sldId id="488" r:id="rId56"/>
    <p:sldId id="489" r:id="rId57"/>
    <p:sldId id="584" r:id="rId58"/>
    <p:sldId id="490" r:id="rId59"/>
    <p:sldId id="507" r:id="rId60"/>
    <p:sldId id="508" r:id="rId61"/>
    <p:sldId id="494" r:id="rId62"/>
    <p:sldId id="501" r:id="rId63"/>
    <p:sldId id="498" r:id="rId64"/>
    <p:sldId id="542" r:id="rId65"/>
    <p:sldId id="303" r:id="rId66"/>
    <p:sldId id="304" r:id="rId67"/>
    <p:sldId id="474" r:id="rId68"/>
    <p:sldId id="305" r:id="rId69"/>
    <p:sldId id="650" r:id="rId70"/>
    <p:sldId id="307" r:id="rId71"/>
    <p:sldId id="308" r:id="rId72"/>
    <p:sldId id="309" r:id="rId73"/>
    <p:sldId id="310" r:id="rId74"/>
    <p:sldId id="311" r:id="rId75"/>
    <p:sldId id="443" r:id="rId76"/>
    <p:sldId id="312" r:id="rId77"/>
    <p:sldId id="513" r:id="rId78"/>
    <p:sldId id="554" r:id="rId79"/>
    <p:sldId id="313" r:id="rId80"/>
    <p:sldId id="314" r:id="rId81"/>
    <p:sldId id="633" r:id="rId82"/>
    <p:sldId id="516" r:id="rId83"/>
    <p:sldId id="315" r:id="rId84"/>
    <p:sldId id="476" r:id="rId85"/>
    <p:sldId id="582" r:id="rId86"/>
    <p:sldId id="583" r:id="rId87"/>
    <p:sldId id="577" r:id="rId88"/>
    <p:sldId id="318" r:id="rId89"/>
    <p:sldId id="514" r:id="rId90"/>
    <p:sldId id="592" r:id="rId91"/>
    <p:sldId id="319" r:id="rId92"/>
    <p:sldId id="316" r:id="rId93"/>
    <p:sldId id="317" r:id="rId94"/>
    <p:sldId id="444" r:id="rId95"/>
    <p:sldId id="320" r:id="rId96"/>
    <p:sldId id="321" r:id="rId97"/>
    <p:sldId id="499" r:id="rId98"/>
    <p:sldId id="585" r:id="rId99"/>
    <p:sldId id="586" r:id="rId100"/>
    <p:sldId id="623" r:id="rId101"/>
    <p:sldId id="496" r:id="rId102"/>
    <p:sldId id="322" r:id="rId103"/>
    <p:sldId id="323" r:id="rId104"/>
    <p:sldId id="324" r:id="rId105"/>
    <p:sldId id="325" r:id="rId106"/>
    <p:sldId id="326" r:id="rId107"/>
    <p:sldId id="327" r:id="rId108"/>
    <p:sldId id="495" r:id="rId109"/>
    <p:sldId id="475" r:id="rId110"/>
    <p:sldId id="517" r:id="rId111"/>
    <p:sldId id="594" r:id="rId112"/>
    <p:sldId id="330" r:id="rId113"/>
    <p:sldId id="331" r:id="rId114"/>
    <p:sldId id="332" r:id="rId115"/>
    <p:sldId id="458" r:id="rId116"/>
    <p:sldId id="333" r:id="rId117"/>
    <p:sldId id="334" r:id="rId118"/>
    <p:sldId id="335" r:id="rId119"/>
    <p:sldId id="336" r:id="rId120"/>
    <p:sldId id="337" r:id="rId121"/>
    <p:sldId id="338" r:id="rId122"/>
    <p:sldId id="340" r:id="rId123"/>
    <p:sldId id="341" r:id="rId124"/>
    <p:sldId id="342" r:id="rId125"/>
    <p:sldId id="343" r:id="rId126"/>
    <p:sldId id="345" r:id="rId127"/>
    <p:sldId id="344" r:id="rId128"/>
    <p:sldId id="483" r:id="rId129"/>
    <p:sldId id="347" r:id="rId130"/>
    <p:sldId id="348" r:id="rId131"/>
    <p:sldId id="578" r:id="rId132"/>
    <p:sldId id="521" r:id="rId133"/>
    <p:sldId id="353" r:id="rId134"/>
    <p:sldId id="470" r:id="rId135"/>
    <p:sldId id="477" r:id="rId136"/>
    <p:sldId id="354" r:id="rId137"/>
    <p:sldId id="358" r:id="rId138"/>
    <p:sldId id="359" r:id="rId139"/>
    <p:sldId id="361" r:id="rId140"/>
    <p:sldId id="362" r:id="rId141"/>
    <p:sldId id="364" r:id="rId142"/>
    <p:sldId id="365" r:id="rId143"/>
    <p:sldId id="367" r:id="rId144"/>
    <p:sldId id="368" r:id="rId145"/>
    <p:sldId id="369" r:id="rId146"/>
    <p:sldId id="370" r:id="rId147"/>
    <p:sldId id="441" r:id="rId148"/>
    <p:sldId id="371" r:id="rId149"/>
    <p:sldId id="372" r:id="rId150"/>
    <p:sldId id="373" r:id="rId151"/>
    <p:sldId id="374" r:id="rId152"/>
    <p:sldId id="632" r:id="rId153"/>
    <p:sldId id="376" r:id="rId154"/>
    <p:sldId id="380" r:id="rId155"/>
    <p:sldId id="381" r:id="rId156"/>
    <p:sldId id="382" r:id="rId157"/>
    <p:sldId id="566" r:id="rId158"/>
    <p:sldId id="383" r:id="rId159"/>
    <p:sldId id="526" r:id="rId160"/>
    <p:sldId id="384" r:id="rId161"/>
    <p:sldId id="379" r:id="rId162"/>
    <p:sldId id="597" r:id="rId163"/>
    <p:sldId id="598" r:id="rId164"/>
    <p:sldId id="599" r:id="rId165"/>
    <p:sldId id="600" r:id="rId166"/>
    <p:sldId id="601" r:id="rId167"/>
    <p:sldId id="602" r:id="rId168"/>
    <p:sldId id="603" r:id="rId169"/>
    <p:sldId id="651" r:id="rId170"/>
    <p:sldId id="604" r:id="rId171"/>
    <p:sldId id="605" r:id="rId172"/>
    <p:sldId id="606" r:id="rId173"/>
    <p:sldId id="607" r:id="rId174"/>
    <p:sldId id="608" r:id="rId175"/>
    <p:sldId id="609" r:id="rId176"/>
    <p:sldId id="387" r:id="rId177"/>
    <p:sldId id="388" r:id="rId178"/>
    <p:sldId id="389" r:id="rId179"/>
    <p:sldId id="590" r:id="rId180"/>
    <p:sldId id="465" r:id="rId181"/>
    <p:sldId id="392" r:id="rId182"/>
    <p:sldId id="591" r:id="rId183"/>
    <p:sldId id="394" r:id="rId184"/>
    <p:sldId id="395" r:id="rId185"/>
    <p:sldId id="396" r:id="rId186"/>
    <p:sldId id="397" r:id="rId187"/>
    <p:sldId id="398" r:id="rId188"/>
    <p:sldId id="478" r:id="rId189"/>
    <p:sldId id="402" r:id="rId190"/>
    <p:sldId id="466" r:id="rId191"/>
    <p:sldId id="403" r:id="rId192"/>
    <p:sldId id="404" r:id="rId193"/>
    <p:sldId id="405" r:id="rId194"/>
    <p:sldId id="408" r:id="rId195"/>
    <p:sldId id="409" r:id="rId196"/>
    <p:sldId id="410" r:id="rId197"/>
    <p:sldId id="411" r:id="rId198"/>
    <p:sldId id="413" r:id="rId199"/>
    <p:sldId id="415" r:id="rId200"/>
    <p:sldId id="416" r:id="rId201"/>
    <p:sldId id="417" r:id="rId202"/>
    <p:sldId id="418" r:id="rId203"/>
    <p:sldId id="419" r:id="rId204"/>
    <p:sldId id="420" r:id="rId205"/>
    <p:sldId id="421" r:id="rId206"/>
    <p:sldId id="645" r:id="rId207"/>
    <p:sldId id="646" r:id="rId208"/>
    <p:sldId id="647" r:id="rId209"/>
    <p:sldId id="596" r:id="rId210"/>
    <p:sldId id="637" r:id="rId211"/>
    <p:sldId id="634" r:id="rId212"/>
    <p:sldId id="635" r:id="rId213"/>
    <p:sldId id="638" r:id="rId214"/>
    <p:sldId id="639" r:id="rId215"/>
    <p:sldId id="625" r:id="rId216"/>
    <p:sldId id="626" r:id="rId217"/>
    <p:sldId id="640" r:id="rId218"/>
    <p:sldId id="627" r:id="rId219"/>
    <p:sldId id="628" r:id="rId220"/>
    <p:sldId id="641" r:id="rId221"/>
    <p:sldId id="618" r:id="rId222"/>
    <p:sldId id="619" r:id="rId223"/>
    <p:sldId id="620" r:id="rId224"/>
    <p:sldId id="621" r:id="rId225"/>
    <p:sldId id="622" r:id="rId226"/>
    <p:sldId id="610" r:id="rId227"/>
    <p:sldId id="611" r:id="rId228"/>
    <p:sldId id="612" r:id="rId229"/>
    <p:sldId id="613" r:id="rId230"/>
    <p:sldId id="614" r:id="rId231"/>
    <p:sldId id="615" r:id="rId232"/>
    <p:sldId id="616" r:id="rId233"/>
    <p:sldId id="617" r:id="rId234"/>
    <p:sldId id="643" r:id="rId235"/>
    <p:sldId id="629" r:id="rId236"/>
    <p:sldId id="630" r:id="rId237"/>
    <p:sldId id="636" r:id="rId238"/>
    <p:sldId id="523" r:id="rId239"/>
    <p:sldId id="505" r:id="rId240"/>
  </p:sldIdLst>
  <p:sldSz cx="9144000" cy="6858000" type="screen4x3"/>
  <p:notesSz cx="6797675" cy="9874250"/>
  <p:defaultTextStyle>
    <a:defPPr>
      <a:defRPr lang="en-US"/>
    </a:defPPr>
    <a:lvl1pPr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1pPr>
    <a:lvl2pPr marL="4572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2pPr>
    <a:lvl3pPr marL="9144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3pPr>
    <a:lvl4pPr marL="13716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4pPr>
    <a:lvl5pPr marL="18288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Titelfolie" id="{092F79FD-BF55-40BF-B9FE-75CEB89E84B5}">
          <p14:sldIdLst>
            <p14:sldId id="454"/>
          </p14:sldIdLst>
        </p14:section>
        <p14:section name="Organisation" id="{B7C61536-0178-4707-98B1-53BCC68FFC07}">
          <p14:sldIdLst>
            <p14:sldId id="277"/>
            <p14:sldId id="276"/>
            <p14:sldId id="450"/>
            <p14:sldId id="456"/>
            <p14:sldId id="493"/>
            <p14:sldId id="265"/>
            <p14:sldId id="533"/>
            <p14:sldId id="259"/>
            <p14:sldId id="510"/>
            <p14:sldId id="534"/>
            <p14:sldId id="652"/>
            <p14:sldId id="511"/>
            <p14:sldId id="653"/>
            <p14:sldId id="528"/>
            <p14:sldId id="529"/>
            <p14:sldId id="531"/>
            <p14:sldId id="532"/>
            <p14:sldId id="547"/>
            <p14:sldId id="457"/>
          </p14:sldIdLst>
        </p14:section>
        <p14:section name="Einführung" id="{BE578C42-9DC1-4798-822A-7F854431B6CA}">
          <p14:sldIdLst>
            <p14:sldId id="279"/>
            <p14:sldId id="449"/>
            <p14:sldId id="280"/>
            <p14:sldId id="281"/>
            <p14:sldId id="284"/>
            <p14:sldId id="285"/>
            <p14:sldId id="286"/>
            <p14:sldId id="287"/>
            <p14:sldId id="289"/>
            <p14:sldId id="290"/>
            <p14:sldId id="581"/>
            <p14:sldId id="292"/>
            <p14:sldId id="649"/>
            <p14:sldId id="293"/>
            <p14:sldId id="294"/>
            <p14:sldId id="295"/>
            <p14:sldId id="648"/>
            <p14:sldId id="455"/>
            <p14:sldId id="642"/>
            <p14:sldId id="296"/>
            <p14:sldId id="506"/>
            <p14:sldId id="574"/>
            <p14:sldId id="548"/>
            <p14:sldId id="564"/>
            <p14:sldId id="525"/>
            <p14:sldId id="469"/>
            <p14:sldId id="527"/>
            <p14:sldId id="298"/>
            <p14:sldId id="299"/>
            <p14:sldId id="300"/>
            <p14:sldId id="524"/>
            <p14:sldId id="487"/>
            <p14:sldId id="546"/>
            <p14:sldId id="573"/>
            <p14:sldId id="488"/>
            <p14:sldId id="489"/>
            <p14:sldId id="584"/>
            <p14:sldId id="490"/>
            <p14:sldId id="507"/>
            <p14:sldId id="508"/>
            <p14:sldId id="494"/>
            <p14:sldId id="501"/>
            <p14:sldId id="498"/>
            <p14:sldId id="542"/>
          </p14:sldIdLst>
        </p14:section>
        <p14:section name="Speicherverwaltung" id="{2C8B8110-A4F2-4DE1-B7D9-861865B46C00}">
          <p14:sldIdLst>
            <p14:sldId id="303"/>
            <p14:sldId id="304"/>
            <p14:sldId id="474"/>
            <p14:sldId id="305"/>
            <p14:sldId id="650"/>
            <p14:sldId id="307"/>
            <p14:sldId id="308"/>
            <p14:sldId id="309"/>
            <p14:sldId id="310"/>
            <p14:sldId id="311"/>
            <p14:sldId id="443"/>
            <p14:sldId id="312"/>
            <p14:sldId id="513"/>
            <p14:sldId id="554"/>
            <p14:sldId id="313"/>
            <p14:sldId id="314"/>
            <p14:sldId id="633"/>
            <p14:sldId id="516"/>
            <p14:sldId id="315"/>
            <p14:sldId id="476"/>
            <p14:sldId id="582"/>
            <p14:sldId id="583"/>
            <p14:sldId id="577"/>
            <p14:sldId id="318"/>
            <p14:sldId id="514"/>
            <p14:sldId id="592"/>
            <p14:sldId id="319"/>
            <p14:sldId id="316"/>
            <p14:sldId id="317"/>
            <p14:sldId id="444"/>
            <p14:sldId id="320"/>
            <p14:sldId id="321"/>
            <p14:sldId id="499"/>
            <p14:sldId id="585"/>
            <p14:sldId id="586"/>
            <p14:sldId id="623"/>
            <p14:sldId id="496"/>
            <p14:sldId id="322"/>
            <p14:sldId id="323"/>
            <p14:sldId id="324"/>
            <p14:sldId id="325"/>
            <p14:sldId id="326"/>
            <p14:sldId id="327"/>
            <p14:sldId id="495"/>
            <p14:sldId id="475"/>
            <p14:sldId id="517"/>
            <p14:sldId id="594"/>
            <p14:sldId id="330"/>
            <p14:sldId id="331"/>
            <p14:sldId id="332"/>
            <p14:sldId id="458"/>
            <p14:sldId id="333"/>
            <p14:sldId id="334"/>
            <p14:sldId id="335"/>
            <p14:sldId id="336"/>
            <p14:sldId id="337"/>
            <p14:sldId id="338"/>
            <p14:sldId id="340"/>
            <p14:sldId id="341"/>
            <p14:sldId id="342"/>
            <p14:sldId id="343"/>
            <p14:sldId id="345"/>
            <p14:sldId id="344"/>
            <p14:sldId id="483"/>
            <p14:sldId id="347"/>
            <p14:sldId id="348"/>
            <p14:sldId id="578"/>
            <p14:sldId id="521"/>
          </p14:sldIdLst>
        </p14:section>
        <p14:section name="Vererbung und Polymorphie" id="{C6D9C4FD-2BA1-426C-B138-974A60570EBB}">
          <p14:sldIdLst>
            <p14:sldId id="353"/>
            <p14:sldId id="470"/>
            <p14:sldId id="477"/>
            <p14:sldId id="354"/>
            <p14:sldId id="358"/>
            <p14:sldId id="359"/>
            <p14:sldId id="361"/>
            <p14:sldId id="362"/>
            <p14:sldId id="364"/>
            <p14:sldId id="365"/>
            <p14:sldId id="367"/>
            <p14:sldId id="368"/>
            <p14:sldId id="369"/>
            <p14:sldId id="370"/>
            <p14:sldId id="441"/>
            <p14:sldId id="371"/>
            <p14:sldId id="372"/>
            <p14:sldId id="373"/>
            <p14:sldId id="374"/>
            <p14:sldId id="632"/>
            <p14:sldId id="376"/>
            <p14:sldId id="380"/>
            <p14:sldId id="381"/>
            <p14:sldId id="382"/>
            <p14:sldId id="566"/>
            <p14:sldId id="383"/>
            <p14:sldId id="526"/>
            <p14:sldId id="384"/>
            <p14:sldId id="379"/>
          </p14:sldIdLst>
        </p14:section>
        <p14:section name="Einführung in (Embedded) C" id="{E3FB269C-5748-45B4-A064-085A4F3038A5}">
          <p14:sldIdLst>
            <p14:sldId id="597"/>
            <p14:sldId id="598"/>
            <p14:sldId id="599"/>
            <p14:sldId id="600"/>
            <p14:sldId id="601"/>
            <p14:sldId id="602"/>
            <p14:sldId id="603"/>
            <p14:sldId id="651"/>
            <p14:sldId id="604"/>
            <p14:sldId id="605"/>
            <p14:sldId id="606"/>
            <p14:sldId id="607"/>
            <p14:sldId id="608"/>
            <p14:sldId id="609"/>
          </p14:sldIdLst>
        </p14:section>
        <p14:section name="Fortgeschrittene Themen" id="{ED0E4761-A9A0-49B5-9469-79A68F31E2AD}">
          <p14:sldIdLst>
            <p14:sldId id="387"/>
            <p14:sldId id="388"/>
            <p14:sldId id="389"/>
            <p14:sldId id="590"/>
            <p14:sldId id="465"/>
            <p14:sldId id="392"/>
            <p14:sldId id="591"/>
            <p14:sldId id="394"/>
            <p14:sldId id="395"/>
            <p14:sldId id="396"/>
            <p14:sldId id="397"/>
            <p14:sldId id="398"/>
            <p14:sldId id="478"/>
            <p14:sldId id="402"/>
            <p14:sldId id="466"/>
            <p14:sldId id="403"/>
            <p14:sldId id="404"/>
            <p14:sldId id="405"/>
            <p14:sldId id="408"/>
            <p14:sldId id="409"/>
            <p14:sldId id="410"/>
            <p14:sldId id="411"/>
            <p14:sldId id="413"/>
            <p14:sldId id="415"/>
            <p14:sldId id="416"/>
            <p14:sldId id="417"/>
            <p14:sldId id="418"/>
            <p14:sldId id="419"/>
            <p14:sldId id="420"/>
            <p14:sldId id="421"/>
          </p14:sldIdLst>
        </p14:section>
        <p14:section name="Epilog" id="{7E53E337-82D8-4B7A-8768-B0AB785893E8}">
          <p14:sldIdLst>
            <p14:sldId id="645"/>
            <p14:sldId id="646"/>
            <p14:sldId id="647"/>
          </p14:sldIdLst>
        </p14:section>
        <p14:section name="Anhang und zusätzliche Materialien" id="{98088982-50C5-4779-9F72-9621C11A3CD6}">
          <p14:sldIdLst>
            <p14:sldId id="596"/>
          </p14:sldIdLst>
        </p14:section>
        <p14:section name="ExkursRuleOfThree" id="{132FD61A-4B45-49DB-91E9-C42B6710CEC6}">
          <p14:sldIdLst>
            <p14:sldId id="637"/>
            <p14:sldId id="634"/>
            <p14:sldId id="635"/>
          </p14:sldIdLst>
        </p14:section>
        <p14:section name="ExkursImmutableTypen" id="{53134BA5-07E3-46E1-91A7-05F45D8D829F}">
          <p14:sldIdLst>
            <p14:sldId id="638"/>
            <p14:sldId id="639"/>
            <p14:sldId id="625"/>
            <p14:sldId id="626"/>
          </p14:sldIdLst>
        </p14:section>
        <p14:section name="ExkursMixins" id="{08442A1D-6E31-479A-B28D-D084ACE39417}">
          <p14:sldIdLst>
            <p14:sldId id="640"/>
            <p14:sldId id="627"/>
            <p14:sldId id="628"/>
          </p14:sldIdLst>
        </p14:section>
        <p14:section name="ExkursMethodenzeigerLambdas" id="{F8983400-09BB-4500-ABB5-72874BF625E6}">
          <p14:sldIdLst>
            <p14:sldId id="641"/>
            <p14:sldId id="618"/>
            <p14:sldId id="619"/>
            <p14:sldId id="620"/>
            <p14:sldId id="621"/>
            <p14:sldId id="622"/>
          </p14:sldIdLst>
        </p14:section>
        <p14:section name="ExkursMakefiles" id="{7650B228-EE9E-4935-8054-7A15A04EACE1}">
          <p14:sldIdLst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</p14:sldIdLst>
        </p14:section>
        <p14:section name="ExkursMehrfachvererbungJava" id="{70304745-4CF3-49F1-9D5A-1F85B6D632CA}">
          <p14:sldIdLst>
            <p14:sldId id="643"/>
            <p14:sldId id="629"/>
            <p14:sldId id="630"/>
          </p14:sldIdLst>
        </p14:section>
        <p14:section name="ExkursWeiterlesen" id="{3C8B1F93-25A8-4CA7-9E34-72C21C919EF8}">
          <p14:sldIdLst/>
        </p14:section>
        <p14:section name="Technische Anmerkungen" id="{C4492B24-082D-4A66-A62B-403A374C54FF}">
          <p14:sldIdLst>
            <p14:sldId id="636"/>
            <p14:sldId id="523"/>
            <p14:sldId id="50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land Kluge" initials="RK" lastIdx="74" clrIdx="0">
    <p:extLst>
      <p:ext uri="{19B8F6BF-5375-455C-9EA6-DF929625EA0E}">
        <p15:presenceInfo xmlns:p15="http://schemas.microsoft.com/office/powerpoint/2012/main" userId="bfc3925f5463e0e1" providerId="Windows Live"/>
      </p:ext>
    </p:extLst>
  </p:cmAuthor>
  <p:cmAuthor id="2" name="Nicolas" initials="N" lastIdx="5" clrIdx="1">
    <p:extLst>
      <p:ext uri="{19B8F6BF-5375-455C-9EA6-DF929625EA0E}">
        <p15:presenceInfo xmlns:p15="http://schemas.microsoft.com/office/powerpoint/2012/main" userId="Nicolas" providerId="None"/>
      </p:ext>
    </p:extLst>
  </p:cmAuthor>
  <p:cmAuthor id="3" name="Nicolas Himmelmann" initials="NH" lastIdx="1" clrIdx="2">
    <p:extLst>
      <p:ext uri="{19B8F6BF-5375-455C-9EA6-DF929625EA0E}">
        <p15:presenceInfo xmlns:p15="http://schemas.microsoft.com/office/powerpoint/2012/main" userId="Nicolas Himmelman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3366"/>
    <a:srgbClr val="005AA9"/>
    <a:srgbClr val="7F7F7F"/>
    <a:srgbClr val="8CED79"/>
    <a:srgbClr val="414146"/>
    <a:srgbClr val="F7A25B"/>
    <a:srgbClr val="F7A25A"/>
    <a:srgbClr val="7BB5EC"/>
    <a:srgbClr val="F7FC28"/>
    <a:srgbClr val="FC74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13" autoAdjust="0"/>
    <p:restoredTop sz="96433" autoAdjust="0"/>
  </p:normalViewPr>
  <p:slideViewPr>
    <p:cSldViewPr>
      <p:cViewPr varScale="1">
        <p:scale>
          <a:sx n="82" d="100"/>
          <a:sy n="82" d="100"/>
        </p:scale>
        <p:origin x="1306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43517"/>
    </p:cViewPr>
  </p:sorterViewPr>
  <p:notesViewPr>
    <p:cSldViewPr>
      <p:cViewPr varScale="1">
        <p:scale>
          <a:sx n="79" d="100"/>
          <a:sy n="79" d="100"/>
        </p:scale>
        <p:origin x="-3990" y="-108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247" Type="http://schemas.openxmlformats.org/officeDocument/2006/relationships/tableStyles" Target="tableStyle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notesMaster" Target="notesMasters/notesMaster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handoutMaster" Target="handoutMasters/handoutMaster1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commentAuthors" Target="commentAuthors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presProps" Target="presProps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viewProps" Target="viewProps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theme" Target="theme/theme1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A5B157-B3F0-440D-9BEF-D491D619066F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D43E7C0A-23EF-4C18-AF78-D1D05233EC61}">
      <dgm:prSet phldrT="[Text]" custT="1"/>
      <dgm:spPr/>
      <dgm:t>
        <a:bodyPr/>
        <a:lstStyle/>
        <a:p>
          <a:r>
            <a:rPr lang="en-US" sz="1400" smtClean="0"/>
            <a:t>Compile Time</a:t>
          </a:r>
          <a:endParaRPr lang="en-US" sz="1400"/>
        </a:p>
      </dgm:t>
    </dgm:pt>
    <dgm:pt modelId="{D2C80B89-1211-4A04-B72F-3E96C584990E}" type="parTrans" cxnId="{55785202-551D-4743-AD1F-6A1F6F124690}">
      <dgm:prSet/>
      <dgm:spPr/>
      <dgm:t>
        <a:bodyPr/>
        <a:lstStyle/>
        <a:p>
          <a:endParaRPr lang="en-US"/>
        </a:p>
      </dgm:t>
    </dgm:pt>
    <dgm:pt modelId="{F01EDA59-06AF-4AA0-8079-E1DB4DA1B088}" type="sibTrans" cxnId="{55785202-551D-4743-AD1F-6A1F6F124690}">
      <dgm:prSet/>
      <dgm:spPr/>
      <dgm:t>
        <a:bodyPr/>
        <a:lstStyle/>
        <a:p>
          <a:endParaRPr lang="en-US"/>
        </a:p>
      </dgm:t>
    </dgm:pt>
    <dgm:pt modelId="{F6641B1B-0D6C-4282-BC40-48B88A47548D}">
      <dgm:prSet phldrT="[Text]" custT="1"/>
      <dgm:spPr/>
      <dgm:t>
        <a:bodyPr/>
        <a:lstStyle/>
        <a:p>
          <a:r>
            <a:rPr lang="en-US" sz="1400" smtClean="0"/>
            <a:t>Link Time</a:t>
          </a:r>
          <a:endParaRPr lang="en-US" sz="1400"/>
        </a:p>
      </dgm:t>
    </dgm:pt>
    <dgm:pt modelId="{29DACF74-A95B-4209-8A59-4804EDA7AA88}" type="parTrans" cxnId="{8BD95296-D1A8-49D0-80AB-59838EDBBBD3}">
      <dgm:prSet/>
      <dgm:spPr/>
      <dgm:t>
        <a:bodyPr/>
        <a:lstStyle/>
        <a:p>
          <a:endParaRPr lang="en-US"/>
        </a:p>
      </dgm:t>
    </dgm:pt>
    <dgm:pt modelId="{25583556-96B2-4B39-9472-90BDC971B2A2}" type="sibTrans" cxnId="{8BD95296-D1A8-49D0-80AB-59838EDBBBD3}">
      <dgm:prSet/>
      <dgm:spPr/>
      <dgm:t>
        <a:bodyPr/>
        <a:lstStyle/>
        <a:p>
          <a:endParaRPr lang="en-US"/>
        </a:p>
      </dgm:t>
    </dgm:pt>
    <dgm:pt modelId="{188D2C8A-B576-4C06-8483-F9BAD52CFB7E}">
      <dgm:prSet phldrT="[Text]" custT="1"/>
      <dgm:spPr/>
      <dgm:t>
        <a:bodyPr/>
        <a:lstStyle/>
        <a:p>
          <a:r>
            <a:rPr lang="en-US" sz="1400" smtClean="0"/>
            <a:t>Load Time</a:t>
          </a:r>
          <a:endParaRPr lang="en-US" sz="1400"/>
        </a:p>
      </dgm:t>
    </dgm:pt>
    <dgm:pt modelId="{ED5AE136-E2C1-445B-ABB1-ADA6AAD96F88}" type="parTrans" cxnId="{58318722-95A3-4C96-B4B3-9A5D9EB0557C}">
      <dgm:prSet/>
      <dgm:spPr/>
      <dgm:t>
        <a:bodyPr/>
        <a:lstStyle/>
        <a:p>
          <a:endParaRPr lang="en-US"/>
        </a:p>
      </dgm:t>
    </dgm:pt>
    <dgm:pt modelId="{3E297682-69C4-4274-9066-FCB131B76ADA}" type="sibTrans" cxnId="{58318722-95A3-4C96-B4B3-9A5D9EB0557C}">
      <dgm:prSet/>
      <dgm:spPr/>
      <dgm:t>
        <a:bodyPr/>
        <a:lstStyle/>
        <a:p>
          <a:endParaRPr lang="en-US"/>
        </a:p>
      </dgm:t>
    </dgm:pt>
    <dgm:pt modelId="{2FF95BBD-05DF-4204-A421-267C2EE231AA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Entwickler</a:t>
          </a:r>
          <a:endParaRPr lang="en-US" sz="1400"/>
        </a:p>
      </dgm:t>
    </dgm:pt>
    <dgm:pt modelId="{4762D58A-B84A-468C-BCC0-B944F55BEB35}" type="parTrans" cxnId="{A62197EB-620B-4B67-B7E3-6B3287B94DB8}">
      <dgm:prSet/>
      <dgm:spPr/>
      <dgm:t>
        <a:bodyPr/>
        <a:lstStyle/>
        <a:p>
          <a:endParaRPr lang="en-US"/>
        </a:p>
      </dgm:t>
    </dgm:pt>
    <dgm:pt modelId="{2C793561-3241-4125-96E7-AAB64C3C2FC6}" type="sibTrans" cxnId="{A62197EB-620B-4B67-B7E3-6B3287B94DB8}">
      <dgm:prSet/>
      <dgm:spPr/>
      <dgm:t>
        <a:bodyPr/>
        <a:lstStyle/>
        <a:p>
          <a:endParaRPr lang="en-US"/>
        </a:p>
      </dgm:t>
    </dgm:pt>
    <dgm:pt modelId="{86CB158F-AEFA-44E2-9246-DD45D055D04E}">
      <dgm:prSet phldrT="[Text]" custT="1"/>
      <dgm:spPr/>
      <dgm:t>
        <a:bodyPr/>
        <a:lstStyle/>
        <a:p>
          <a:r>
            <a:rPr lang="en-US" sz="1400" smtClean="0"/>
            <a:t>1x je </a:t>
          </a:r>
          <a:r>
            <a:rPr lang="de-DE" sz="1400" smtClean="0"/>
            <a:t>Übersetzungseinheit (c.-Datei)</a:t>
          </a:r>
          <a:endParaRPr lang="en-US" sz="1400"/>
        </a:p>
      </dgm:t>
    </dgm:pt>
    <dgm:pt modelId="{AB943230-6C42-4BC9-BE95-87FDFAE8E31C}" type="parTrans" cxnId="{EC8A01D9-E648-48BB-8151-51CB47DCBF47}">
      <dgm:prSet/>
      <dgm:spPr/>
      <dgm:t>
        <a:bodyPr/>
        <a:lstStyle/>
        <a:p>
          <a:endParaRPr lang="en-US"/>
        </a:p>
      </dgm:t>
    </dgm:pt>
    <dgm:pt modelId="{F6D12AA0-164B-4658-941D-8E0703A3DAD8}" type="sibTrans" cxnId="{EC8A01D9-E648-48BB-8151-51CB47DCBF47}">
      <dgm:prSet/>
      <dgm:spPr/>
      <dgm:t>
        <a:bodyPr/>
        <a:lstStyle/>
        <a:p>
          <a:endParaRPr lang="en-US"/>
        </a:p>
      </dgm:t>
    </dgm:pt>
    <dgm:pt modelId="{13511494-D021-4AC3-93B3-7E103E4AB85E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</a:t>
          </a:r>
          <a:r>
            <a:rPr lang="de-DE" sz="1400" smtClean="0"/>
            <a:t>Entwickler</a:t>
          </a:r>
          <a:endParaRPr lang="en-US" sz="1400"/>
        </a:p>
      </dgm:t>
    </dgm:pt>
    <dgm:pt modelId="{8D1CDCE6-C5ED-4B4A-888C-67D1E4A34646}" type="parTrans" cxnId="{BD897F55-916D-4639-8AA8-A7F0C00642E7}">
      <dgm:prSet/>
      <dgm:spPr/>
      <dgm:t>
        <a:bodyPr/>
        <a:lstStyle/>
        <a:p>
          <a:endParaRPr lang="en-US"/>
        </a:p>
      </dgm:t>
    </dgm:pt>
    <dgm:pt modelId="{1E372920-E04C-4308-AEC4-63CCDDC7AEFD}" type="sibTrans" cxnId="{BD897F55-916D-4639-8AA8-A7F0C00642E7}">
      <dgm:prSet/>
      <dgm:spPr/>
      <dgm:t>
        <a:bodyPr/>
        <a:lstStyle/>
        <a:p>
          <a:endParaRPr lang="en-US"/>
        </a:p>
      </dgm:t>
    </dgm:pt>
    <dgm:pt modelId="{997870C5-660F-42DD-98E2-05553B31FBA0}">
      <dgm:prSet phldrT="[Text]" custT="1"/>
      <dgm:spPr/>
      <dgm:t>
        <a:bodyPr/>
        <a:lstStyle/>
        <a:p>
          <a:r>
            <a:rPr lang="de-DE" sz="1400" smtClean="0"/>
            <a:t>1x je Bauvorgang</a:t>
          </a:r>
          <a:endParaRPr lang="en-US" sz="1400"/>
        </a:p>
      </dgm:t>
    </dgm:pt>
    <dgm:pt modelId="{E1B5E77A-A6A8-421D-988C-43263F26694F}" type="parTrans" cxnId="{85437D2C-71A1-4592-82BC-F6F14CD93C22}">
      <dgm:prSet/>
      <dgm:spPr/>
      <dgm:t>
        <a:bodyPr/>
        <a:lstStyle/>
        <a:p>
          <a:endParaRPr lang="en-US"/>
        </a:p>
      </dgm:t>
    </dgm:pt>
    <dgm:pt modelId="{04A3E5D7-93C6-4FBD-89C9-B376938BEE2B}" type="sibTrans" cxnId="{85437D2C-71A1-4592-82BC-F6F14CD93C22}">
      <dgm:prSet/>
      <dgm:spPr/>
      <dgm:t>
        <a:bodyPr/>
        <a:lstStyle/>
        <a:p>
          <a:endParaRPr lang="en-US"/>
        </a:p>
      </dgm:t>
    </dgm:pt>
    <dgm:pt modelId="{7F5BFBD5-327A-4BA8-9D35-A774C64D5C48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</a:t>
          </a:r>
          <a:r>
            <a:rPr lang="de-DE" sz="1400" smtClean="0"/>
            <a:t>Benutzer</a:t>
          </a:r>
          <a:endParaRPr lang="en-US" sz="1400"/>
        </a:p>
      </dgm:t>
    </dgm:pt>
    <dgm:pt modelId="{A1938702-2ADB-4E1E-8730-FC665294466F}" type="parTrans" cxnId="{78307114-A5DF-48D2-AA90-775415A2A0A4}">
      <dgm:prSet/>
      <dgm:spPr/>
      <dgm:t>
        <a:bodyPr/>
        <a:lstStyle/>
        <a:p>
          <a:endParaRPr lang="en-US"/>
        </a:p>
      </dgm:t>
    </dgm:pt>
    <dgm:pt modelId="{C5D1165D-8CD8-4937-AF86-B4D18794F665}" type="sibTrans" cxnId="{78307114-A5DF-48D2-AA90-775415A2A0A4}">
      <dgm:prSet/>
      <dgm:spPr/>
      <dgm:t>
        <a:bodyPr/>
        <a:lstStyle/>
        <a:p>
          <a:endParaRPr lang="en-US"/>
        </a:p>
      </dgm:t>
    </dgm:pt>
    <dgm:pt modelId="{D26C0E43-0859-4106-931E-FFF79BAA4B63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Compiler</a:t>
          </a:r>
          <a:endParaRPr lang="en-US" sz="1400"/>
        </a:p>
      </dgm:t>
    </dgm:pt>
    <dgm:pt modelId="{EFF026D2-F852-4545-85E6-2537C4F10AEC}" type="parTrans" cxnId="{00EDCC4D-81D4-4AF2-A554-B46F3854E2F8}">
      <dgm:prSet/>
      <dgm:spPr/>
      <dgm:t>
        <a:bodyPr/>
        <a:lstStyle/>
        <a:p>
          <a:endParaRPr lang="en-US"/>
        </a:p>
      </dgm:t>
    </dgm:pt>
    <dgm:pt modelId="{3D49E4C2-6AC7-44D3-87D8-AFCCFC84EF3E}" type="sibTrans" cxnId="{00EDCC4D-81D4-4AF2-A554-B46F3854E2F8}">
      <dgm:prSet/>
      <dgm:spPr/>
      <dgm:t>
        <a:bodyPr/>
        <a:lstStyle/>
        <a:p>
          <a:endParaRPr lang="en-US"/>
        </a:p>
      </dgm:t>
    </dgm:pt>
    <dgm:pt modelId="{4078C0AE-5629-4F99-81B0-33C008E08BC3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Compiler</a:t>
          </a:r>
          <a:endParaRPr lang="en-US" sz="1400"/>
        </a:p>
      </dgm:t>
    </dgm:pt>
    <dgm:pt modelId="{5EDCF9AF-1DBC-4364-B483-C334DDB184E3}" type="parTrans" cxnId="{C5FEBAA7-CC7A-4AFB-B55D-3CE5CBDD9224}">
      <dgm:prSet/>
      <dgm:spPr/>
      <dgm:t>
        <a:bodyPr/>
        <a:lstStyle/>
        <a:p>
          <a:endParaRPr lang="en-US"/>
        </a:p>
      </dgm:t>
    </dgm:pt>
    <dgm:pt modelId="{59800B22-AE84-4F5B-8DB1-1CD29DAB074F}" type="sibTrans" cxnId="{C5FEBAA7-CC7A-4AFB-B55D-3CE5CBDD9224}">
      <dgm:prSet/>
      <dgm:spPr/>
      <dgm:t>
        <a:bodyPr/>
        <a:lstStyle/>
        <a:p>
          <a:endParaRPr lang="en-US"/>
        </a:p>
      </dgm:t>
    </dgm:pt>
    <dgm:pt modelId="{B1539F09-110D-42FD-88F9-9D997FCB4F15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Betriebsystem</a:t>
          </a:r>
          <a:endParaRPr lang="en-US" sz="1400"/>
        </a:p>
      </dgm:t>
    </dgm:pt>
    <dgm:pt modelId="{F4C0CF48-26B0-483D-B980-42C6C7F3FDEC}" type="parTrans" cxnId="{31DC6A0F-860A-4979-858E-D0EFBFD4733F}">
      <dgm:prSet/>
      <dgm:spPr/>
      <dgm:t>
        <a:bodyPr/>
        <a:lstStyle/>
        <a:p>
          <a:endParaRPr lang="en-US"/>
        </a:p>
      </dgm:t>
    </dgm:pt>
    <dgm:pt modelId="{88661FCC-4D7C-4D74-A202-A1CC4DA3E9D6}" type="sibTrans" cxnId="{31DC6A0F-860A-4979-858E-D0EFBFD4733F}">
      <dgm:prSet/>
      <dgm:spPr/>
      <dgm:t>
        <a:bodyPr/>
        <a:lstStyle/>
        <a:p>
          <a:endParaRPr lang="en-US"/>
        </a:p>
      </dgm:t>
    </dgm:pt>
    <dgm:pt modelId="{7F80FE41-8DF1-4BDB-B266-0A79B4588F9C}" type="pres">
      <dgm:prSet presAssocID="{DFA5B157-B3F0-440D-9BEF-D491D619066F}" presName="Name0" presStyleCnt="0">
        <dgm:presLayoutVars>
          <dgm:dir/>
          <dgm:animLvl val="lvl"/>
          <dgm:resizeHandles val="exact"/>
        </dgm:presLayoutVars>
      </dgm:prSet>
      <dgm:spPr/>
    </dgm:pt>
    <dgm:pt modelId="{0FB20B28-A06B-4AC4-8782-F472B05A711C}" type="pres">
      <dgm:prSet presAssocID="{D43E7C0A-23EF-4C18-AF78-D1D05233EC61}" presName="composite" presStyleCnt="0"/>
      <dgm:spPr/>
    </dgm:pt>
    <dgm:pt modelId="{8BFEA447-5B3B-4FCE-B382-592AA6E3076F}" type="pres">
      <dgm:prSet presAssocID="{D43E7C0A-23EF-4C18-AF78-D1D05233EC61}" presName="parTx" presStyleLbl="node1" presStyleIdx="0" presStyleCnt="3" custLinFactNeighborX="3569" custLinFactNeighborY="-11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03B176-32A5-4A04-B3E5-A9BD2E32D2E9}" type="pres">
      <dgm:prSet presAssocID="{D43E7C0A-23EF-4C18-AF78-D1D05233EC61}" presName="desTx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A943BED-E799-4073-B5F0-59951AC7533F}" type="pres">
      <dgm:prSet presAssocID="{F01EDA59-06AF-4AA0-8079-E1DB4DA1B088}" presName="space" presStyleCnt="0"/>
      <dgm:spPr/>
    </dgm:pt>
    <dgm:pt modelId="{B4D3403B-7DC1-496C-8226-3E8A9162DCA4}" type="pres">
      <dgm:prSet presAssocID="{F6641B1B-0D6C-4282-BC40-48B88A47548D}" presName="composite" presStyleCnt="0"/>
      <dgm:spPr/>
    </dgm:pt>
    <dgm:pt modelId="{E89C0B31-2CD3-4FF3-A1D1-7839C0207329}" type="pres">
      <dgm:prSet presAssocID="{F6641B1B-0D6C-4282-BC40-48B88A47548D}" presName="parTx" presStyleLbl="node1" presStyleIdx="1" presStyleCnt="3" custLinFactNeighborX="3478" custLinFactNeighborY="-135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6789FF-C8B3-4F46-8636-3EADBB276318}" type="pres">
      <dgm:prSet presAssocID="{F6641B1B-0D6C-4282-BC40-48B88A47548D}" presName="desTx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6944F6-33B6-4196-8AF6-96B521CD4AB0}" type="pres">
      <dgm:prSet presAssocID="{25583556-96B2-4B39-9472-90BDC971B2A2}" presName="space" presStyleCnt="0"/>
      <dgm:spPr/>
    </dgm:pt>
    <dgm:pt modelId="{124FF95A-9164-4467-83DB-15ED6EB93F6E}" type="pres">
      <dgm:prSet presAssocID="{188D2C8A-B576-4C06-8483-F9BAD52CFB7E}" presName="composite" presStyleCnt="0"/>
      <dgm:spPr/>
    </dgm:pt>
    <dgm:pt modelId="{ADB1D890-E7C7-489B-898A-6D66123374DA}" type="pres">
      <dgm:prSet presAssocID="{188D2C8A-B576-4C06-8483-F9BAD52CFB7E}" presName="parTx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867C99-F7B0-495C-A61B-ED3AD5818C9C}" type="pres">
      <dgm:prSet presAssocID="{188D2C8A-B576-4C06-8483-F9BAD52CFB7E}" presName="desTx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BD95296-D1A8-49D0-80AB-59838EDBBBD3}" srcId="{DFA5B157-B3F0-440D-9BEF-D491D619066F}" destId="{F6641B1B-0D6C-4282-BC40-48B88A47548D}" srcOrd="1" destOrd="0" parTransId="{29DACF74-A95B-4209-8A59-4804EDA7AA88}" sibTransId="{25583556-96B2-4B39-9472-90BDC971B2A2}"/>
    <dgm:cxn modelId="{CA8692D4-F6C8-4149-AB4D-DF872365AB5B}" type="presOf" srcId="{13511494-D021-4AC3-93B3-7E103E4AB85E}" destId="{A86789FF-C8B3-4F46-8636-3EADBB276318}" srcOrd="0" destOrd="0" presId="urn:microsoft.com/office/officeart/2005/8/layout/chevron1"/>
    <dgm:cxn modelId="{1BFF6B40-CD4C-47EA-9FAA-E3CDC6981C3E}" type="presOf" srcId="{D43E7C0A-23EF-4C18-AF78-D1D05233EC61}" destId="{8BFEA447-5B3B-4FCE-B382-592AA6E3076F}" srcOrd="0" destOrd="0" presId="urn:microsoft.com/office/officeart/2005/8/layout/chevron1"/>
    <dgm:cxn modelId="{C5FEBAA7-CC7A-4AFB-B55D-3CE5CBDD9224}" srcId="{F6641B1B-0D6C-4282-BC40-48B88A47548D}" destId="{4078C0AE-5629-4F99-81B0-33C008E08BC3}" srcOrd="2" destOrd="0" parTransId="{5EDCF9AF-1DBC-4364-B483-C334DDB184E3}" sibTransId="{59800B22-AE84-4F5B-8DB1-1CD29DAB074F}"/>
    <dgm:cxn modelId="{1C9064CC-E099-4E7C-A3B4-D5668E1B11CF}" type="presOf" srcId="{DFA5B157-B3F0-440D-9BEF-D491D619066F}" destId="{7F80FE41-8DF1-4BDB-B266-0A79B4588F9C}" srcOrd="0" destOrd="0" presId="urn:microsoft.com/office/officeart/2005/8/layout/chevron1"/>
    <dgm:cxn modelId="{E38E8063-3A5C-4B16-A19C-C2393AFE1CFF}" type="presOf" srcId="{86CB158F-AEFA-44E2-9246-DD45D055D04E}" destId="{0503B176-32A5-4A04-B3E5-A9BD2E32D2E9}" srcOrd="0" destOrd="1" presId="urn:microsoft.com/office/officeart/2005/8/layout/chevron1"/>
    <dgm:cxn modelId="{78307114-A5DF-48D2-AA90-775415A2A0A4}" srcId="{188D2C8A-B576-4C06-8483-F9BAD52CFB7E}" destId="{7F5BFBD5-327A-4BA8-9D35-A774C64D5C48}" srcOrd="0" destOrd="0" parTransId="{A1938702-2ADB-4E1E-8730-FC665294466F}" sibTransId="{C5D1165D-8CD8-4937-AF86-B4D18794F665}"/>
    <dgm:cxn modelId="{00EDCC4D-81D4-4AF2-A554-B46F3854E2F8}" srcId="{D43E7C0A-23EF-4C18-AF78-D1D05233EC61}" destId="{D26C0E43-0859-4106-931E-FFF79BAA4B63}" srcOrd="2" destOrd="0" parTransId="{EFF026D2-F852-4545-85E6-2537C4F10AEC}" sibTransId="{3D49E4C2-6AC7-44D3-87D8-AFCCFC84EF3E}"/>
    <dgm:cxn modelId="{99DA7C63-26D2-4C5B-A0BA-E3DBD805248A}" type="presOf" srcId="{2FF95BBD-05DF-4204-A421-267C2EE231AA}" destId="{0503B176-32A5-4A04-B3E5-A9BD2E32D2E9}" srcOrd="0" destOrd="0" presId="urn:microsoft.com/office/officeart/2005/8/layout/chevron1"/>
    <dgm:cxn modelId="{86D752DF-392C-4A17-9615-6737B4EAF4B3}" type="presOf" srcId="{997870C5-660F-42DD-98E2-05553B31FBA0}" destId="{A86789FF-C8B3-4F46-8636-3EADBB276318}" srcOrd="0" destOrd="1" presId="urn:microsoft.com/office/officeart/2005/8/layout/chevron1"/>
    <dgm:cxn modelId="{3D790CDE-8EC7-4373-952F-9AA2EABC2D80}" type="presOf" srcId="{D26C0E43-0859-4106-931E-FFF79BAA4B63}" destId="{0503B176-32A5-4A04-B3E5-A9BD2E32D2E9}" srcOrd="0" destOrd="2" presId="urn:microsoft.com/office/officeart/2005/8/layout/chevron1"/>
    <dgm:cxn modelId="{55785202-551D-4743-AD1F-6A1F6F124690}" srcId="{DFA5B157-B3F0-440D-9BEF-D491D619066F}" destId="{D43E7C0A-23EF-4C18-AF78-D1D05233EC61}" srcOrd="0" destOrd="0" parTransId="{D2C80B89-1211-4A04-B72F-3E96C584990E}" sibTransId="{F01EDA59-06AF-4AA0-8079-E1DB4DA1B088}"/>
    <dgm:cxn modelId="{A62197EB-620B-4B67-B7E3-6B3287B94DB8}" srcId="{D43E7C0A-23EF-4C18-AF78-D1D05233EC61}" destId="{2FF95BBD-05DF-4204-A421-267C2EE231AA}" srcOrd="0" destOrd="0" parTransId="{4762D58A-B84A-468C-BCC0-B944F55BEB35}" sibTransId="{2C793561-3241-4125-96E7-AAB64C3C2FC6}"/>
    <dgm:cxn modelId="{BD897F55-916D-4639-8AA8-A7F0C00642E7}" srcId="{F6641B1B-0D6C-4282-BC40-48B88A47548D}" destId="{13511494-D021-4AC3-93B3-7E103E4AB85E}" srcOrd="0" destOrd="0" parTransId="{8D1CDCE6-C5ED-4B4A-888C-67D1E4A34646}" sibTransId="{1E372920-E04C-4308-AEC4-63CCDDC7AEFD}"/>
    <dgm:cxn modelId="{8784C03D-C8E9-44C2-A068-1A9818FC5DCE}" type="presOf" srcId="{188D2C8A-B576-4C06-8483-F9BAD52CFB7E}" destId="{ADB1D890-E7C7-489B-898A-6D66123374DA}" srcOrd="0" destOrd="0" presId="urn:microsoft.com/office/officeart/2005/8/layout/chevron1"/>
    <dgm:cxn modelId="{54E0F19E-171A-4ECD-8DB1-54A16C0306F8}" type="presOf" srcId="{B1539F09-110D-42FD-88F9-9D997FCB4F15}" destId="{E7867C99-F7B0-495C-A61B-ED3AD5818C9C}" srcOrd="0" destOrd="1" presId="urn:microsoft.com/office/officeart/2005/8/layout/chevron1"/>
    <dgm:cxn modelId="{58318722-95A3-4C96-B4B3-9A5D9EB0557C}" srcId="{DFA5B157-B3F0-440D-9BEF-D491D619066F}" destId="{188D2C8A-B576-4C06-8483-F9BAD52CFB7E}" srcOrd="2" destOrd="0" parTransId="{ED5AE136-E2C1-445B-ABB1-ADA6AAD96F88}" sibTransId="{3E297682-69C4-4274-9066-FCB131B76ADA}"/>
    <dgm:cxn modelId="{85437D2C-71A1-4592-82BC-F6F14CD93C22}" srcId="{F6641B1B-0D6C-4282-BC40-48B88A47548D}" destId="{997870C5-660F-42DD-98E2-05553B31FBA0}" srcOrd="1" destOrd="0" parTransId="{E1B5E77A-A6A8-421D-988C-43263F26694F}" sibTransId="{04A3E5D7-93C6-4FBD-89C9-B376938BEE2B}"/>
    <dgm:cxn modelId="{7756D623-1D9E-444A-B147-18CCA40847B1}" type="presOf" srcId="{4078C0AE-5629-4F99-81B0-33C008E08BC3}" destId="{A86789FF-C8B3-4F46-8636-3EADBB276318}" srcOrd="0" destOrd="2" presId="urn:microsoft.com/office/officeart/2005/8/layout/chevron1"/>
    <dgm:cxn modelId="{7B7E81A9-146A-4AD8-8C03-C684FA003579}" type="presOf" srcId="{F6641B1B-0D6C-4282-BC40-48B88A47548D}" destId="{E89C0B31-2CD3-4FF3-A1D1-7839C0207329}" srcOrd="0" destOrd="0" presId="urn:microsoft.com/office/officeart/2005/8/layout/chevron1"/>
    <dgm:cxn modelId="{31DC6A0F-860A-4979-858E-D0EFBFD4733F}" srcId="{188D2C8A-B576-4C06-8483-F9BAD52CFB7E}" destId="{B1539F09-110D-42FD-88F9-9D997FCB4F15}" srcOrd="1" destOrd="0" parTransId="{F4C0CF48-26B0-483D-B980-42C6C7F3FDEC}" sibTransId="{88661FCC-4D7C-4D74-A202-A1CC4DA3E9D6}"/>
    <dgm:cxn modelId="{EC8A01D9-E648-48BB-8151-51CB47DCBF47}" srcId="{D43E7C0A-23EF-4C18-AF78-D1D05233EC61}" destId="{86CB158F-AEFA-44E2-9246-DD45D055D04E}" srcOrd="1" destOrd="0" parTransId="{AB943230-6C42-4BC9-BE95-87FDFAE8E31C}" sibTransId="{F6D12AA0-164B-4658-941D-8E0703A3DAD8}"/>
    <dgm:cxn modelId="{F66809EC-3B34-4CBA-852D-5BD81BDA9554}" type="presOf" srcId="{7F5BFBD5-327A-4BA8-9D35-A774C64D5C48}" destId="{E7867C99-F7B0-495C-A61B-ED3AD5818C9C}" srcOrd="0" destOrd="0" presId="urn:microsoft.com/office/officeart/2005/8/layout/chevron1"/>
    <dgm:cxn modelId="{13BD5B6B-14D6-4FB6-8618-87F0416B9B70}" type="presParOf" srcId="{7F80FE41-8DF1-4BDB-B266-0A79B4588F9C}" destId="{0FB20B28-A06B-4AC4-8782-F472B05A711C}" srcOrd="0" destOrd="0" presId="urn:microsoft.com/office/officeart/2005/8/layout/chevron1"/>
    <dgm:cxn modelId="{28C3107F-DA19-4E4D-BE33-C3897CB97AD3}" type="presParOf" srcId="{0FB20B28-A06B-4AC4-8782-F472B05A711C}" destId="{8BFEA447-5B3B-4FCE-B382-592AA6E3076F}" srcOrd="0" destOrd="0" presId="urn:microsoft.com/office/officeart/2005/8/layout/chevron1"/>
    <dgm:cxn modelId="{60A86B01-ACA5-40BA-8E0D-87EB7A00D651}" type="presParOf" srcId="{0FB20B28-A06B-4AC4-8782-F472B05A711C}" destId="{0503B176-32A5-4A04-B3E5-A9BD2E32D2E9}" srcOrd="1" destOrd="0" presId="urn:microsoft.com/office/officeart/2005/8/layout/chevron1"/>
    <dgm:cxn modelId="{7E34C7FA-F89A-4396-87FA-C7702C81AE63}" type="presParOf" srcId="{7F80FE41-8DF1-4BDB-B266-0A79B4588F9C}" destId="{5A943BED-E799-4073-B5F0-59951AC7533F}" srcOrd="1" destOrd="0" presId="urn:microsoft.com/office/officeart/2005/8/layout/chevron1"/>
    <dgm:cxn modelId="{4F80F77E-B242-4D8E-9DC5-DC1900805C8A}" type="presParOf" srcId="{7F80FE41-8DF1-4BDB-B266-0A79B4588F9C}" destId="{B4D3403B-7DC1-496C-8226-3E8A9162DCA4}" srcOrd="2" destOrd="0" presId="urn:microsoft.com/office/officeart/2005/8/layout/chevron1"/>
    <dgm:cxn modelId="{78D920BE-0316-4B10-98CD-23CA77D362A5}" type="presParOf" srcId="{B4D3403B-7DC1-496C-8226-3E8A9162DCA4}" destId="{E89C0B31-2CD3-4FF3-A1D1-7839C0207329}" srcOrd="0" destOrd="0" presId="urn:microsoft.com/office/officeart/2005/8/layout/chevron1"/>
    <dgm:cxn modelId="{3C14FD5F-E7A7-4C60-BD07-162C0348837C}" type="presParOf" srcId="{B4D3403B-7DC1-496C-8226-3E8A9162DCA4}" destId="{A86789FF-C8B3-4F46-8636-3EADBB276318}" srcOrd="1" destOrd="0" presId="urn:microsoft.com/office/officeart/2005/8/layout/chevron1"/>
    <dgm:cxn modelId="{62B76E9E-D7BF-444D-8F7A-AE97D7E48EE8}" type="presParOf" srcId="{7F80FE41-8DF1-4BDB-B266-0A79B4588F9C}" destId="{5D6944F6-33B6-4196-8AF6-96B521CD4AB0}" srcOrd="3" destOrd="0" presId="urn:microsoft.com/office/officeart/2005/8/layout/chevron1"/>
    <dgm:cxn modelId="{257B7D20-D7B1-444B-8423-0DBFC4AE4D85}" type="presParOf" srcId="{7F80FE41-8DF1-4BDB-B266-0A79B4588F9C}" destId="{124FF95A-9164-4467-83DB-15ED6EB93F6E}" srcOrd="4" destOrd="0" presId="urn:microsoft.com/office/officeart/2005/8/layout/chevron1"/>
    <dgm:cxn modelId="{5DD7BFCF-2F6B-49D1-B4A0-C7CED0458D71}" type="presParOf" srcId="{124FF95A-9164-4467-83DB-15ED6EB93F6E}" destId="{ADB1D890-E7C7-489B-898A-6D66123374DA}" srcOrd="0" destOrd="0" presId="urn:microsoft.com/office/officeart/2005/8/layout/chevron1"/>
    <dgm:cxn modelId="{9E267B8F-4E99-4F17-AEB9-CB716B946FC6}" type="presParOf" srcId="{124FF95A-9164-4467-83DB-15ED6EB93F6E}" destId="{E7867C99-F7B0-495C-A61B-ED3AD5818C9C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294" y="1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9542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294" y="9379542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C21F529-08D2-4FBF-8113-5A9690E35556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31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jpeg>
</file>

<file path=ppt/media/image40.jpeg>
</file>

<file path=ppt/media/image41.jpeg>
</file>

<file path=ppt/media/image42.png>
</file>

<file path=ppt/media/image45.png>
</file>

<file path=ppt/media/image46.png>
</file>

<file path=ppt/media/image47.jpeg>
</file>

<file path=ppt/media/image48.jpeg>
</file>

<file path=ppt/media/image49.png>
</file>

<file path=ppt/media/image5.png>
</file>

<file path=ppt/media/image50.png>
</file>

<file path=ppt/media/image51.jpeg>
</file>

<file path=ppt/media/image52.png>
</file>

<file path=ppt/media/image53.png>
</file>

<file path=ppt/media/image54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AutoShape 1"/>
          <p:cNvSpPr>
            <a:spLocks noChangeArrowheads="1"/>
          </p:cNvSpPr>
          <p:nvPr/>
        </p:nvSpPr>
        <p:spPr bwMode="auto">
          <a:xfrm>
            <a:off x="0" y="0"/>
            <a:ext cx="6797675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pic>
        <p:nvPicPr>
          <p:cNvPr id="1638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957" y="389028"/>
            <a:ext cx="927232" cy="456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186967" y="9378011"/>
            <a:ext cx="1603655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16389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82688" y="998538"/>
            <a:ext cx="4414837" cy="33131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188487" y="4626976"/>
            <a:ext cx="6417662" cy="462238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 smtClean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1792142" y="9378011"/>
            <a:ext cx="4067661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5861323" y="9378011"/>
            <a:ext cx="93331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r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13321" name="Rectangle 8"/>
          <p:cNvSpPr>
            <a:spLocks noChangeArrowheads="1"/>
          </p:cNvSpPr>
          <p:nvPr/>
        </p:nvSpPr>
        <p:spPr bwMode="auto">
          <a:xfrm>
            <a:off x="188487" y="418128"/>
            <a:ext cx="5356665" cy="42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12470" tIns="0" rIns="0" bIns="0" anchor="ctr"/>
          <a:lstStyle>
            <a:lvl1pPr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ts val="1335"/>
              </a:lnSpc>
              <a:buFont typeface="Stafford" pitchFamily="2" charset="0"/>
              <a:buNone/>
              <a:defRPr/>
            </a:pPr>
            <a:endParaRPr lang="de-DE" altLang="de-DE" sz="1100" b="1" smtClean="0">
              <a:solidFill>
                <a:srgbClr val="000000"/>
              </a:solidFill>
              <a:latin typeface="Stafford" pitchFamily="2" charset="0"/>
            </a:endParaRPr>
          </a:p>
        </p:txBody>
      </p:sp>
      <p:sp>
        <p:nvSpPr>
          <p:cNvPr id="13322" name="Rectangle 9"/>
          <p:cNvSpPr>
            <a:spLocks noChangeArrowheads="1"/>
          </p:cNvSpPr>
          <p:nvPr/>
        </p:nvSpPr>
        <p:spPr bwMode="auto">
          <a:xfrm>
            <a:off x="188487" y="194515"/>
            <a:ext cx="6422222" cy="154691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6395" name="Line 10"/>
          <p:cNvSpPr>
            <a:spLocks noChangeShapeType="1"/>
          </p:cNvSpPr>
          <p:nvPr/>
        </p:nvSpPr>
        <p:spPr bwMode="auto">
          <a:xfrm>
            <a:off x="188487" y="389027"/>
            <a:ext cx="6422222" cy="1532"/>
          </a:xfrm>
          <a:prstGeom prst="line">
            <a:avLst/>
          </a:prstGeom>
          <a:noFill/>
          <a:ln w="1512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6" name="Line 11"/>
          <p:cNvSpPr>
            <a:spLocks noChangeShapeType="1"/>
          </p:cNvSpPr>
          <p:nvPr/>
        </p:nvSpPr>
        <p:spPr bwMode="auto">
          <a:xfrm>
            <a:off x="188487" y="845445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7" name="Line 12"/>
          <p:cNvSpPr>
            <a:spLocks noChangeShapeType="1"/>
          </p:cNvSpPr>
          <p:nvPr/>
        </p:nvSpPr>
        <p:spPr bwMode="auto">
          <a:xfrm>
            <a:off x="188487" y="9378011"/>
            <a:ext cx="6422222" cy="1531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8" name="Line 13"/>
          <p:cNvSpPr>
            <a:spLocks noChangeShapeType="1"/>
          </p:cNvSpPr>
          <p:nvPr/>
        </p:nvSpPr>
        <p:spPr bwMode="auto">
          <a:xfrm>
            <a:off x="186967" y="4429398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007406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#include &lt;iostream&gt;</a:t>
            </a:r>
          </a:p>
          <a:p>
            <a:r>
              <a:rPr lang="en-US" smtClean="0"/>
              <a:t>int main() {</a:t>
            </a:r>
          </a:p>
          <a:p>
            <a:r>
              <a:rPr lang="en-US" smtClean="0"/>
              <a:t>  std::cout</a:t>
            </a:r>
          </a:p>
          <a:p>
            <a:r>
              <a:rPr lang="en-US" smtClean="0"/>
              <a:t>     &lt;&lt; "Welcome!"</a:t>
            </a:r>
          </a:p>
          <a:p>
            <a:r>
              <a:rPr lang="en-US" smtClean="0"/>
              <a:t>    &lt;&lt; std::endl;</a:t>
            </a:r>
          </a:p>
          <a:p>
            <a:r>
              <a:rPr lang="en-US" smtClean="0"/>
              <a:t>}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10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BB2C5E9-B6DB-4150-A341-FD4DFCE5FA15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9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0CDE434-D16A-4B6B-8172-E2A5D3D465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29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6491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.. Hier ist die Impl-Datei</a:t>
            </a:r>
          </a:p>
        </p:txBody>
      </p:sp>
      <p:sp>
        <p:nvSpPr>
          <p:cNvPr id="297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97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97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089470E-67CB-43F4-B38A-2856E68821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30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5926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#1. Trennung in Header-</a:t>
            </a:r>
            <a:r>
              <a:rPr lang="de-DE" altLang="de-DE" baseline="0" smtClean="0">
                <a:latin typeface="Times New Roman" pitchFamily="16" charset="0"/>
              </a:rPr>
              <a:t> und Implementierungsdatei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</a:t>
            </a:r>
            <a:r>
              <a:rPr lang="de-DE" altLang="de-DE" b="1" smtClean="0">
                <a:latin typeface="Times New Roman" pitchFamily="16" charset="0"/>
              </a:rPr>
              <a:t>Pro</a:t>
            </a:r>
            <a:r>
              <a:rPr lang="de-DE" altLang="de-DE" smtClean="0">
                <a:latin typeface="Times New Roman" pitchFamily="16" charset="0"/>
              </a:rPr>
              <a:t>: Trennung von Interface und Implementierung. Bessere Übersichtlichkeit?</a:t>
            </a:r>
          </a:p>
          <a:p>
            <a:r>
              <a:rPr lang="de-DE" altLang="de-DE" smtClean="0">
                <a:latin typeface="Times New Roman" pitchFamily="16" charset="0"/>
              </a:rPr>
              <a:t>	</a:t>
            </a:r>
            <a:r>
              <a:rPr lang="de-DE" altLang="de-DE" b="1" smtClean="0">
                <a:latin typeface="Times New Roman" pitchFamily="16" charset="0"/>
              </a:rPr>
              <a:t>Contra</a:t>
            </a:r>
            <a:r>
              <a:rPr lang="de-DE" altLang="de-DE" smtClean="0">
                <a:latin typeface="Times New Roman" pitchFamily="16" charset="0"/>
              </a:rPr>
              <a:t>: (Manchmal ist eine Implementierung im Header aus technischen Gründen notwendig. Bei Veränderungen an der .h-Datei müssen alle abhängigen Dateien neu kompiliert werden (wg. #</a:t>
            </a:r>
            <a:r>
              <a:rPr lang="de-DE" altLang="de-DE" err="1" smtClean="0">
                <a:latin typeface="Times New Roman" pitchFamily="16" charset="0"/>
              </a:rPr>
              <a:t>include</a:t>
            </a:r>
            <a:r>
              <a:rPr lang="de-DE" altLang="de-DE" smtClean="0">
                <a:latin typeface="Times New Roman" pitchFamily="16" charset="0"/>
              </a:rPr>
              <a:t>)) </a:t>
            </a:r>
            <a:r>
              <a:rPr lang="de-DE" altLang="de-DE" smtClean="0">
                <a:latin typeface="Times New Roman" pitchFamily="16" charset="0"/>
                <a:sym typeface="Wingdings" panose="05000000000000000000" pitchFamily="2" charset="2"/>
              </a:rPr>
              <a:t> Das ist kein Gegenargument, da bei "gemischter"</a:t>
            </a:r>
            <a:r>
              <a:rPr lang="de-DE" altLang="de-DE" baseline="0" smtClean="0">
                <a:latin typeface="Times New Roman" pitchFamily="16" charset="0"/>
                <a:sym typeface="Wingdings" panose="05000000000000000000" pitchFamily="2" charset="2"/>
              </a:rPr>
              <a:t> Implementierung sogar noch häufiger neu kompiliert werden müsste!</a:t>
            </a: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3072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072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072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D2756FA0-E0E1-4328-AEE8-01CAFD59F30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681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(vgl auch: https://en.wikibooks.org/wiki/C%2B%2B_Programming/Programming_Languages/Comparisons/Java )</a:t>
            </a:r>
          </a:p>
          <a:p>
            <a:pPr>
              <a:defRPr/>
            </a:pPr>
            <a:r>
              <a:rPr lang="de-DE" smtClean="0"/>
              <a:t>Java: </a:t>
            </a:r>
          </a:p>
          <a:p>
            <a:pPr>
              <a:defRPr/>
            </a:pPr>
            <a:r>
              <a:rPr lang="de-DE" smtClean="0"/>
              <a:t>+ plattformunabhängige Repräsentation</a:t>
            </a:r>
          </a:p>
          <a:p>
            <a:pPr>
              <a:defRPr/>
            </a:pPr>
            <a:r>
              <a:rPr lang="de-DE" smtClean="0"/>
              <a:t>+ JVM fördert Entwicklung anderer Sprachen (Scala, Groovy, </a:t>
            </a:r>
            <a:r>
              <a:rPr lang="de-DE" err="1" smtClean="0"/>
              <a:t>Clojure</a:t>
            </a:r>
            <a:r>
              <a:rPr lang="de-DE" smtClean="0"/>
              <a:t>,...) -&gt; Wettbewerbsvorteil?</a:t>
            </a:r>
          </a:p>
          <a:p>
            <a:pPr>
              <a:defRPr/>
            </a:pP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langsamer als C++ (???)  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nur dynamisches Linken  </a:t>
            </a:r>
          </a:p>
          <a:p>
            <a:pPr>
              <a:buFontTx/>
              <a:buNone/>
              <a:defRPr/>
            </a:pPr>
            <a:endParaRPr lang="de-DE" smtClean="0"/>
          </a:p>
          <a:p>
            <a:pPr>
              <a:buFontTx/>
              <a:buNone/>
              <a:defRPr/>
            </a:pPr>
            <a:r>
              <a:rPr lang="de-DE" smtClean="0"/>
              <a:t>C++  </a:t>
            </a:r>
          </a:p>
          <a:p>
            <a:pPr>
              <a:buFontTx/>
              <a:buNone/>
              <a:defRPr/>
            </a:pPr>
            <a:r>
              <a:rPr lang="de-DE" smtClean="0"/>
              <a:t>+ statisches und dynamisches Linken  </a:t>
            </a:r>
          </a:p>
          <a:p>
            <a:pPr>
              <a:buFontTx/>
              <a:buNone/>
              <a:defRPr/>
            </a:pPr>
            <a:r>
              <a:rPr lang="de-DE" smtClean="0"/>
              <a:t>+ Leistungsfähigkeit?  </a:t>
            </a:r>
          </a:p>
          <a:p>
            <a:pPr>
              <a:buFontTx/>
              <a:buNone/>
              <a:defRPr/>
            </a:pP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steile Lernkurve (größerer Programmieraufwand, fehleranfälliger)  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wenige eingebaute Standarddatentypen, dafür aber STL etc.  +/- Pointer sind sehr mächtig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endParaRPr lang="de-DE"/>
          </a:p>
        </p:txBody>
      </p:sp>
      <p:sp>
        <p:nvSpPr>
          <p:cNvPr id="327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27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27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91C824C3-DC08-4DC6-AB47-FCF45186EE92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0352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Compact overviews: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https://stackoverflow.com/questions/318398/why-does-c-compilation-take-so-long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https://stackoverflow.com/questions/2095277/difference-bettwen-c-and-java-compilation-process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9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582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Anders als bspw. in Ruby,</a:t>
            </a:r>
            <a:r>
              <a:rPr lang="en-US" baseline="0" smtClean="0"/>
              <a:t> wo Klassen wieder geöffnet werden können ("Reopening", siehe bspw. http://juixe.com/techknow/index.php/2007/01/17/reopening-ruby-classes-2/)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278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8913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68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850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363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409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#2 - Wie ist es möglich, dass man erfolgreich kompilieren aber nicht linken kann?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* Header eine Bibliothek sind vorhanden, aber die eigentlich Bibliothek fehlt</a:t>
            </a:r>
            <a:br>
              <a:rPr lang="de-DE" altLang="de-DE" baseline="0" smtClean="0">
                <a:latin typeface="Times New Roman" pitchFamily="16" charset="0"/>
              </a:rPr>
            </a:br>
            <a:r>
              <a:rPr lang="de-DE" altLang="de-DE" baseline="0" smtClean="0">
                <a:latin typeface="Times New Roman" pitchFamily="16" charset="0"/>
              </a:rPr>
              <a:t>	* Funktion im Header deklariert, aber es gibt keine </a:t>
            </a:r>
            <a:r>
              <a:rPr lang="de-DE" altLang="de-DE" baseline="0" err="1" smtClean="0">
                <a:latin typeface="Times New Roman" pitchFamily="16" charset="0"/>
              </a:rPr>
              <a:t>cpp</a:t>
            </a:r>
            <a:r>
              <a:rPr lang="de-DE" altLang="de-DE" baseline="0" smtClean="0">
                <a:latin typeface="Times New Roman" pitchFamily="16" charset="0"/>
              </a:rPr>
              <a:t>-/o-Datei, die eine Implementierung liefert</a:t>
            </a:r>
            <a:br>
              <a:rPr lang="de-DE" altLang="de-DE" baseline="0" smtClean="0">
                <a:latin typeface="Times New Roman" pitchFamily="16" charset="0"/>
              </a:rPr>
            </a:br>
            <a:r>
              <a:rPr lang="de-DE" altLang="de-DE" baseline="0" smtClean="0">
                <a:latin typeface="Times New Roman" pitchFamily="16" charset="0"/>
              </a:rPr>
              <a:t>	* Es gibt mehr als eine Implementierung derselben Funktion (</a:t>
            </a:r>
            <a:r>
              <a:rPr lang="de-DE" altLang="de-DE" baseline="0" err="1" smtClean="0">
                <a:latin typeface="Times New Roman" pitchFamily="16" charset="0"/>
              </a:rPr>
              <a:t>One</a:t>
            </a:r>
            <a:r>
              <a:rPr lang="de-DE" altLang="de-DE" baseline="0" smtClean="0">
                <a:latin typeface="Times New Roman" pitchFamily="16" charset="0"/>
              </a:rPr>
              <a:t> Definition </a:t>
            </a:r>
            <a:r>
              <a:rPr lang="de-DE" altLang="de-DE" baseline="0" err="1" smtClean="0">
                <a:latin typeface="Times New Roman" pitchFamily="16" charset="0"/>
              </a:rPr>
              <a:t>Rule</a:t>
            </a:r>
            <a:r>
              <a:rPr lang="de-DE" altLang="de-DE" baseline="0" smtClean="0">
                <a:latin typeface="Times New Roman" pitchFamily="16" charset="0"/>
              </a:rPr>
              <a:t> verletzt, https://en.wikipedia.org/wiki/One_Definition_Rule)</a:t>
            </a:r>
            <a:br>
              <a:rPr lang="de-DE" altLang="de-DE" baseline="0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#3 - Ist der Präprozessor wirklich "böse"?  Wieso?  Ist dies bei allen Sprachen der Fall?</a:t>
            </a:r>
          </a:p>
          <a:p>
            <a:r>
              <a:rPr lang="de-DE" altLang="de-DE" smtClean="0">
                <a:latin typeface="Times New Roman" pitchFamily="16" charset="0"/>
              </a:rPr>
              <a:t>	Präprozessor = Codegenerator.</a:t>
            </a:r>
          </a:p>
          <a:p>
            <a:r>
              <a:rPr lang="de-DE" altLang="de-DE" smtClean="0">
                <a:latin typeface="Times New Roman" pitchFamily="16" charset="0"/>
              </a:rPr>
              <a:t>	Gängiges Problem: Automatische Prozesse können sehr komplex werden und sind schwer zu debuggen (interagierende Regeln…)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Andere Sprachen: </a:t>
            </a:r>
          </a:p>
          <a:p>
            <a:r>
              <a:rPr lang="de-DE" altLang="de-DE" smtClean="0">
                <a:latin typeface="Times New Roman" pitchFamily="16" charset="0"/>
              </a:rPr>
              <a:t>	- LaTeX: OK (eigene Makros</a:t>
            </a:r>
            <a:r>
              <a:rPr lang="de-DE" altLang="de-DE" baseline="0" smtClean="0">
                <a:latin typeface="Times New Roman" pitchFamily="16" charset="0"/>
              </a:rPr>
              <a:t> in </a:t>
            </a:r>
            <a:r>
              <a:rPr lang="de-DE" altLang="de-DE" baseline="0" err="1" smtClean="0">
                <a:latin typeface="Times New Roman" pitchFamily="16" charset="0"/>
              </a:rPr>
              <a:t>TeX</a:t>
            </a:r>
            <a:r>
              <a:rPr lang="de-DE" altLang="de-DE" baseline="0" smtClean="0">
                <a:latin typeface="Times New Roman" pitchFamily="16" charset="0"/>
              </a:rPr>
              <a:t>/LaTeX: oft schwer zu debuggen)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- PHP </a:t>
            </a:r>
            <a:r>
              <a:rPr lang="de-DE" altLang="de-DE" b="1" baseline="0" smtClean="0">
                <a:latin typeface="Times New Roman" pitchFamily="16" charset="0"/>
              </a:rPr>
              <a:t>ist</a:t>
            </a:r>
            <a:r>
              <a:rPr lang="de-DE" altLang="de-DE" b="0" baseline="0" smtClean="0">
                <a:latin typeface="Times New Roman" pitchFamily="16" charset="0"/>
              </a:rPr>
              <a:t> ein Präprozessor.</a:t>
            </a:r>
          </a:p>
          <a:p>
            <a:r>
              <a:rPr lang="de-DE" altLang="de-DE" b="0" baseline="0" smtClean="0">
                <a:latin typeface="Times New Roman" pitchFamily="16" charset="0"/>
              </a:rPr>
              <a:t> 	- C+</a:t>
            </a:r>
          </a:p>
          <a:p>
            <a:r>
              <a:rPr lang="de-DE" altLang="de-DE" b="0" baseline="0" smtClean="0">
                <a:latin typeface="Times New Roman" pitchFamily="16" charset="0"/>
              </a:rPr>
              <a:t>	- </a:t>
            </a:r>
            <a:r>
              <a:rPr lang="de-DE" altLang="de-DE" b="0" baseline="0" err="1" smtClean="0">
                <a:latin typeface="Times New Roman" pitchFamily="16" charset="0"/>
              </a:rPr>
              <a:t>VB.Net</a:t>
            </a:r>
            <a:endParaRPr lang="de-DE" altLang="de-DE" b="0" baseline="0" smtClean="0">
              <a:latin typeface="Times New Roman" pitchFamily="16" charset="0"/>
            </a:endParaRPr>
          </a:p>
          <a:p>
            <a:endParaRPr lang="de-DE" altLang="de-DE" b="0" baseline="0" smtClean="0">
              <a:latin typeface="Times New Roman" pitchFamily="16" charset="0"/>
            </a:endParaRPr>
          </a:p>
          <a:p>
            <a:r>
              <a:rPr lang="de-DE" altLang="de-DE" b="0" baseline="0" smtClean="0">
                <a:latin typeface="Times New Roman" pitchFamily="16" charset="0"/>
              </a:rPr>
              <a:t>#4 – Änderungen im Header</a:t>
            </a:r>
          </a:p>
          <a:p>
            <a:pPr marL="164901" indent="-164901">
              <a:buFontTx/>
              <a:buChar char="-"/>
            </a:pPr>
            <a:r>
              <a:rPr lang="en-US" b="1" baseline="0" err="1" smtClean="0">
                <a:sym typeface="Wingdings" panose="05000000000000000000" pitchFamily="2" charset="2"/>
              </a:rPr>
              <a:t>Implementierungen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="1" baseline="0" err="1" smtClean="0">
                <a:sym typeface="Wingdings" panose="05000000000000000000" pitchFamily="2" charset="2"/>
              </a:rPr>
              <a:t>im</a:t>
            </a:r>
            <a:r>
              <a:rPr lang="en-US" b="1" baseline="0" smtClean="0">
                <a:sym typeface="Wingdings" panose="05000000000000000000" pitchFamily="2" charset="2"/>
              </a:rPr>
              <a:t> Header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sind</a:t>
            </a:r>
            <a:r>
              <a:rPr lang="en-US" baseline="0" smtClean="0">
                <a:sym typeface="Wingdings" panose="05000000000000000000" pitchFamily="2" charset="2"/>
              </a:rPr>
              <a:t> OK, </a:t>
            </a:r>
            <a:r>
              <a:rPr lang="en-US" baseline="0" err="1" smtClean="0">
                <a:sym typeface="Wingdings" panose="05000000000000000000" pitchFamily="2" charset="2"/>
              </a:rPr>
              <a:t>wenn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sie</a:t>
            </a:r>
            <a:r>
              <a:rPr lang="en-US" baseline="0" smtClean="0">
                <a:sym typeface="Wingdings" panose="05000000000000000000" pitchFamily="2" charset="2"/>
              </a:rPr>
              <a:t> "</a:t>
            </a:r>
            <a:r>
              <a:rPr lang="en-US" baseline="0" err="1" smtClean="0">
                <a:sym typeface="Wingdings" panose="05000000000000000000" pitchFamily="2" charset="2"/>
              </a:rPr>
              <a:t>klein</a:t>
            </a:r>
            <a:r>
              <a:rPr lang="en-US" baseline="0" smtClean="0">
                <a:sym typeface="Wingdings" panose="05000000000000000000" pitchFamily="2" charset="2"/>
              </a:rPr>
              <a:t>" </a:t>
            </a:r>
            <a:r>
              <a:rPr lang="en-US" baseline="0" err="1" smtClean="0">
                <a:sym typeface="Wingdings" panose="05000000000000000000" pitchFamily="2" charset="2"/>
              </a:rPr>
              <a:t>sind</a:t>
            </a:r>
            <a:r>
              <a:rPr lang="en-US" baseline="0" smtClean="0">
                <a:sym typeface="Wingdings" panose="05000000000000000000" pitchFamily="2" charset="2"/>
              </a:rPr>
              <a:t> und </a:t>
            </a:r>
            <a:r>
              <a:rPr lang="en-US" baseline="0" err="1" smtClean="0">
                <a:sym typeface="Wingdings" panose="05000000000000000000" pitchFamily="2" charset="2"/>
              </a:rPr>
              <a:t>sich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nicht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häufig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ändern</a:t>
            </a:r>
            <a:endParaRPr lang="en-US" baseline="0" smtClean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Problem </a:t>
            </a:r>
            <a:r>
              <a:rPr lang="en-US" b="1" baseline="0" err="1" smtClean="0">
                <a:sym typeface="Wingdings" panose="05000000000000000000" pitchFamily="2" charset="2"/>
              </a:rPr>
              <a:t>bei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="1" baseline="0" err="1" smtClean="0">
                <a:sym typeface="Wingdings" panose="05000000000000000000" pitchFamily="2" charset="2"/>
              </a:rPr>
              <a:t>Änderungen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im</a:t>
            </a:r>
            <a:r>
              <a:rPr lang="en-US" baseline="0" smtClean="0">
                <a:sym typeface="Wingdings" panose="05000000000000000000" pitchFamily="2" charset="2"/>
              </a:rPr>
              <a:t> Header: </a:t>
            </a:r>
            <a:r>
              <a:rPr lang="en-US" baseline="0" err="1" smtClean="0">
                <a:sym typeface="Wingdings" panose="05000000000000000000" pitchFamily="2" charset="2"/>
              </a:rPr>
              <a:t>Alle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abhängigen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Impl-Dateien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müssen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neu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kompiliert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werden</a:t>
            </a:r>
            <a:r>
              <a:rPr lang="en-US" baseline="0" smtClean="0">
                <a:sym typeface="Wingdings" panose="05000000000000000000" pitchFamily="2" charset="2"/>
              </a:rPr>
              <a:t>.</a:t>
            </a:r>
          </a:p>
          <a:p>
            <a:endParaRPr lang="en-US" baseline="0" smtClean="0">
              <a:sym typeface="Wingdings" panose="05000000000000000000" pitchFamily="2" charset="2"/>
            </a:endParaRPr>
          </a:p>
          <a:p>
            <a:r>
              <a:rPr lang="en-US" baseline="0" smtClean="0">
                <a:sym typeface="Wingdings" panose="05000000000000000000" pitchFamily="2" charset="2"/>
              </a:rPr>
              <a:t>#5 – </a:t>
            </a:r>
            <a:r>
              <a:rPr lang="en-US" baseline="0" err="1" smtClean="0">
                <a:sym typeface="Wingdings" panose="05000000000000000000" pitchFamily="2" charset="2"/>
              </a:rPr>
              <a:t>Doku</a:t>
            </a:r>
            <a:r>
              <a:rPr lang="en-US" baseline="0" smtClean="0">
                <a:sym typeface="Wingdings" panose="05000000000000000000" pitchFamily="2" charset="2"/>
              </a:rPr>
              <a:t> wo?</a:t>
            </a:r>
          </a:p>
          <a:p>
            <a:pPr marL="164901" indent="-164901">
              <a:buFontTx/>
              <a:buChar char="-"/>
            </a:pPr>
            <a:r>
              <a:rPr lang="en-US" baseline="0" smtClean="0">
                <a:sym typeface="Wingdings" panose="05000000000000000000" pitchFamily="2" charset="2"/>
              </a:rPr>
              <a:t>Das </a:t>
            </a:r>
            <a:r>
              <a:rPr lang="en-US" baseline="0" err="1" smtClean="0">
                <a:sym typeface="Wingdings" panose="05000000000000000000" pitchFamily="2" charset="2"/>
              </a:rPr>
              <a:t>ist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keine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nebensächlich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Frage</a:t>
            </a:r>
            <a:r>
              <a:rPr lang="en-US" baseline="0" smtClean="0">
                <a:sym typeface="Wingdings" panose="05000000000000000000" pitchFamily="2" charset="2"/>
              </a:rPr>
              <a:t>.</a:t>
            </a: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 Header</a:t>
            </a:r>
            <a:r>
              <a:rPr lang="en-US" b="0" baseline="0" smtClean="0">
                <a:sym typeface="Wingdings" panose="05000000000000000000" pitchFamily="2" charset="2"/>
              </a:rPr>
              <a:t>: Das </a:t>
            </a:r>
            <a:r>
              <a:rPr lang="en-US" b="0" baseline="0" err="1" smtClean="0">
                <a:sym typeface="Wingdings" panose="05000000000000000000" pitchFamily="2" charset="2"/>
              </a:rPr>
              <a:t>ist</a:t>
            </a:r>
            <a:r>
              <a:rPr lang="en-US" b="0" baseline="0" smtClean="0">
                <a:sym typeface="Wingdings" panose="05000000000000000000" pitchFamily="2" charset="2"/>
              </a:rPr>
              <a:t> das, was man </a:t>
            </a:r>
            <a:r>
              <a:rPr lang="en-US" b="0" baseline="0" err="1" smtClean="0">
                <a:sym typeface="Wingdings" panose="05000000000000000000" pitchFamily="2" charset="2"/>
              </a:rPr>
              <a:t>seinen</a:t>
            </a:r>
            <a:r>
              <a:rPr lang="en-US" b="0" baseline="0" smtClean="0">
                <a:sym typeface="Wingdings" panose="05000000000000000000" pitchFamily="2" charset="2"/>
              </a:rPr>
              <a:t> "</a:t>
            </a:r>
            <a:r>
              <a:rPr lang="en-US" b="0" baseline="0" err="1" smtClean="0">
                <a:sym typeface="Wingdings" panose="05000000000000000000" pitchFamily="2" charset="2"/>
              </a:rPr>
              <a:t>Kunden</a:t>
            </a:r>
            <a:r>
              <a:rPr lang="en-US" b="0" baseline="0" smtClean="0">
                <a:sym typeface="Wingdings" panose="05000000000000000000" pitchFamily="2" charset="2"/>
              </a:rPr>
              <a:t>" an die Hand </a:t>
            </a:r>
            <a:r>
              <a:rPr lang="en-US" b="0" baseline="0" err="1" smtClean="0">
                <a:sym typeface="Wingdings" panose="05000000000000000000" pitchFamily="2" charset="2"/>
              </a:rPr>
              <a:t>gibt</a:t>
            </a:r>
            <a:r>
              <a:rPr lang="en-US" b="0" baseline="0" smtClean="0">
                <a:sym typeface="Wingdings" panose="05000000000000000000" pitchFamily="2" charset="2"/>
              </a:rPr>
              <a:t>, </a:t>
            </a:r>
            <a:r>
              <a:rPr lang="en-US" b="0" baseline="0" err="1" smtClean="0">
                <a:sym typeface="Wingdings" panose="05000000000000000000" pitchFamily="2" charset="2"/>
              </a:rPr>
              <a:t>daher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sollte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dort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auch</a:t>
            </a:r>
            <a:r>
              <a:rPr lang="en-US" b="0" baseline="0" smtClean="0">
                <a:sym typeface="Wingdings" panose="05000000000000000000" pitchFamily="2" charset="2"/>
              </a:rPr>
              <a:t> die </a:t>
            </a:r>
            <a:r>
              <a:rPr lang="en-US" b="0" baseline="0" err="1" smtClean="0">
                <a:sym typeface="Wingdings" panose="05000000000000000000" pitchFamily="2" charset="2"/>
              </a:rPr>
              <a:t>Doku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stehen</a:t>
            </a:r>
            <a:endParaRPr lang="en-US" b="0" baseline="0" smtClean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 </a:t>
            </a:r>
            <a:r>
              <a:rPr lang="en-US" b="1" baseline="0" err="1" smtClean="0">
                <a:sym typeface="Wingdings" panose="05000000000000000000" pitchFamily="2" charset="2"/>
              </a:rPr>
              <a:t>cpp</a:t>
            </a:r>
            <a:r>
              <a:rPr lang="en-US" b="0" baseline="0" smtClean="0">
                <a:sym typeface="Wingdings" panose="05000000000000000000" pitchFamily="2" charset="2"/>
              </a:rPr>
              <a:t>: </a:t>
            </a:r>
            <a:r>
              <a:rPr lang="en-US" b="0" baseline="0" err="1" smtClean="0">
                <a:sym typeface="Wingdings" panose="05000000000000000000" pitchFamily="2" charset="2"/>
              </a:rPr>
              <a:t>Wenn</a:t>
            </a:r>
            <a:r>
              <a:rPr lang="en-US" b="0" baseline="0" smtClean="0">
                <a:sym typeface="Wingdings" panose="05000000000000000000" pitchFamily="2" charset="2"/>
              </a:rPr>
              <a:t> die </a:t>
            </a:r>
            <a:r>
              <a:rPr lang="en-US" b="0" baseline="0" err="1" smtClean="0">
                <a:sym typeface="Wingdings" panose="05000000000000000000" pitchFamily="2" charset="2"/>
              </a:rPr>
              <a:t>Dokumentation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im</a:t>
            </a:r>
            <a:r>
              <a:rPr lang="en-US" b="0" baseline="0" smtClean="0">
                <a:sym typeface="Wingdings" panose="05000000000000000000" pitchFamily="2" charset="2"/>
              </a:rPr>
              <a:t> Header </a:t>
            </a:r>
            <a:r>
              <a:rPr lang="en-US" b="0" baseline="0" err="1" smtClean="0">
                <a:sym typeface="Wingdings" panose="05000000000000000000" pitchFamily="2" charset="2"/>
              </a:rPr>
              <a:t>verändert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wird</a:t>
            </a:r>
            <a:r>
              <a:rPr lang="en-US" b="0" baseline="0" smtClean="0">
                <a:sym typeface="Wingdings" panose="05000000000000000000" pitchFamily="2" charset="2"/>
              </a:rPr>
              <a:t>, </a:t>
            </a:r>
            <a:r>
              <a:rPr lang="en-US" b="0" baseline="0" err="1" smtClean="0">
                <a:sym typeface="Wingdings" panose="05000000000000000000" pitchFamily="2" charset="2"/>
              </a:rPr>
              <a:t>müssen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alle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abhängigen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cpp-Dateien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neu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kompiliert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werden</a:t>
            </a:r>
            <a:r>
              <a:rPr lang="en-US" b="0" baseline="0" smtClean="0">
                <a:sym typeface="Wingdings" panose="05000000000000000000" pitchFamily="2" charset="2"/>
              </a:rPr>
              <a:t>.</a:t>
            </a:r>
            <a:endParaRPr lang="en-US" b="1" baseline="0" smtClean="0">
              <a:sym typeface="Wingdings" panose="05000000000000000000" pitchFamily="2" charset="2"/>
            </a:endParaRPr>
          </a:p>
          <a:p>
            <a:endParaRPr lang="de-DE" altLang="de-DE" b="0" baseline="0" smtClean="0">
              <a:latin typeface="Times New Roman" pitchFamily="16" charset="0"/>
            </a:endParaRPr>
          </a:p>
        </p:txBody>
      </p:sp>
      <p:sp>
        <p:nvSpPr>
          <p:cNvPr id="3174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174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175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EA7D0547-DD5F-4A16-BEA9-EDF4044CD78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48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2517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300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err="1" smtClean="0"/>
              <a:t>Odeint</a:t>
            </a:r>
            <a:r>
              <a:rPr lang="en-US" b="0" smtClean="0"/>
              <a:t>: library for solving initial-value</a:t>
            </a:r>
            <a:r>
              <a:rPr lang="en-US" b="0" baseline="0" smtClean="0"/>
              <a:t> problems</a:t>
            </a: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847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130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4813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4813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284BB74-79FC-4FF6-8691-4F5FB9E7207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65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481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2038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mtClean="0"/>
              <a:t>objdump</a:t>
            </a:r>
            <a:r>
              <a:rPr lang="de-DE" baseline="0" smtClean="0"/>
              <a:t> -a main.exe # For listing segment boundaries</a:t>
            </a:r>
          </a:p>
          <a:p>
            <a:r>
              <a:rPr lang="de-DE" smtClean="0"/>
              <a:t>nm main.exe # For listing symbols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9147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Stack existiert nur über Funktionsaufruf hinweg -&gt; Kommunikation über Kopieroperationen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Heap hält Daten beliebig lange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Heap</a:t>
            </a:r>
            <a:r>
              <a:rPr lang="de-DE" altLang="de-DE" baseline="0" smtClean="0">
                <a:latin typeface="Times New Roman" pitchFamily="16" charset="0"/>
              </a:rPr>
              <a:t> ist beliebig groß</a:t>
            </a: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A8A3AABE-3158-4F65-BD95-DCE704E1944E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70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9051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Default-Initialisierung ist bei </a:t>
            </a:r>
            <a:r>
              <a:rPr lang="de-DE" altLang="de-DE" err="1" smtClean="0">
                <a:latin typeface="Times New Roman" pitchFamily="16" charset="0"/>
              </a:rPr>
              <a:t>gcc</a:t>
            </a:r>
            <a:r>
              <a:rPr lang="de-DE" altLang="de-DE" smtClean="0">
                <a:latin typeface="Times New Roman" pitchFamily="16" charset="0"/>
              </a:rPr>
              <a:t> netterweise 0 und gibt die Warnung "uninitialized"</a:t>
            </a:r>
          </a:p>
        </p:txBody>
      </p:sp>
      <p:sp>
        <p:nvSpPr>
          <p:cNvPr id="5120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120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120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304641D-A7D4-4A77-9566-83B8A02670F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73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274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843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843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42ED7F9D-B96B-434C-9850-0EF7686EFFF5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84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7652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2213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646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Vereinfacht die Übergabe an Funktionen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Speicherplatzreduktion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In Java: Übergabe per Reference</a:t>
            </a:r>
          </a:p>
        </p:txBody>
      </p:sp>
      <p:sp>
        <p:nvSpPr>
          <p:cNvPr id="522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22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22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9F8A5734-C84D-4F57-B3B3-603B6A69C1B6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79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248723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Wann benötigt eine Referenz</a:t>
            </a:r>
            <a:r>
              <a:rPr lang="en-US" baseline="0" smtClean="0"/>
              <a:t> Speicher?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Als Funktionsparameter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Als Klassenmember</a:t>
            </a:r>
          </a:p>
          <a:p>
            <a:r>
              <a:rPr lang="en-US" baseline="0" smtClean="0"/>
              <a:t>(Siehe: https://stackoverflow.com/a/38310081 )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9507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endParaRPr lang="en-US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6669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0909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Vermeidet</a:t>
            </a:r>
            <a:r>
              <a:rPr lang="de-DE" altLang="de-DE" baseline="0" smtClean="0">
                <a:latin typeface="Times New Roman" pitchFamily="16" charset="0"/>
              </a:rPr>
              <a:t> Programmierfehler (Überschreiben von Funktionsparametern…)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Macht</a:t>
            </a:r>
            <a:r>
              <a:rPr lang="de-DE" altLang="de-DE" baseline="0" smtClean="0">
                <a:latin typeface="Times New Roman" pitchFamily="16" charset="0"/>
              </a:rPr>
              <a:t> Absicht des Programmierers klar -&gt; Dokumentation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Kann ich einer bestimmten Funktion gefahrlos mein Objekt übergeben und weiß, dass es nicht verändert wird?</a:t>
            </a:r>
          </a:p>
          <a:p>
            <a:pPr marL="164901" indent="-164901">
              <a:buFontTx/>
              <a:buChar char="-"/>
            </a:pPr>
            <a:endParaRPr lang="de-DE" altLang="de-DE" baseline="0" smtClean="0">
              <a:latin typeface="Times New Roman" pitchFamily="16" charset="0"/>
            </a:endParaRPr>
          </a:p>
          <a:p>
            <a:pPr marL="164901" indent="-164901">
              <a:buFontTx/>
              <a:buChar char="-"/>
            </a:pPr>
            <a:r>
              <a:rPr lang="de-DE" altLang="de-DE" b="1" baseline="0" smtClean="0">
                <a:latin typeface="Times New Roman" pitchFamily="16" charset="0"/>
              </a:rPr>
              <a:t>Java</a:t>
            </a:r>
            <a:br>
              <a:rPr lang="de-DE" altLang="de-DE" b="1" baseline="0" smtClean="0">
                <a:latin typeface="Times New Roman" pitchFamily="16" charset="0"/>
              </a:rPr>
            </a:br>
            <a:r>
              <a:rPr lang="de-DE" altLang="de-DE" b="1" baseline="0" smtClean="0">
                <a:latin typeface="Times New Roman" pitchFamily="16" charset="0"/>
              </a:rPr>
              <a:t>    </a:t>
            </a:r>
            <a:r>
              <a:rPr lang="de-DE" altLang="de-DE" b="0" baseline="0" smtClean="0">
                <a:latin typeface="Times New Roman" pitchFamily="16" charset="0"/>
              </a:rPr>
              <a:t>Keine neue </a:t>
            </a:r>
            <a:r>
              <a:rPr lang="de-DE" altLang="de-DE" b="1" baseline="0" smtClean="0">
                <a:latin typeface="Times New Roman" pitchFamily="16" charset="0"/>
              </a:rPr>
              <a:t>Zuweisung</a:t>
            </a:r>
            <a:r>
              <a:rPr lang="de-DE" altLang="de-DE" b="0" baseline="0" smtClean="0">
                <a:latin typeface="Times New Roman" pitchFamily="16" charset="0"/>
              </a:rPr>
              <a:t> möglich, Manipulationen am </a:t>
            </a:r>
            <a:r>
              <a:rPr lang="de-DE" altLang="de-DE" b="1" baseline="0" smtClean="0">
                <a:latin typeface="Times New Roman" pitchFamily="16" charset="0"/>
              </a:rPr>
              <a:t>Zustand</a:t>
            </a:r>
            <a:r>
              <a:rPr lang="de-DE" altLang="de-DE" b="0" baseline="0" smtClean="0">
                <a:latin typeface="Times New Roman" pitchFamily="16" charset="0"/>
              </a:rPr>
              <a:t> sind </a:t>
            </a:r>
            <a:r>
              <a:rPr lang="de-DE" altLang="de-DE" b="1" baseline="0" smtClean="0">
                <a:latin typeface="Times New Roman" pitchFamily="16" charset="0"/>
              </a:rPr>
              <a:t>möglich</a:t>
            </a:r>
            <a:r>
              <a:rPr lang="de-DE" altLang="de-DE" b="0" baseline="0" smtClean="0">
                <a:latin typeface="Times New Roman" pitchFamily="16" charset="0"/>
              </a:rPr>
              <a:t>.    </a:t>
            </a:r>
            <a:endParaRPr lang="de-DE" altLang="de-DE" b="1" baseline="0" smtClean="0">
              <a:latin typeface="Times New Roman" pitchFamily="16" charset="0"/>
            </a:endParaRP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Position</a:t>
            </a:r>
            <a:r>
              <a:rPr lang="de-DE" altLang="de-DE" baseline="0" smtClean="0">
                <a:latin typeface="Times New Roman" pitchFamily="16" charset="0"/>
              </a:rPr>
              <a:t> des *: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baseline="0" smtClean="0">
                <a:latin typeface="Times New Roman" pitchFamily="16" charset="0"/>
              </a:rPr>
              <a:t>Kein syntaktischer Unterschied, jedoch bindet der * in folgendem Code nur an die </a:t>
            </a:r>
            <a:r>
              <a:rPr lang="de-DE" altLang="de-DE" i="1" baseline="0" smtClean="0">
                <a:latin typeface="Times New Roman" pitchFamily="16" charset="0"/>
              </a:rPr>
              <a:t>erste Variable</a:t>
            </a:r>
            <a:r>
              <a:rPr lang="de-DE" altLang="de-DE" i="0" baseline="0" smtClean="0">
                <a:latin typeface="Times New Roman" pitchFamily="16" charset="0"/>
              </a:rPr>
              <a:t>; die weiteren Variablen sind vom Typ </a:t>
            </a:r>
            <a:r>
              <a:rPr lang="de-DE" altLang="de-DE" i="1" baseline="0" smtClean="0">
                <a:latin typeface="Times New Roman" pitchFamily="16" charset="0"/>
              </a:rPr>
              <a:t>int.</a:t>
            </a:r>
            <a:br>
              <a:rPr lang="de-DE" altLang="de-DE" i="1" baseline="0" smtClean="0">
                <a:latin typeface="Times New Roman" pitchFamily="16" charset="0"/>
              </a:rPr>
            </a:br>
            <a:r>
              <a:rPr lang="de-DE" altLang="de-DE" i="0" baseline="0" smtClean="0">
                <a:latin typeface="Times New Roman" pitchFamily="16" charset="0"/>
              </a:rPr>
              <a:t>int *iP1, iP2, iP3;</a:t>
            </a:r>
            <a:endParaRPr lang="de-DE" altLang="de-DE" i="0" smtClean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92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96967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i="0" err="1" smtClean="0">
                <a:latin typeface="Times New Roman" pitchFamily="16" charset="0"/>
              </a:rPr>
              <a:t>Asterisk</a:t>
            </a:r>
            <a:r>
              <a:rPr lang="de-DE" altLang="de-DE" i="0" smtClean="0">
                <a:latin typeface="Times New Roman" pitchFamily="16" charset="0"/>
              </a:rPr>
              <a:t>: (i) Als Teil des </a:t>
            </a:r>
            <a:r>
              <a:rPr lang="de-DE" altLang="de-DE" b="1" i="0" smtClean="0">
                <a:latin typeface="Times New Roman" pitchFamily="16" charset="0"/>
              </a:rPr>
              <a:t>Typs</a:t>
            </a:r>
            <a:r>
              <a:rPr lang="de-DE" altLang="de-DE" i="0" smtClean="0">
                <a:latin typeface="Times New Roman" pitchFamily="16" charset="0"/>
              </a:rPr>
              <a:t> bei Pointern, (ii) Als Dereferenzierungs</a:t>
            </a:r>
            <a:r>
              <a:rPr lang="de-DE" altLang="de-DE" b="1" i="0" smtClean="0">
                <a:latin typeface="Times New Roman" pitchFamily="16" charset="0"/>
              </a:rPr>
              <a:t>operator</a:t>
            </a:r>
            <a:r>
              <a:rPr lang="de-DE" altLang="de-DE" b="0" i="0" smtClean="0">
                <a:latin typeface="Times New Roman" pitchFamily="16" charset="0"/>
              </a:rPr>
              <a:t>, (iii) zum</a:t>
            </a:r>
            <a:r>
              <a:rPr lang="de-DE" altLang="de-DE" b="0" i="0" baseline="0" smtClean="0">
                <a:latin typeface="Times New Roman" pitchFamily="16" charset="0"/>
              </a:rPr>
              <a:t> Multiplizieren </a:t>
            </a:r>
            <a:r>
              <a:rPr lang="de-DE" altLang="de-DE" b="0" i="0" baseline="0" smtClean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0" i="0" smtClean="0">
              <a:latin typeface="Times New Roman" pitchFamily="16" charset="0"/>
            </a:endParaRPr>
          </a:p>
          <a:p>
            <a:r>
              <a:rPr lang="de-DE" altLang="de-DE" i="0" err="1" smtClean="0">
                <a:latin typeface="Times New Roman" pitchFamily="16" charset="0"/>
              </a:rPr>
              <a:t>Ampersand</a:t>
            </a:r>
            <a:r>
              <a:rPr lang="de-DE" altLang="de-DE" i="0" smtClean="0">
                <a:latin typeface="Times New Roman" pitchFamily="16" charset="0"/>
              </a:rPr>
              <a:t>: (i) Als Teil des </a:t>
            </a:r>
            <a:r>
              <a:rPr lang="de-DE" altLang="de-DE" b="1" i="0" smtClean="0">
                <a:latin typeface="Times New Roman" pitchFamily="16" charset="0"/>
              </a:rPr>
              <a:t>Typs</a:t>
            </a:r>
            <a:r>
              <a:rPr lang="de-DE" altLang="de-DE" i="0" smtClean="0">
                <a:latin typeface="Times New Roman" pitchFamily="16" charset="0"/>
              </a:rPr>
              <a:t> bei</a:t>
            </a:r>
            <a:r>
              <a:rPr lang="de-DE" altLang="de-DE" i="0" baseline="0" smtClean="0">
                <a:latin typeface="Times New Roman" pitchFamily="16" charset="0"/>
              </a:rPr>
              <a:t> Referenzen, (ii) Als Adress</a:t>
            </a:r>
            <a:r>
              <a:rPr lang="de-DE" altLang="de-DE" b="1" i="0" baseline="0" smtClean="0">
                <a:latin typeface="Times New Roman" pitchFamily="16" charset="0"/>
              </a:rPr>
              <a:t>operator</a:t>
            </a:r>
            <a:r>
              <a:rPr lang="de-DE" altLang="de-DE" b="0" i="0" baseline="0" smtClean="0">
                <a:latin typeface="Times New Roman" pitchFamily="16" charset="0"/>
              </a:rPr>
              <a:t>, (iii) als Bit-Und-Operator </a:t>
            </a:r>
            <a:r>
              <a:rPr lang="de-DE" altLang="de-DE" b="0" i="0" baseline="0" smtClean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1" i="0" smtClean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94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97508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(seit 2016-09-15)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3334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 smtClean="0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1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C++98:</a:t>
            </a:r>
            <a:r>
              <a:rPr lang="en-US" baseline="0" dirty="0" smtClean="0"/>
              <a:t> erster internationaler Standard von C++</a:t>
            </a:r>
          </a:p>
          <a:p>
            <a:r>
              <a:rPr lang="en-US" baseline="0" dirty="0" smtClean="0"/>
              <a:t>C-Standards: https://en.wikipedia.org/wiki/ANSI_C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November 19, 2007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|  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7390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 Sinnvoll: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Designabsicht ist klar -&gt; "Const Correctness"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vermeidet Programmierfehler</a:t>
            </a:r>
          </a:p>
          <a:p>
            <a:pPr marL="164901" indent="-164901">
              <a:buFontTx/>
              <a:buChar char="-"/>
            </a:pP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Nicht möglich:</a:t>
            </a:r>
          </a:p>
          <a:p>
            <a:r>
              <a:rPr lang="de-DE" altLang="de-DE" smtClean="0">
                <a:latin typeface="Times New Roman" pitchFamily="16" charset="0"/>
              </a:rPr>
              <a:t>	-</a:t>
            </a:r>
            <a:r>
              <a:rPr lang="de-DE" altLang="de-DE" baseline="0" smtClean="0">
                <a:latin typeface="Times New Roman" pitchFamily="16" charset="0"/>
              </a:rPr>
              <a:t> erlaube NULL als Parameterwert (nicht möglich bei Referenzen)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- Manipulation am Objekt gewünscht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 Initialisierungsliste:</a:t>
            </a:r>
          </a:p>
          <a:p>
            <a:r>
              <a:rPr lang="de-DE" altLang="de-DE" smtClean="0">
                <a:latin typeface="Times New Roman" pitchFamily="16" charset="0"/>
              </a:rPr>
              <a:t>MUSS bei</a:t>
            </a:r>
          </a:p>
          <a:p>
            <a:r>
              <a:rPr lang="de-DE" altLang="de-DE" smtClean="0">
                <a:latin typeface="Times New Roman" pitchFamily="16" charset="0"/>
              </a:rPr>
              <a:t>	- Elternklasse mit Nicht-</a:t>
            </a:r>
            <a:r>
              <a:rPr lang="de-DE" altLang="de-DE" err="1" smtClean="0">
                <a:latin typeface="Times New Roman" pitchFamily="16" charset="0"/>
              </a:rPr>
              <a:t>Defaultkonstruktor</a:t>
            </a: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- Referenzen, Konstanten können nur dort initialisiert werden</a:t>
            </a:r>
          </a:p>
        </p:txBody>
      </p:sp>
      <p:sp>
        <p:nvSpPr>
          <p:cNvPr id="542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42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42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233EF0D3-13FD-4CCA-BC0F-8A402A983A05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106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63718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553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53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53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765A437-0A3F-489D-943F-FF726D039B2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114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52171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smtClean="0"/>
              <a:t>Notizen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An</a:t>
            </a:r>
            <a:r>
              <a:rPr lang="en-US" baseline="0" smtClean="0"/>
              <a:t> dieser Stelle gehen wir sogar weg von const &amp; hin zu ConstPersonPtr.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Es wäre aber auch möglich, die Referenz mittels *-operators zu extrahieren.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02335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Ablauf:</a:t>
            </a:r>
          </a:p>
          <a:p>
            <a:pPr marL="219867" indent="-219867">
              <a:buAutoNum type="arabicPeriod"/>
            </a:pPr>
            <a:r>
              <a:rPr lang="en-US" baseline="0" smtClean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 smtClean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457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 smtClean="0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4336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560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560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07ACFC6-F535-4DC4-B475-1D92BBB47FF8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133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256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18523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Anmerkungen</a:t>
            </a:r>
            <a:r>
              <a:rPr lang="en-US" smtClean="0"/>
              <a:t>:</a:t>
            </a:r>
          </a:p>
          <a:p>
            <a:pPr marL="164901" indent="-164901">
              <a:buFontTx/>
              <a:buChar char="-"/>
            </a:pPr>
            <a:r>
              <a:rPr lang="en-US" err="1" smtClean="0"/>
              <a:t>Bei</a:t>
            </a:r>
            <a:r>
              <a:rPr lang="en-US" smtClean="0"/>
              <a:t> der </a:t>
            </a:r>
            <a:r>
              <a:rPr lang="en-US" err="1" smtClean="0"/>
              <a:t>Erzeugung</a:t>
            </a:r>
            <a:r>
              <a:rPr lang="en-US" smtClean="0"/>
              <a:t> von </a:t>
            </a:r>
            <a:r>
              <a:rPr lang="en-US" err="1" smtClean="0"/>
              <a:t>baseFromChild</a:t>
            </a:r>
            <a:r>
              <a:rPr lang="en-US" smtClean="0"/>
              <a:t> </a:t>
            </a:r>
            <a:r>
              <a:rPr lang="en-US" err="1" smtClean="0"/>
              <a:t>wird</a:t>
            </a:r>
            <a:r>
              <a:rPr lang="en-US" baseline="0" smtClean="0"/>
              <a:t> </a:t>
            </a:r>
            <a:r>
              <a:rPr lang="en-US" baseline="0" err="1" smtClean="0"/>
              <a:t>nur</a:t>
            </a:r>
            <a:r>
              <a:rPr lang="en-US" baseline="0" smtClean="0"/>
              <a:t> </a:t>
            </a:r>
            <a:r>
              <a:rPr lang="en-US" baseline="0" err="1" smtClean="0"/>
              <a:t>derjenige</a:t>
            </a:r>
            <a:r>
              <a:rPr lang="en-US" baseline="0" smtClean="0"/>
              <a:t> </a:t>
            </a:r>
            <a:r>
              <a:rPr lang="en-US" baseline="0" err="1" smtClean="0"/>
              <a:t>Teil</a:t>
            </a:r>
            <a:r>
              <a:rPr lang="en-US" baseline="0" smtClean="0"/>
              <a:t> des </a:t>
            </a:r>
            <a:r>
              <a:rPr lang="en-US" baseline="0" err="1" smtClean="0"/>
              <a:t>anonymen</a:t>
            </a:r>
            <a:r>
              <a:rPr lang="en-US" baseline="0" smtClean="0"/>
              <a:t> </a:t>
            </a:r>
            <a:r>
              <a:rPr lang="en-US" baseline="0" err="1" smtClean="0"/>
              <a:t>Objekts</a:t>
            </a:r>
            <a:r>
              <a:rPr lang="en-US" baseline="0" smtClean="0"/>
              <a:t> "Child()" </a:t>
            </a:r>
            <a:r>
              <a:rPr lang="en-US" baseline="0" err="1" smtClean="0"/>
              <a:t>kopiert</a:t>
            </a:r>
            <a:r>
              <a:rPr lang="en-US" baseline="0" smtClean="0"/>
              <a:t>, der </a:t>
            </a:r>
            <a:r>
              <a:rPr lang="en-US" baseline="0" err="1" smtClean="0"/>
              <a:t>zu</a:t>
            </a:r>
            <a:r>
              <a:rPr lang="en-US" baseline="0" smtClean="0"/>
              <a:t> Base </a:t>
            </a:r>
            <a:r>
              <a:rPr lang="en-US" baseline="0" err="1" smtClean="0"/>
              <a:t>gehört</a:t>
            </a:r>
            <a:endParaRPr lang="en-US" baseline="0" smtClean="0"/>
          </a:p>
          <a:p>
            <a:pPr marL="164901" indent="-164901">
              <a:buFontTx/>
              <a:buChar char="-"/>
            </a:pPr>
            <a:r>
              <a:rPr lang="en-US" baseline="0" err="1" smtClean="0"/>
              <a:t>Beim</a:t>
            </a:r>
            <a:r>
              <a:rPr lang="en-US" baseline="0" smtClean="0"/>
              <a:t> </a:t>
            </a:r>
            <a:r>
              <a:rPr lang="en-US" baseline="0" err="1" smtClean="0"/>
              <a:t>Aufruf</a:t>
            </a:r>
            <a:r>
              <a:rPr lang="en-US" baseline="0" smtClean="0"/>
              <a:t> der </a:t>
            </a:r>
            <a:r>
              <a:rPr lang="en-US" baseline="0" err="1" smtClean="0"/>
              <a:t>Funktion</a:t>
            </a:r>
            <a:r>
              <a:rPr lang="en-US" baseline="0" smtClean="0"/>
              <a:t> </a:t>
            </a:r>
            <a:r>
              <a:rPr lang="en-US" baseline="0" err="1" smtClean="0"/>
              <a:t>doPrint</a:t>
            </a:r>
            <a:r>
              <a:rPr lang="en-US" baseline="0" smtClean="0"/>
              <a:t> </a:t>
            </a:r>
            <a:r>
              <a:rPr lang="en-US" baseline="0" err="1" smtClean="0"/>
              <a:t>passiert</a:t>
            </a:r>
            <a:r>
              <a:rPr lang="en-US" baseline="0" smtClean="0"/>
              <a:t> das </a:t>
            </a:r>
            <a:r>
              <a:rPr lang="en-US" baseline="0" err="1" smtClean="0"/>
              <a:t>Gleiche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1905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1021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 Vorteile der Polymorphie</a:t>
            </a:r>
          </a:p>
          <a:p>
            <a:r>
              <a:rPr lang="de-DE" altLang="de-DE" smtClean="0">
                <a:latin typeface="Times New Roman" pitchFamily="16" charset="0"/>
              </a:rPr>
              <a:t>	- Abschottung der Komponenten voneinander (Separation </a:t>
            </a:r>
            <a:r>
              <a:rPr lang="de-DE" altLang="de-DE" err="1" smtClean="0">
                <a:latin typeface="Times New Roman" pitchFamily="16" charset="0"/>
              </a:rPr>
              <a:t>of</a:t>
            </a:r>
            <a:r>
              <a:rPr lang="de-DE" altLang="de-DE" smtClean="0">
                <a:latin typeface="Times New Roman" pitchFamily="16" charset="0"/>
              </a:rPr>
              <a:t> </a:t>
            </a:r>
            <a:r>
              <a:rPr lang="de-DE" altLang="de-DE" err="1" smtClean="0">
                <a:latin typeface="Times New Roman" pitchFamily="16" charset="0"/>
              </a:rPr>
              <a:t>Concerns</a:t>
            </a:r>
            <a:r>
              <a:rPr lang="de-DE" altLang="de-DE" smtClean="0">
                <a:latin typeface="Times New Roman" pitchFamily="16" charset="0"/>
              </a:rPr>
              <a:t>)</a:t>
            </a:r>
          </a:p>
          <a:p>
            <a:r>
              <a:rPr lang="de-DE" altLang="de-DE" smtClean="0">
                <a:latin typeface="Times New Roman" pitchFamily="16" charset="0"/>
              </a:rPr>
              <a:t>	- Template-basierte Programmierung (definiere Erweiterungspunkte der Klasse)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Polymorphie ohne Vererbung</a:t>
            </a:r>
          </a:p>
          <a:p>
            <a:r>
              <a:rPr lang="de-DE" altLang="de-DE" smtClean="0">
                <a:latin typeface="Times New Roman" pitchFamily="16" charset="0"/>
              </a:rPr>
              <a:t>	- Superklasse</a:t>
            </a:r>
            <a:r>
              <a:rPr lang="de-DE" altLang="de-DE" baseline="0" smtClean="0">
                <a:latin typeface="Times New Roman" pitchFamily="16" charset="0"/>
              </a:rPr>
              <a:t> stellt statisch sicher, dass alle </a:t>
            </a:r>
            <a:r>
              <a:rPr lang="de-DE" altLang="de-DE" baseline="0" err="1" smtClean="0">
                <a:latin typeface="Times New Roman" pitchFamily="16" charset="0"/>
              </a:rPr>
              <a:t>Kindklassen</a:t>
            </a:r>
            <a:r>
              <a:rPr lang="de-DE" altLang="de-DE" baseline="0" smtClean="0">
                <a:latin typeface="Times New Roman" pitchFamily="16" charset="0"/>
              </a:rPr>
              <a:t> eine einheitliche Schnittstelle anbieten.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- Ja, z.B. "Duck Typing": Es wird zur </a:t>
            </a:r>
            <a:r>
              <a:rPr lang="de-DE" altLang="de-DE" err="1" smtClean="0">
                <a:latin typeface="Times New Roman" pitchFamily="16" charset="0"/>
              </a:rPr>
              <a:t>Compilezeit</a:t>
            </a:r>
            <a:r>
              <a:rPr lang="de-DE" altLang="de-DE" smtClean="0">
                <a:latin typeface="Times New Roman" pitchFamily="16" charset="0"/>
              </a:rPr>
              <a:t> nicht überprüft, ob die Methode tatsächlich vorhanden ist.</a:t>
            </a:r>
          </a:p>
          <a:p>
            <a:r>
              <a:rPr lang="de-DE" altLang="de-DE" smtClean="0">
                <a:latin typeface="Times New Roman" pitchFamily="16" charset="0"/>
              </a:rPr>
              <a:t>	- </a:t>
            </a:r>
          </a:p>
        </p:txBody>
      </p:sp>
      <p:sp>
        <p:nvSpPr>
          <p:cNvPr id="266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66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66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8A6548D9-9321-4D68-BA39-D1CA73251CD7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138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80590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21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94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94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D3B5DB73-46F7-4F1D-B10E-15ED302C5BC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94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45974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</a:t>
            </a:r>
            <a:r>
              <a:rPr lang="de-DE" baseline="0" smtClean="0"/>
              <a:t>: </a:t>
            </a:r>
            <a:r>
              <a:rPr lang="de-DE" baseline="0" err="1" smtClean="0"/>
              <a:t>Destruktoren</a:t>
            </a:r>
            <a:r>
              <a:rPr lang="de-DE" baseline="0" smtClean="0"/>
              <a:t> verhalten sich hier wie Methoden, daher ist auch bei ihnen die polymorphe Behandlung per </a:t>
            </a:r>
            <a:r>
              <a:rPr lang="de-DE" baseline="0" err="1" smtClean="0"/>
              <a:t>default</a:t>
            </a:r>
            <a:r>
              <a:rPr lang="de-DE" baseline="0" smtClean="0"/>
              <a:t> ausgeschaltet.</a:t>
            </a:r>
          </a:p>
          <a:p>
            <a:pPr>
              <a:defRPr/>
            </a:pPr>
            <a:endParaRPr lang="de-DE" baseline="0" smtClean="0"/>
          </a:p>
          <a:p>
            <a:pPr>
              <a:defRPr/>
            </a:pPr>
            <a:r>
              <a:rPr lang="de-DE" baseline="0" smtClean="0"/>
              <a:t>#2: Konstruktoren werden immer direkt aufgerufen – sie werden nie polymorph verwendet.</a:t>
            </a:r>
            <a:endParaRPr lang="de-DE"/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7E032601-0E94-4FE3-A9F3-FCE3523B6883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147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07521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960306-9630-42D8-A525-F12FE6EBC526}" type="slidenum">
              <a:rPr lang="en-US" smtClean="0"/>
              <a:pPr>
                <a:defRPr/>
              </a:pPr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4068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Warum sind virtuelle Methoden teuer?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Ohne virtuelle Methoden ist es klar, welche Methode ausgeführt wird (-&gt; Auflösung zur </a:t>
            </a:r>
            <a:r>
              <a:rPr lang="de-DE" err="1" smtClean="0"/>
              <a:t>Compile</a:t>
            </a:r>
            <a:r>
              <a:rPr lang="de-DE" smtClean="0"/>
              <a:t>-Zeit)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Mit virtuellen Methoden: Lookup in der sogenannten </a:t>
            </a:r>
            <a:r>
              <a:rPr lang="de-DE" err="1" smtClean="0"/>
              <a:t>vtable</a:t>
            </a:r>
            <a:r>
              <a:rPr lang="de-DE" smtClean="0"/>
              <a:t>, Speicherplatzverbrauch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Compiler kann </a:t>
            </a:r>
            <a:r>
              <a:rPr lang="de-DE" err="1" smtClean="0"/>
              <a:t>tw</a:t>
            </a:r>
            <a:r>
              <a:rPr lang="de-DE" smtClean="0"/>
              <a:t>. trotzdem statische Analyse vornehmen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</a:t>
            </a:r>
          </a:p>
          <a:p>
            <a:pPr marL="164901" indent="-164901">
              <a:buFontTx/>
              <a:buChar char="-"/>
              <a:defRPr/>
            </a:pPr>
            <a:r>
              <a:rPr lang="de-DE" baseline="0" smtClean="0"/>
              <a:t>(2) nutzt den Zuweisungsoperator: operator= -  siehe nächste Folie!!</a:t>
            </a:r>
          </a:p>
          <a:p>
            <a:pPr marL="164901" indent="-164901" defTabSz="432101">
              <a:buFontTx/>
              <a:buChar char="-"/>
              <a:defRPr/>
            </a:pPr>
            <a:r>
              <a:rPr lang="de-DE" baseline="0" smtClean="0"/>
              <a:t>(3) nutzt den </a:t>
            </a:r>
            <a:r>
              <a:rPr lang="de-DE" baseline="0" err="1" smtClean="0"/>
              <a:t>Copy</a:t>
            </a:r>
            <a:r>
              <a:rPr lang="de-DE" baseline="0" smtClean="0"/>
              <a:t> </a:t>
            </a:r>
            <a:r>
              <a:rPr lang="de-DE" baseline="0" err="1" smtClean="0"/>
              <a:t>Constructor</a:t>
            </a:r>
            <a:r>
              <a:rPr lang="de-DE" baseline="0" smtClean="0"/>
              <a:t>: </a:t>
            </a:r>
            <a:r>
              <a:rPr lang="de-DE" baseline="0" err="1" smtClean="0"/>
              <a:t>EnergyMinimizingStrategy</a:t>
            </a:r>
            <a:r>
              <a:rPr lang="de-DE" baseline="0" smtClean="0"/>
              <a:t>(</a:t>
            </a:r>
            <a:r>
              <a:rPr lang="de-DE" baseline="0" err="1" smtClean="0"/>
              <a:t>const</a:t>
            </a:r>
            <a:r>
              <a:rPr lang="de-DE" baseline="0" smtClean="0"/>
              <a:t> </a:t>
            </a:r>
            <a:r>
              <a:rPr lang="de-DE" baseline="0" err="1" smtClean="0"/>
              <a:t>EnergyMinimizingStrategy</a:t>
            </a:r>
            <a:r>
              <a:rPr lang="de-DE" baseline="0" smtClean="0"/>
              <a:t>  &amp;</a:t>
            </a:r>
            <a:r>
              <a:rPr lang="de-DE" baseline="0" err="1" smtClean="0"/>
              <a:t>strategy</a:t>
            </a:r>
            <a:r>
              <a:rPr lang="de-DE" baseline="0" smtClean="0"/>
              <a:t>)</a:t>
            </a:r>
            <a:endParaRPr lang="de-DE"/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5656D959-CED8-4C10-AFBE-F007630C437D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151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33598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22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22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5FFA480-F5A3-468B-BA33-648505BDA440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22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71954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325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325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FBFB852-E688-469B-B0AF-137D40AAC421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32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8314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01200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157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27956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529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530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64B6418A-4F40-4505-9410-F1920183D862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53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09664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632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632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A743EE5-3B72-4BEA-8381-9F7A5E2CB52C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63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30460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162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3771156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048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048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EEE2A8F5-FFE4-47B8-BEAF-2EF180671D4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9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04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94815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smtClean="0"/>
              <a:t>Shift-Operatoren</a:t>
            </a:r>
            <a:r>
              <a:rPr lang="en-US" b="0" smtClean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0" smtClean="0"/>
              <a:t>Präziser: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smtClean="0"/>
              <a:t>Bei unsigned</a:t>
            </a:r>
            <a:r>
              <a:rPr lang="en-US" b="0" baseline="0" smtClean="0"/>
              <a:t>-Typen wird immer mit 0 gefüllt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smtClean="0"/>
              <a:t>Bei signed-Typen wird mit dem MSB gefüllt, um das Vorzeichen beizubehalten</a:t>
            </a:r>
            <a:endParaRPr lang="en-US" b="1" smtClean="0"/>
          </a:p>
          <a:p>
            <a:r>
              <a:rPr lang="en-US" b="1" smtClean="0"/>
              <a:t>In</a:t>
            </a:r>
            <a:r>
              <a:rPr lang="en-US" b="1" baseline="0" smtClean="0"/>
              <a:t> Java</a:t>
            </a:r>
            <a:r>
              <a:rPr lang="en-US" b="0" baseline="0" smtClean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 smtClean="0"/>
              <a:t>operator&gt;&gt;&gt;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smtClean="0"/>
              <a:t>entspricht operator&gt;&gt;, aber füllt </a:t>
            </a:r>
            <a:r>
              <a:rPr lang="en-US" b="1" baseline="0" smtClean="0"/>
              <a:t>immer</a:t>
            </a:r>
            <a:r>
              <a:rPr lang="en-US" b="0" baseline="0" smtClean="0"/>
              <a:t> mit '0' auf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 b="1" smtClean="0"/>
          </a:p>
          <a:p>
            <a:endParaRPr lang="en-US" smtClean="0"/>
          </a:p>
          <a:p>
            <a:endParaRPr lang="en-US" smtClean="0"/>
          </a:p>
          <a:p>
            <a:r>
              <a:rPr lang="en-US" smtClean="0"/>
              <a:t>Codebeispiel:</a:t>
            </a:r>
          </a:p>
          <a:p>
            <a:r>
              <a:rPr lang="en-US" smtClean="0"/>
              <a:t>#include &lt;stdio.h&gt;</a:t>
            </a:r>
          </a:p>
          <a:p>
            <a:r>
              <a:rPr lang="en-US" smtClean="0"/>
              <a:t>#include &lt;stdlib.h&gt;</a:t>
            </a:r>
          </a:p>
          <a:p>
            <a:endParaRPr lang="en-US" smtClean="0"/>
          </a:p>
          <a:p>
            <a:r>
              <a:rPr lang="en-US" smtClean="0"/>
              <a:t>const char* fmt(char a)</a:t>
            </a:r>
          </a:p>
          <a:p>
            <a:r>
              <a:rPr lang="en-US" smtClean="0"/>
              <a:t>{  </a:t>
            </a:r>
          </a:p>
          <a:p>
            <a:r>
              <a:rPr lang="en-US" smtClean="0"/>
              <a:t>    int bitsPerByte = sizeof(char) * 8;</a:t>
            </a:r>
          </a:p>
          <a:p>
            <a:r>
              <a:rPr lang="en-US" smtClean="0"/>
              <a:t>    char *toString = (char*) malloc((2 + bitsPerByte) * sizeof(char));</a:t>
            </a:r>
          </a:p>
          <a:p>
            <a:r>
              <a:rPr lang="en-US" smtClean="0"/>
              <a:t>    toString[0] = '0';</a:t>
            </a:r>
          </a:p>
          <a:p>
            <a:r>
              <a:rPr lang="en-US" smtClean="0"/>
              <a:t>    toString[1] = 'b';</a:t>
            </a:r>
          </a:p>
          <a:p>
            <a:r>
              <a:rPr lang="en-US" smtClean="0"/>
              <a:t>    for (int i = bitsPerByte - 1; i &gt;= 0; --i)</a:t>
            </a:r>
          </a:p>
          <a:p>
            <a:r>
              <a:rPr lang="en-US" smtClean="0"/>
              <a:t>    {</a:t>
            </a:r>
          </a:p>
          <a:p>
            <a:r>
              <a:rPr lang="en-US" smtClean="0"/>
              <a:t>        char c;</a:t>
            </a:r>
          </a:p>
          <a:p>
            <a:r>
              <a:rPr lang="en-US" smtClean="0"/>
              <a:t>        if (a &amp; (1 &lt;&lt; i))</a:t>
            </a:r>
          </a:p>
          <a:p>
            <a:r>
              <a:rPr lang="en-US" smtClean="0"/>
              <a:t>        {</a:t>
            </a:r>
          </a:p>
          <a:p>
            <a:r>
              <a:rPr lang="en-US" smtClean="0"/>
              <a:t>            c = '1';</a:t>
            </a:r>
          </a:p>
          <a:p>
            <a:r>
              <a:rPr lang="en-US" smtClean="0"/>
              <a:t>        }</a:t>
            </a:r>
          </a:p>
          <a:p>
            <a:r>
              <a:rPr lang="en-US" smtClean="0"/>
              <a:t>        else {</a:t>
            </a:r>
          </a:p>
          <a:p>
            <a:r>
              <a:rPr lang="en-US" smtClean="0"/>
              <a:t>            c = '0';</a:t>
            </a:r>
          </a:p>
          <a:p>
            <a:r>
              <a:rPr lang="en-US" smtClean="0"/>
              <a:t>        }</a:t>
            </a:r>
          </a:p>
          <a:p>
            <a:r>
              <a:rPr lang="en-US" smtClean="0"/>
              <a:t>        printf("%d", bitsPerByte - 1 - i + 2);</a:t>
            </a:r>
          </a:p>
          <a:p>
            <a:r>
              <a:rPr lang="en-US" smtClean="0"/>
              <a:t>        toString[bitsPerByte - 1 - i + 2] = c;</a:t>
            </a:r>
          </a:p>
          <a:p>
            <a:r>
              <a:rPr lang="en-US" smtClean="0"/>
              <a:t>    }</a:t>
            </a:r>
          </a:p>
          <a:p>
            <a:r>
              <a:rPr lang="en-US" smtClean="0"/>
              <a:t>    return toString;   </a:t>
            </a:r>
          </a:p>
          <a:p>
            <a:r>
              <a:rPr lang="en-US" smtClean="0"/>
              <a:t>}</a:t>
            </a:r>
          </a:p>
          <a:p>
            <a:endParaRPr lang="en-US" smtClean="0"/>
          </a:p>
          <a:p>
            <a:r>
              <a:rPr lang="en-US" smtClean="0"/>
              <a:t>int main()</a:t>
            </a:r>
          </a:p>
          <a:p>
            <a:r>
              <a:rPr lang="en-US" smtClean="0"/>
              <a:t>{</a:t>
            </a:r>
          </a:p>
          <a:p>
            <a:r>
              <a:rPr lang="en-US" smtClean="0"/>
              <a:t>  char a = 255;</a:t>
            </a:r>
          </a:p>
          <a:p>
            <a:r>
              <a:rPr lang="en-US" smtClean="0"/>
              <a:t>  char b = 2;</a:t>
            </a:r>
          </a:p>
          <a:p>
            <a:r>
              <a:rPr lang="en-US" smtClean="0"/>
              <a:t>  printf("a: %s, b: %s, a &amp; b: %s\n", fmt(a), fmt(b) , fmt(a &amp; b));</a:t>
            </a:r>
          </a:p>
          <a:p>
            <a:r>
              <a:rPr lang="en-US" smtClean="0"/>
              <a:t>  printf("a: %s, b: %s, a &amp; b: %s\n", fmt(a), fmt(b) , fmt(a | b));</a:t>
            </a:r>
          </a:p>
          <a:p>
            <a:r>
              <a:rPr lang="en-US" smtClean="0"/>
              <a:t>  printf("a: %s, b: %s, a &amp; b: %s\n", fmt(a), fmt(b) , fmt(a ^ b));</a:t>
            </a:r>
          </a:p>
          <a:p>
            <a:r>
              <a:rPr lang="en-US" smtClean="0"/>
              <a:t>  printf("a: %s, a &lt;&lt; b: %s\n", fmt(a), fmt(a &lt;&lt; b));</a:t>
            </a:r>
          </a:p>
          <a:p>
            <a:r>
              <a:rPr lang="en-US" smtClean="0"/>
              <a:t>  printf("a: %s, a &gt;&gt; b: %s\n", fmt(a), fmt(a &gt;&gt; b));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  printf("a: %s, ~a: %s\n", fmt(a), fmt(~a));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}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8506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Add 2018-07-23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32065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Images: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CPU: https://www.iconfinder.com/icons/2317792/applet_chip_cpu_electronics_microchip_pc_proceesor_icon 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6472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8853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2150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58169C6A-BC63-4DF0-A9C3-BCFA44C84BA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175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21509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1510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63079387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50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50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F09C5DF8-820D-4854-8931-A8AC0E0A2178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450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81429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0440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81190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13875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0225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21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48152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915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915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915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71930E0-C8D5-4B5A-8ECB-24034CE7266B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971198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Induzierte Schnittstelle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Benutzung der Typparameter legt erwartete Methoden fest.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In manchen</a:t>
            </a:r>
            <a:r>
              <a:rPr lang="de-DE" baseline="0" smtClean="0"/>
              <a:t> Fällen (siehe Beispiel) kann es auch keine eindeutige Schnittstelle geben!</a:t>
            </a:r>
            <a:endParaRPr lang="de-DE" smtClean="0"/>
          </a:p>
          <a:p>
            <a:pPr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Nachteile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Sie ist implizit.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Sie kann nicht zur </a:t>
            </a:r>
            <a:r>
              <a:rPr lang="de-DE" err="1" smtClean="0"/>
              <a:t>Compile</a:t>
            </a:r>
            <a:r>
              <a:rPr lang="de-DE" smtClean="0"/>
              <a:t>-Zeit überprüft werden.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Vorteile </a:t>
            </a:r>
          </a:p>
          <a:p>
            <a:pPr>
              <a:defRPr/>
            </a:pPr>
            <a:r>
              <a:rPr lang="de-DE" smtClean="0"/>
              <a:t>- Reduzierter Implementierungsaufwand ("Duck Typing")</a:t>
            </a:r>
            <a:endParaRPr lang="de-DE"/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8177EE5-852D-45CB-B494-53757599A7A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187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969256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Zusätzlich: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smtClean="0">
                <a:latin typeface="Times New Roman" pitchFamily="16" charset="0"/>
              </a:rPr>
              <a:t>Kopierkonstruktor</a:t>
            </a:r>
            <a:r>
              <a:rPr lang="de-DE" altLang="de-DE" baseline="0" smtClean="0">
                <a:latin typeface="Times New Roman" pitchFamily="16" charset="0"/>
              </a:rPr>
              <a:t> für S (wg. Return by Value)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93165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err="1" smtClean="0">
                <a:latin typeface="Times New Roman" pitchFamily="16" charset="0"/>
              </a:rPr>
              <a:t>Funktionszeiger</a:t>
            </a:r>
            <a:r>
              <a:rPr lang="de-DE" altLang="de-DE" smtClean="0">
                <a:latin typeface="Times New Roman" pitchFamily="16" charset="0"/>
              </a:rPr>
              <a:t>, </a:t>
            </a:r>
            <a:r>
              <a:rPr lang="de-DE" altLang="de-DE" err="1" smtClean="0">
                <a:latin typeface="Times New Roman" pitchFamily="16" charset="0"/>
              </a:rPr>
              <a:t>Function</a:t>
            </a:r>
            <a:r>
              <a:rPr lang="de-DE" altLang="de-DE" smtClean="0">
                <a:latin typeface="Times New Roman" pitchFamily="16" charset="0"/>
              </a:rPr>
              <a:t> Pointer</a:t>
            </a:r>
          </a:p>
        </p:txBody>
      </p:sp>
      <p:sp>
        <p:nvSpPr>
          <p:cNvPr id="583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583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583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|  </a:t>
            </a:r>
            <a:fld id="{7925F69F-0191-480E-B8FD-2514D3F32D99}" type="slidenum">
              <a:rPr lang="en-US" altLang="de-DE" smtClean="0">
                <a:solidFill>
                  <a:srgbClr val="000000"/>
                </a:solidFill>
                <a:latin typeface="Stafford" charset="0"/>
              </a:rPr>
              <a:pPr eaLnBrk="1" hangingPunct="1">
                <a:buFont typeface="Stafford" charset="0"/>
                <a:buNone/>
              </a:pPr>
              <a:t>191</a:t>
            </a:fld>
            <a:endParaRPr lang="en-US" altLang="de-DE" smtClean="0">
              <a:solidFill>
                <a:srgbClr val="000000"/>
              </a:solidFill>
              <a:latin typeface="Staffo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96933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Motivation?!?</a:t>
            </a:r>
          </a:p>
        </p:txBody>
      </p:sp>
      <p:sp>
        <p:nvSpPr>
          <p:cNvPr id="59396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9397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9398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E9395B8-0784-411B-A0A2-9C5EE2E5943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185433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60420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0421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0422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D54ED61-1AFA-4D10-88AF-720A4E8F1074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40705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</a:t>
            </a:r>
          </a:p>
          <a:p>
            <a:r>
              <a:rPr lang="de-DE" altLang="de-DE" baseline="0" smtClean="0">
                <a:latin typeface="Times New Roman" pitchFamily="16" charset="0"/>
              </a:rPr>
              <a:t> - Kompakt</a:t>
            </a:r>
          </a:p>
          <a:p>
            <a:r>
              <a:rPr lang="de-DE" altLang="de-DE" baseline="0" smtClean="0">
                <a:latin typeface="Times New Roman" pitchFamily="16" charset="0"/>
              </a:rPr>
              <a:t> - Aber: Zustand?</a:t>
            </a:r>
          </a:p>
        </p:txBody>
      </p:sp>
      <p:sp>
        <p:nvSpPr>
          <p:cNvPr id="6144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144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144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86D3BD6-8AB6-4B94-8CDA-29CCD66636FE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60536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Übergabe per Value </a:t>
            </a:r>
          </a:p>
        </p:txBody>
      </p:sp>
      <p:sp>
        <p:nvSpPr>
          <p:cNvPr id="63492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3493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3494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C72927AE-6AD4-4062-8390-4629514404B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203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46099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Vorteile von </a:t>
            </a:r>
            <a:r>
              <a:rPr lang="de-DE" err="1" smtClean="0"/>
              <a:t>remove_copy_if</a:t>
            </a: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enthält nur die wesentlichen Informationen (vgl. imperativ vs. funktional)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generische Verwendbarkeit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man braucht </a:t>
            </a:r>
            <a:r>
              <a:rPr lang="de-DE" err="1" smtClean="0"/>
              <a:t>selbser</a:t>
            </a:r>
            <a:r>
              <a:rPr lang="de-DE" smtClean="0"/>
              <a:t> </a:t>
            </a:r>
            <a:r>
              <a:rPr lang="de-DE" baseline="0" smtClean="0"/>
              <a:t>nicht mit Templates zu hantieren</a:t>
            </a:r>
          </a:p>
        </p:txBody>
      </p:sp>
      <p:sp>
        <p:nvSpPr>
          <p:cNvPr id="6451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451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451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E5ECD92-A2C3-4487-ABB8-158CAB211D83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204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897104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206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765584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Tx/>
              <a:buChar char="-"/>
            </a:pPr>
            <a:r>
              <a:rPr lang="en-US" b="1" dirty="0" smtClean="0"/>
              <a:t>ElevatorStrategy</a:t>
            </a:r>
            <a:r>
              <a:rPr lang="en-US" baseline="0" dirty="0" smtClean="0"/>
              <a:t> kann nicht instantiiert werden</a:t>
            </a:r>
          </a:p>
          <a:p>
            <a:pPr marL="164901" indent="-164901">
              <a:buFontTx/>
              <a:buChar char="-"/>
            </a:pPr>
            <a:r>
              <a:rPr lang="en-US" b="1" baseline="0" dirty="0" smtClean="0"/>
              <a:t>Floor</a:t>
            </a:r>
            <a:r>
              <a:rPr lang="en-US" baseline="0" dirty="0" smtClean="0"/>
              <a:t> besitzt 0 </a:t>
            </a:r>
            <a:r>
              <a:rPr lang="en-US" baseline="0" dirty="0" err="1" smtClean="0"/>
              <a:t>oder</a:t>
            </a:r>
            <a:r>
              <a:rPr lang="en-US" baseline="0" smtClean="0"/>
              <a:t> mehr (</a:t>
            </a:r>
            <a:r>
              <a:rPr lang="en-US" b="1" baseline="0" smtClean="0"/>
              <a:t>0..*</a:t>
            </a:r>
            <a:r>
              <a:rPr lang="en-US" b="0" baseline="0" smtClean="0"/>
              <a:t>)</a:t>
            </a:r>
            <a:r>
              <a:rPr lang="en-US" b="1" baseline="0" smtClean="0"/>
              <a:t> </a:t>
            </a:r>
            <a:r>
              <a:rPr lang="en-US" baseline="0" smtClean="0"/>
              <a:t>wartende Personen (</a:t>
            </a:r>
            <a:r>
              <a:rPr lang="en-US" b="1" baseline="0" smtClean="0"/>
              <a:t>waitingPeople</a:t>
            </a:r>
            <a:r>
              <a:rPr lang="en-US" baseline="0" smtClean="0"/>
              <a:t>)+ von einer Person kann ich </a:t>
            </a:r>
            <a:r>
              <a:rPr lang="en-US" b="1" baseline="0" smtClean="0"/>
              <a:t>nicht </a:t>
            </a:r>
            <a:r>
              <a:rPr lang="en-US" baseline="0" smtClean="0"/>
              <a:t>zu ihrem Floor zurücknavigieren</a:t>
            </a:r>
          </a:p>
          <a:p>
            <a:pPr marL="164901" indent="-164901">
              <a:buFontTx/>
              <a:buChar char="-"/>
            </a:pPr>
            <a:r>
              <a:rPr lang="en-US" b="1" smtClean="0"/>
              <a:t>EnergyMinimizingStrategy</a:t>
            </a:r>
            <a:r>
              <a:rPr lang="en-US" b="0" baseline="0" smtClean="0"/>
              <a:t> erbt von </a:t>
            </a:r>
            <a:r>
              <a:rPr lang="en-US" b="1" baseline="0" smtClean="0"/>
              <a:t>ElevatorStrategy</a:t>
            </a:r>
          </a:p>
          <a:p>
            <a:pPr marL="164901" indent="-164901">
              <a:buFontTx/>
              <a:buChar char="-"/>
            </a:pPr>
            <a:r>
              <a:rPr lang="en-US" b="1" baseline="0" smtClean="0"/>
              <a:t>Floor</a:t>
            </a:r>
            <a:r>
              <a:rPr lang="en-US" b="0" baseline="0" smtClean="0"/>
              <a:t> ist ein Teil von </a:t>
            </a:r>
            <a:r>
              <a:rPr lang="en-US" b="1" baseline="0" smtClean="0"/>
              <a:t>Building</a:t>
            </a:r>
            <a:r>
              <a:rPr lang="en-US" b="0" baseline="0" smtClean="0"/>
              <a:t> – wenn eine </a:t>
            </a:r>
            <a:r>
              <a:rPr lang="en-US" b="1" baseline="0" smtClean="0"/>
              <a:t>Building-Instanz</a:t>
            </a:r>
            <a:r>
              <a:rPr lang="en-US" b="0" baseline="0" smtClean="0"/>
              <a:t> zerstört wird, müssen auch alle enthaltenen </a:t>
            </a:r>
            <a:r>
              <a:rPr lang="en-US" b="1" baseline="0" smtClean="0"/>
              <a:t>Floor-Instanzen</a:t>
            </a:r>
            <a:r>
              <a:rPr lang="en-US" b="0" baseline="0" smtClean="0"/>
              <a:t> zerstört werden</a:t>
            </a:r>
          </a:p>
          <a:p>
            <a:pPr marL="164901" indent="-164901">
              <a:buFontTx/>
              <a:buChar char="-"/>
            </a:pP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4500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209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03537782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Ablauf:</a:t>
            </a:r>
          </a:p>
          <a:p>
            <a:pPr marL="219867" indent="-219867">
              <a:buAutoNum type="arabicPeriod"/>
            </a:pPr>
            <a:r>
              <a:rPr lang="en-US" baseline="0" smtClean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 smtClean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3462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Alternativ</a:t>
            </a:r>
            <a:r>
              <a:rPr lang="en-US" smtClean="0"/>
              <a:t>: </a:t>
            </a:r>
            <a:r>
              <a:rPr lang="en-US" err="1"/>
              <a:t>objs</a:t>
            </a:r>
            <a:r>
              <a:rPr lang="en-US"/>
              <a:t> = $(</a:t>
            </a:r>
            <a:r>
              <a:rPr lang="en-US" err="1"/>
              <a:t>patsubst</a:t>
            </a:r>
            <a:r>
              <a:rPr lang="en-US"/>
              <a:t> %.</a:t>
            </a:r>
            <a:r>
              <a:rPr lang="en-US" err="1"/>
              <a:t>cpp</a:t>
            </a:r>
            <a:r>
              <a:rPr lang="en-US"/>
              <a:t>, %.o, $(</a:t>
            </a:r>
            <a:r>
              <a:rPr lang="en-US" err="1"/>
              <a:t>srcs</a:t>
            </a:r>
            <a:r>
              <a:rPr lang="en-US"/>
              <a:t>))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E324A3-01C2-45DD-9993-943ECECA3B40}" type="slidenum">
              <a:rPr lang="en-US" smtClean="0"/>
              <a:pPr>
                <a:defRPr/>
              </a:pPr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43052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E324A3-01C2-45DD-9993-943ECECA3B40}" type="slidenum">
              <a:rPr lang="en-US" smtClean="0"/>
              <a:pPr>
                <a:defRPr/>
              </a:pPr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74613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237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3090739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#1.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sieht man an dem Hilfskonstrukt "Utility Klassen" in Java.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Viel </a:t>
            </a:r>
            <a:r>
              <a:rPr lang="de-DE" altLang="de-DE" err="1" smtClean="0">
                <a:latin typeface="Times New Roman" pitchFamily="16" charset="0"/>
              </a:rPr>
              <a:t>Boilerplate</a:t>
            </a:r>
            <a:r>
              <a:rPr lang="de-DE" altLang="de-DE" smtClean="0">
                <a:latin typeface="Times New Roman" pitchFamily="16" charset="0"/>
              </a:rPr>
              <a:t>-Code,</a:t>
            </a:r>
            <a:r>
              <a:rPr lang="de-DE" altLang="de-DE" baseline="0" smtClean="0">
                <a:latin typeface="Times New Roman" pitchFamily="16" charset="0"/>
              </a:rPr>
              <a:t> wenn man präzise implementiert (siehe Joshua Bloch)</a:t>
            </a:r>
          </a:p>
          <a:p>
            <a:pPr marL="879470" lvl="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privater Konstruktor mit "</a:t>
            </a:r>
            <a:r>
              <a:rPr lang="de-DE" altLang="de-DE" baseline="0" err="1" smtClean="0">
                <a:latin typeface="Times New Roman" pitchFamily="16" charset="0"/>
              </a:rPr>
              <a:t>throw</a:t>
            </a:r>
            <a:r>
              <a:rPr lang="de-DE" altLang="de-DE" baseline="0" smtClean="0">
                <a:latin typeface="Times New Roman" pitchFamily="16" charset="0"/>
              </a:rPr>
              <a:t> </a:t>
            </a:r>
            <a:r>
              <a:rPr lang="de-DE" altLang="de-DE" baseline="0" err="1" smtClean="0">
                <a:latin typeface="Times New Roman" pitchFamily="16" charset="0"/>
              </a:rPr>
              <a:t>new</a:t>
            </a:r>
            <a:r>
              <a:rPr lang="de-DE" altLang="de-DE" baseline="0" smtClean="0">
                <a:latin typeface="Times New Roman" pitchFamily="16" charset="0"/>
              </a:rPr>
              <a:t> </a:t>
            </a:r>
            <a:r>
              <a:rPr lang="de-DE" altLang="de-DE" baseline="0" err="1" smtClean="0">
                <a:latin typeface="Times New Roman" pitchFamily="16" charset="0"/>
              </a:rPr>
              <a:t>UnsupportedOperationException</a:t>
            </a:r>
            <a:r>
              <a:rPr lang="de-DE" altLang="de-DE" baseline="0" smtClean="0">
                <a:latin typeface="Times New Roman" pitchFamily="16" charset="0"/>
              </a:rPr>
              <a:t>()", finale Klasse,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#2. Ist es sinnvoll die Paketstruktur an die Verzeichnisstruktur zu binden?</a:t>
            </a:r>
          </a:p>
          <a:p>
            <a:r>
              <a:rPr lang="de-DE" altLang="de-DE" smtClean="0">
                <a:latin typeface="Times New Roman" pitchFamily="16" charset="0"/>
              </a:rPr>
              <a:t>	Pro: Bessere Ordnung, leichte Orientierung</a:t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Contra: Lange Paketnamen/-präfixe bewirken umständliche Navigation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#3. Darf man in Java mehrere Klassen in einer Datei implementieren?</a:t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Ja, allerdings darf nur eine der äußeren Klassen </a:t>
            </a:r>
            <a:r>
              <a:rPr lang="de-DE" altLang="de-DE" err="1" smtClean="0">
                <a:latin typeface="Times New Roman" pitchFamily="16" charset="0"/>
              </a:rPr>
              <a:t>public</a:t>
            </a:r>
            <a:r>
              <a:rPr lang="de-DE" altLang="de-DE" smtClean="0">
                <a:latin typeface="Times New Roman" pitchFamily="16" charset="0"/>
              </a:rPr>
              <a:t> sein.</a:t>
            </a:r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73EDF0B5-9BB6-4CB2-BA52-08B7825D5B88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27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006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0825" y="368300"/>
            <a:ext cx="8642350" cy="2089150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mtClean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250825" y="360363"/>
            <a:ext cx="8640763" cy="14287"/>
          </a:xfrm>
          <a:prstGeom prst="rect">
            <a:avLst/>
          </a:prstGeom>
          <a:solidFill>
            <a:srgbClr val="FDCA00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250825" y="2457450"/>
            <a:ext cx="8640763" cy="793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252413" y="6530297"/>
            <a:ext cx="8568059" cy="21762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square" lIns="90000" tIns="46800" rIns="90000" bIns="4680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sz="800" smtClean="0"/>
              <a:t>R. Kluge,</a:t>
            </a:r>
            <a:r>
              <a:rPr lang="en-US" sz="800" baseline="0" smtClean="0"/>
              <a:t> A. Anjorin </a:t>
            </a:r>
            <a:r>
              <a:rPr lang="en-US" sz="800" smtClean="0"/>
              <a:t>| Real-Time Systems Lab | TU Darmstadt | 2014 - 2018 | Creative Commons Attribution-NonCommercial 4.0 International</a:t>
            </a:r>
            <a:endParaRPr lang="en-US" sz="1200" smtClean="0"/>
          </a:p>
        </p:txBody>
      </p:sp>
      <p:sp>
        <p:nvSpPr>
          <p:cNvPr id="9" name="Line 1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250825" y="5826125"/>
            <a:ext cx="4103688" cy="60007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nl-NL" sz="1200" b="1" smtClean="0"/>
              <a:t>Roland Kluge</a:t>
            </a:r>
            <a:r>
              <a:rPr lang="nl-NL" sz="1200" smtClean="0"/>
              <a:t/>
            </a:r>
            <a:br>
              <a:rPr lang="nl-NL" sz="1200" smtClean="0"/>
            </a:br>
            <a:endParaRPr lang="nl-NL" sz="1000" smtClean="0"/>
          </a:p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de-DE" sz="1000" smtClean="0"/>
              <a:t>roland.kluge@es.tu-darmstadt.de</a:t>
            </a:r>
            <a:r>
              <a:rPr lang="nl-NL" sz="1000" smtClean="0"/>
              <a:t> </a:t>
            </a:r>
          </a:p>
        </p:txBody>
      </p:sp>
      <p:grpSp>
        <p:nvGrpSpPr>
          <p:cNvPr id="3" name="Gruppieren 2"/>
          <p:cNvGrpSpPr/>
          <p:nvPr userDrawn="1"/>
        </p:nvGrpSpPr>
        <p:grpSpPr>
          <a:xfrm>
            <a:off x="7164288" y="657225"/>
            <a:ext cx="1881287" cy="792163"/>
            <a:chOff x="7164288" y="657225"/>
            <a:chExt cx="1881287" cy="792163"/>
          </a:xfrm>
        </p:grpSpPr>
        <p:sp>
          <p:nvSpPr>
            <p:cNvPr id="2" name="Rechteck 1"/>
            <p:cNvSpPr/>
            <p:nvPr userDrawn="1"/>
          </p:nvSpPr>
          <p:spPr bwMode="auto">
            <a:xfrm>
              <a:off x="7164288" y="657225"/>
              <a:ext cx="1872208" cy="792163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pic>
          <p:nvPicPr>
            <p:cNvPr id="11" name="Picture 6" descr="tud_logo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53"/>
            <a:stretch>
              <a:fillRect/>
            </a:stretch>
          </p:blipFill>
          <p:spPr bwMode="auto">
            <a:xfrm>
              <a:off x="7172325" y="657225"/>
              <a:ext cx="1873250" cy="792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4" descr="logo(200x184)_es02_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3605213"/>
            <a:ext cx="1112837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Box 25"/>
          <p:cNvSpPr txBox="1">
            <a:spLocks noChangeArrowheads="1"/>
          </p:cNvSpPr>
          <p:nvPr/>
        </p:nvSpPr>
        <p:spPr bwMode="auto">
          <a:xfrm>
            <a:off x="2438400" y="5229225"/>
            <a:ext cx="6551613" cy="105568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200" smtClean="0"/>
              <a:t>ES Real-Time Systems Lab</a:t>
            </a:r>
          </a:p>
          <a:p>
            <a:pPr algn="r">
              <a:lnSpc>
                <a:spcPct val="14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Prof. Dr. rer. nat. Andy Schürr</a:t>
            </a:r>
            <a:br>
              <a:rPr lang="en-US" sz="1000" smtClean="0"/>
            </a:br>
            <a:r>
              <a:rPr lang="en-US" sz="1000" smtClean="0"/>
              <a:t>Dept. of Electrical Engineering and Information Technology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Dept. of Computer Science (adjunct Professor)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www.es.tu-darmstadt.de                            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58775" y="374650"/>
            <a:ext cx="6734175" cy="895350"/>
          </a:xfrm>
        </p:spPr>
        <p:txBody>
          <a:bodyPr anchor="b" anchorCtr="1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smtClean="0"/>
              <a:t>x</a:t>
            </a:r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58775" y="1449388"/>
            <a:ext cx="6734175" cy="944562"/>
          </a:xfrm>
        </p:spPr>
        <p:txBody>
          <a:bodyPr lIns="0" tIns="0" rIns="0" bIns="0"/>
          <a:lstStyle>
            <a:lvl1pPr marL="0" indent="0" algn="ctr">
              <a:spcBef>
                <a:spcPct val="0"/>
              </a:spcBef>
              <a:buFont typeface="Wingdings" pitchFamily="2" charset="2"/>
              <a:buNone/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smtClean="0"/>
              <a:t>x. Frontalveranstaltung</a:t>
            </a:r>
          </a:p>
        </p:txBody>
      </p:sp>
    </p:spTree>
    <p:extLst>
      <p:ext uri="{BB962C8B-B14F-4D97-AF65-F5344CB8AC3E}">
        <p14:creationId xmlns:p14="http://schemas.microsoft.com/office/powerpoint/2010/main" val="5523656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359830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7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 smtClean="0">
                <a:solidFill>
                  <a:srgbClr val="B5B5B5"/>
                </a:solidFill>
              </a:rPr>
              <a:t>ES – Real-Time Systems Lab</a:t>
            </a:r>
            <a:endParaRPr lang="de-DE" altLang="de-DE" sz="1000" smtClean="0">
              <a:solidFill>
                <a:srgbClr val="B5B5B5"/>
              </a:solidFill>
            </a:endParaRPr>
          </a:p>
        </p:txBody>
      </p:sp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67" r:id="rId3" imgW="1038370" imgH="980952" progId="PBrush">
                  <p:embed/>
                </p:oleObj>
              </mc:Choice>
              <mc:Fallback>
                <p:oleObj r:id="rId3" imgW="1038370" imgH="980952" progId="PBrush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14"/>
          <p:cNvSpPr>
            <a:spLocks noChangeArrowheads="1"/>
          </p:cNvSpPr>
          <p:nvPr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en-GB" altLang="de-DE" sz="1000" smtClean="0">
              <a:solidFill>
                <a:srgbClr val="000000"/>
              </a:solidFill>
              <a:latin typeface="Times New Roman" pitchFamily="16" charset="0"/>
            </a:endParaRPr>
          </a:p>
        </p:txBody>
      </p:sp>
      <p:pic>
        <p:nvPicPr>
          <p:cNvPr id="10" name="Picture 8" descr="tud_logo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Line 9"/>
          <p:cNvSpPr>
            <a:spLocks noChangeShapeType="1"/>
          </p:cNvSpPr>
          <p:nvPr userDrawn="1"/>
        </p:nvSpPr>
        <p:spPr bwMode="auto">
          <a:xfrm>
            <a:off x="250825" y="1428750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6290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775" y="488950"/>
            <a:ext cx="6732588" cy="83661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957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7800" indent="-177800"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66316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29434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 (mit 1 Überschri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7034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0825" y="1484313"/>
            <a:ext cx="4243388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484313"/>
            <a:ext cx="4244975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21242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864096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1209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22852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811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mezz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58775" y="488950"/>
            <a:ext cx="6877050" cy="838200"/>
          </a:xfrm>
        </p:spPr>
        <p:txBody>
          <a:bodyPr/>
          <a:lstStyle>
            <a:lvl1pPr>
              <a:defRPr sz="3600">
                <a:latin typeface="Bradley Hand ITC" panose="03070402050302030203" pitchFamily="66" charset="0"/>
              </a:defRPr>
            </a:lvl1pPr>
          </a:lstStyle>
          <a:p>
            <a:r>
              <a:rPr lang="de-DE" dirty="0" smtClean="0"/>
              <a:t>Intermezzo</a:t>
            </a:r>
            <a:endParaRPr lang="de-DE" dirty="0"/>
          </a:p>
        </p:txBody>
      </p:sp>
      <p:pic>
        <p:nvPicPr>
          <p:cNvPr id="32770" name="Picture 2" descr="katieyunholmes: smiley face clip art animated - ClipArt Best ...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933056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251520" y="1481744"/>
            <a:ext cx="8640763" cy="497159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574301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028" name="SlideTitle"/>
          <p:cNvSpPr>
            <a:spLocks noGrp="1" noChangeArrowheads="1"/>
          </p:cNvSpPr>
          <p:nvPr>
            <p:ph type="title"/>
          </p:nvPr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smtClean="0"/>
              <a:t>Mastertitelformat bearbeiten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484313"/>
            <a:ext cx="8640763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 smtClean="0"/>
              <a:t>Mastertextformat bearbeiten</a:t>
            </a:r>
          </a:p>
          <a:p>
            <a:pPr lvl="1"/>
            <a:r>
              <a:rPr lang="de-DE" altLang="de-DE" dirty="0" smtClean="0"/>
              <a:t>Zweite Ebene</a:t>
            </a:r>
          </a:p>
          <a:p>
            <a:pPr lvl="2"/>
            <a:r>
              <a:rPr lang="de-DE" altLang="de-DE" dirty="0" smtClean="0"/>
              <a:t>Dritte Ebene</a:t>
            </a:r>
          </a:p>
          <a:p>
            <a:pPr lvl="3"/>
            <a:r>
              <a:rPr lang="de-DE" altLang="de-DE" dirty="0" smtClean="0"/>
              <a:t>Vierte Ebene</a:t>
            </a:r>
          </a:p>
          <a:p>
            <a:pPr lvl="4"/>
            <a:r>
              <a:rPr lang="de-DE" altLang="de-DE" dirty="0" smtClean="0"/>
              <a:t>Fünfte Ebene</a:t>
            </a:r>
          </a:p>
        </p:txBody>
      </p:sp>
      <p:sp>
        <p:nvSpPr>
          <p:cNvPr id="1030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pic>
        <p:nvPicPr>
          <p:cNvPr id="1031" name="Picture 8" descr="tud_logo"/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Line 9"/>
          <p:cNvSpPr>
            <a:spLocks noChangeShapeType="1"/>
          </p:cNvSpPr>
          <p:nvPr/>
        </p:nvSpPr>
        <p:spPr bwMode="auto">
          <a:xfrm>
            <a:off x="250825" y="1449388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034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 smtClean="0">
                <a:solidFill>
                  <a:srgbClr val="B5B5B5"/>
                </a:solidFill>
              </a:rPr>
              <a:t>ES – Real-Time Systems Lab</a:t>
            </a:r>
            <a:endParaRPr lang="de-DE" altLang="de-DE" sz="1000" smtClean="0">
              <a:solidFill>
                <a:srgbClr val="B5B5B5"/>
              </a:solidFill>
            </a:endParaRPr>
          </a:p>
        </p:txBody>
      </p:sp>
      <p:graphicFrame>
        <p:nvGraphicFramePr>
          <p:cNvPr id="1035" name="Object 13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226" r:id="rId16" imgW="1038370" imgH="980952" progId="">
                  <p:embed/>
                </p:oleObj>
              </mc:Choice>
              <mc:Fallback>
                <p:oleObj r:id="rId16" imgW="1038370" imgH="98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6" name="Rectangle 14"/>
          <p:cNvSpPr>
            <a:spLocks noChangeArrowheads="1"/>
          </p:cNvSpPr>
          <p:nvPr userDrawn="1"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defRPr/>
            </a:pPr>
            <a:fld id="{EF8813FE-BD69-4BC4-83E6-F8FF270E1A2A}" type="slidenum">
              <a:rPr lang="en-GB" altLang="de-DE" sz="16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‹Nr.›</a:t>
            </a:fld>
            <a:r>
              <a:rPr lang="en-GB" altLang="de-DE" sz="1000" smtClean="0">
                <a:solidFill>
                  <a:srgbClr val="000000"/>
                </a:solidFill>
              </a:rPr>
              <a:t> | </a:t>
            </a:r>
            <a:fld id="{2CAB4134-E128-4F52-9610-9693FD68ADC1}" type="datetime1">
              <a:rPr lang="de-DE" altLang="de-DE" sz="10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2018-08-27</a:t>
            </a:fld>
            <a:r>
              <a:rPr lang="en-GB" altLang="de-DE" sz="1000" smtClean="0">
                <a:solidFill>
                  <a:srgbClr val="000000"/>
                </a:solidFill>
              </a:rPr>
              <a:t>  |  </a:t>
            </a:r>
            <a:r>
              <a:rPr lang="en-US" altLang="de-DE" sz="1000" smtClean="0">
                <a:solidFill>
                  <a:srgbClr val="000000"/>
                </a:solidFill>
              </a:rPr>
              <a:t>Programmierpraktikum C und C++ | R. Kluge, A. Anjorin</a:t>
            </a:r>
            <a:endParaRPr lang="en-GB" altLang="de-DE" sz="1000" smtClean="0">
              <a:solidFill>
                <a:srgbClr val="000000"/>
              </a:solidFill>
            </a:endParaRPr>
          </a:p>
          <a:p>
            <a:pPr algn="l" eaLnBrk="1">
              <a:lnSpc>
                <a:spcPct val="100000"/>
              </a:lnSpc>
              <a:buSzPct val="45000"/>
              <a:buFont typeface="Wingdings" pitchFamily="2" charset="2"/>
              <a:buNone/>
              <a:defRPr/>
            </a:pPr>
            <a:endParaRPr lang="en-GB" altLang="de-DE" sz="1000" smtClean="0">
              <a:solidFill>
                <a:srgbClr val="000000"/>
              </a:solidFill>
              <a:latin typeface="Times New Roman" pitchFamily="16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67" r:id="rId2"/>
    <p:sldLayoutId id="2147484068" r:id="rId3"/>
    <p:sldLayoutId id="2147484091" r:id="rId4"/>
    <p:sldLayoutId id="2147484069" r:id="rId5"/>
    <p:sldLayoutId id="2147484070" r:id="rId6"/>
    <p:sldLayoutId id="2147484071" r:id="rId7"/>
    <p:sldLayoutId id="2147484072" r:id="rId8"/>
    <p:sldLayoutId id="2147484090" r:id="rId9"/>
    <p:sldLayoutId id="2147484073" r:id="rId10"/>
    <p:sldLayoutId id="2147484087" r:id="rId11"/>
    <p:sldLayoutId id="2147484089" r:id="rId12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800" b="0">
          <a:solidFill>
            <a:schemeClr val="tx1"/>
          </a:solidFill>
          <a:latin typeface="+mn-lt"/>
          <a:ea typeface="+mn-ea"/>
          <a:cs typeface="+mn-cs"/>
        </a:defRPr>
      </a:lvl1pPr>
      <a:lvl2pPr marL="349250" indent="-16827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538163" indent="-18732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717550" indent="-17303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908050" indent="-188913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3652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moodle.tu-darmstadt.de/course/view.php?id=9352" TargetMode="External"/><Relationship Id="rId3" Type="http://schemas.openxmlformats.org/officeDocument/2006/relationships/hyperlink" Target="https://github.com/Echtzeitsysteme/tud-cppp/" TargetMode="External"/><Relationship Id="rId7" Type="http://schemas.openxmlformats.org/officeDocument/2006/relationships/hyperlink" Target="https://github.com/Echtzeitsysteme/tud-cppp/wiki/Arbeiten-mit-git" TargetMode="External"/><Relationship Id="rId2" Type="http://schemas.openxmlformats.org/officeDocument/2006/relationships/hyperlink" Target="http://www.es.tu-darmstadt.de/studentftp/cpp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" TargetMode="External"/><Relationship Id="rId5" Type="http://schemas.openxmlformats.org/officeDocument/2006/relationships/hyperlink" Target="http://git-scm.com/book/de" TargetMode="External"/><Relationship Id="rId4" Type="http://schemas.openxmlformats.org/officeDocument/2006/relationships/hyperlink" Target="https://github.com/Echtzeitsysteme/tud-cppp/wiki/" TargetMode="External"/><Relationship Id="rId9" Type="http://schemas.openxmlformats.org/officeDocument/2006/relationships/image" Target="../media/image14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ost_vexing_parse" TargetMode="Externa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arncpp.com/cpp-tutorial/b-5-delegating-constructors/" TargetMode="External"/><Relationship Id="rId2" Type="http://schemas.openxmlformats.org/officeDocument/2006/relationships/hyperlink" Target="http://en.cppreference.com/w/cpp/language/initializer_list#Delegating_constructor" TargetMode="Externa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9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643yg" TargetMode="Externa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++11#Explicitly_defaulted_and_deleted_special_member_function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htzeitsysteme/tud-cppp/tree/master/exercises" TargetMode="Externa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exceptions/" TargetMode="Externa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opy_elision" TargetMode="Externa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memory/shared_ptr/make_shared" TargetMode="External"/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tiny.cc/es-cppp-vm" TargetMode="Externa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Polymorphism_(computer_science)" TargetMode="External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9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9.xml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openxmlformats.org/officeDocument/2006/relationships/notesSlide" Target="../notesSlides/notesSlide51.xml"/><Relationship Id="rId7" Type="http://schemas.openxmlformats.org/officeDocument/2006/relationships/hyperlink" Target="https://en.wikipedia.org/wiki/Virtual_method_table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43.emf"/><Relationship Id="rId5" Type="http://schemas.openxmlformats.org/officeDocument/2006/relationships/package" Target="../embeddings/Microsoft_Excel-Arbeitsblatt1.xlsx"/><Relationship Id="rId10" Type="http://schemas.openxmlformats.org/officeDocument/2006/relationships/image" Target="../media/image44.emf"/><Relationship Id="rId4" Type="http://schemas.openxmlformats.org/officeDocument/2006/relationships/oleObject" Target="../embeddings/oleObject3.bin"/><Relationship Id="rId9" Type="http://schemas.openxmlformats.org/officeDocument/2006/relationships/package" Target="../embeddings/Microsoft_Excel-Arbeitsblatt2.xlsx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9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typecasting/" TargetMode="Externa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://ladedu.com/cpp/zum_mitnehmen/cpp_einf.pdf" TargetMode="External"/><Relationship Id="rId3" Type="http://schemas.openxmlformats.org/officeDocument/2006/relationships/hyperlink" Target="http://publications.gbdirect.co.uk/c_book/" TargetMode="External"/><Relationship Id="rId7" Type="http://schemas.openxmlformats.org/officeDocument/2006/relationships/hyperlink" Target="http://fbim.fh-regensburg.de/~sce39014/pg1/pg1-skript.pdf" TargetMode="External"/><Relationship Id="rId12" Type="http://schemas.openxmlformats.org/officeDocument/2006/relationships/hyperlink" Target="http://bytesnobjects.dev.geekbetrieb.de/cpp" TargetMode="External"/><Relationship Id="rId2" Type="http://schemas.openxmlformats.org/officeDocument/2006/relationships/hyperlink" Target="http://mindview.net/Books/TICPP/ThinkingInCPP2e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ldv.ei.tum.de/lehre/grundkurs-c/" TargetMode="External"/><Relationship Id="rId11" Type="http://schemas.openxmlformats.org/officeDocument/2006/relationships/hyperlink" Target="https://google.github.io/styleguide/cppguide.html" TargetMode="External"/><Relationship Id="rId5" Type="http://schemas.openxmlformats.org/officeDocument/2006/relationships/hyperlink" Target="http://www.ldv.ei.tum.de/lehre/programmierpraktikum-c/" TargetMode="External"/><Relationship Id="rId10" Type="http://schemas.openxmlformats.org/officeDocument/2006/relationships/hyperlink" Target="http://www.cprogramming.com/" TargetMode="External"/><Relationship Id="rId4" Type="http://schemas.openxmlformats.org/officeDocument/2006/relationships/hyperlink" Target="http://www.electroons.com/8051/ebooks/expert%20C%20programming.pdf" TargetMode="External"/><Relationship Id="rId9" Type="http://schemas.openxmlformats.org/officeDocument/2006/relationships/hyperlink" Target="http://www.learncpp.com/" TargetMode="Externa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hyperlink" Target="http://openbook.rheinwerk-verlag.de/c_von_a_bis_z/006_c_operatoren_005.htm" TargetMode="Externa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75wgv" TargetMode="External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integer_literal" TargetMode="Externa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user_literal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" TargetMode="External"/><Relationship Id="rId2" Type="http://schemas.openxmlformats.org/officeDocument/2006/relationships/hyperlink" Target="http://www.cplusplus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hyperlink" Target="https://barrgroup.com/Embedded-Systems/How-To/C-Volatile-Keyword" TargetMode="Externa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afruit.com/product/2050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ypress.com/documentation/development-kitsboards/sk-fm4-176l-s6e2cc-fm4-family-quick-start-guide" TargetMode="Externa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3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Generic_programming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isocpp.org/wiki/faq/" TargetMode="External"/><Relationship Id="rId1" Type="http://schemas.openxmlformats.org/officeDocument/2006/relationships/slideLayout" Target="../slideLayouts/slideLayout7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48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jpeg"/><Relationship Id="rId5" Type="http://schemas.openxmlformats.org/officeDocument/2006/relationships/image" Target="../media/image49.png"/><Relationship Id="rId4" Type="http://schemas.openxmlformats.org/officeDocument/2006/relationships/image" Target="../media/image50.png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9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6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compile_cpp11_online.php" TargetMode="External"/><Relationship Id="rId2" Type="http://schemas.openxmlformats.org/officeDocument/2006/relationships/hyperlink" Target="http://cpp.sh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9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queue/priority_queue/" TargetMode="Externa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reference/queue/priority_queue/" TargetMode="External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9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hyperlink" Target="http://thbecker.net/articles/rvalue_references/section_01.html" TargetMode="External"/><Relationship Id="rId2" Type="http://schemas.openxmlformats.org/officeDocument/2006/relationships/hyperlink" Target="https://www.informatik.tu-darmstadt.de/parallel/teaching_parallel_1/index.en.js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urses.cms.caltech.edu/cs11/material/cpp/donnie/cpp-ops.html" TargetMode="Externa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mmutable_object" TargetMode="External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onymous_function" TargetMode="External"/><Relationship Id="rId2" Type="http://schemas.openxmlformats.org/officeDocument/2006/relationships/hyperlink" Target="http://www.cprogramming.com/c++11/c++11-lambda-closures.html" TargetMode="External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nu.org/software/make/manual/html_node/Phony-Targets.html" TargetMode="External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hyperlink" Target="http://creativecommons.org/licenses/by-nc-nd/4.0/" TargetMode="External"/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hyperlink" Target="http://cliparts.co/clipart/2613703" TargetMode="External"/><Relationship Id="rId2" Type="http://schemas.openxmlformats.org/officeDocument/2006/relationships/hyperlink" Target="https://commons.wikimedia.org/wiki/Paper#/media/File:Stack_of_Copy_Paper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pp.sh/" TargetMode="External"/><Relationship Id="rId4" Type="http://schemas.openxmlformats.org/officeDocument/2006/relationships/hyperlink" Target="https://tohtml.com/c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pub37122.htm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clude_guard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definition#One_Definition_Rule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agma_once#Portability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definition" TargetMode="External"/><Relationship Id="rId2" Type="http://schemas.openxmlformats.org/officeDocument/2006/relationships/hyperlink" Target="http://www.cprogramming.com/declare_vs_defin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declarations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line_function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entor.com/colinwalls/blog/2014/06/02/struct-vs-class-in-c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union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iobe.com/tiobe_index?page=index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language/enum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namespace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keyword/static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hyperlink" Target="http://safari.awprofessional.com/?XmlId=0321113586" TargetMode="External"/><Relationship Id="rId3" Type="http://schemas.openxmlformats.org/officeDocument/2006/relationships/image" Target="../media/image37.png"/><Relationship Id="rId7" Type="http://schemas.openxmlformats.org/officeDocument/2006/relationships/hyperlink" Target="http://en.wikipedia.org/wiki/Andrei_Alexandrescu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otw.ca/" TargetMode="External"/><Relationship Id="rId5" Type="http://schemas.openxmlformats.org/officeDocument/2006/relationships/image" Target="../media/image38.png"/><Relationship Id="rId4" Type="http://schemas.openxmlformats.org/officeDocument/2006/relationships/hyperlink" Target="http://www.boost.org/" TargetMode="Externa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operators" TargetMode="External"/><Relationship Id="rId2" Type="http://schemas.openxmlformats.org/officeDocument/2006/relationships/hyperlink" Target="https://docs.oracle.com/javase/tutorial/java/nutsandbolts/operator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operator_precedence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range-for" TargetMode="External"/><Relationship Id="rId2" Type="http://schemas.openxmlformats.org/officeDocument/2006/relationships/hyperlink" Target="http://www.cplusplus.com/reference/algorithm/for_each/" TargetMode="Externa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ne_Definition_Rule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n.cppreference.com/w/cpp/concept" TargetMode="External"/><Relationship Id="rId4" Type="http://schemas.openxmlformats.org/officeDocument/2006/relationships/hyperlink" Target="https://isocpp.org/wiki/faq/const-correctness" TargetMode="Externa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regehr.org/archives/213" TargetMode="External"/><Relationship Id="rId2" Type="http://schemas.openxmlformats.org/officeDocument/2006/relationships/hyperlink" Target="http://en.cppreference.com/w/cpp/language/ub" TargetMode="Externa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ata_segment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hyperlink" Target="http://goo.gl/G3KRlU" TargetMode="Externa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Null_pointer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arrays/" TargetMode="Externa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types/size_t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org/wiki/faq/const-correctness" TargetMode="Externa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can.tu-darmstadt.de/scripts/mgrqcgi?APPNAME=CampusNet&amp;PRGNAME=ACTION&amp;ARGUMENTS=-AtFOhaeEncC1ivr9IBvtLpzUWEciSIcUJ2eXT70DFQx.XL0fSo2SzX.P26rQxU-eyzxBMHwttCgUVvpdavgVznIB3kRKgqZqerEHHcP961GQciPkW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utility/initializer_list" TargetMode="External"/><Relationship Id="rId2" Type="http://schemas.openxmlformats.org/officeDocument/2006/relationships/hyperlink" Target="http://en.cppreference.com/w/cpp/language/initializer_list" TargetMode="Externa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smtClean="0"/>
              <a:t>Programmierpraktikum </a:t>
            </a:r>
            <a:r>
              <a:rPr lang="de-DE" altLang="de-DE" noProof="0" dirty="0" smtClean="0"/>
              <a:t>C und C++</a:t>
            </a:r>
            <a:endParaRPr lang="de-DE" noProof="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2564905"/>
            <a:ext cx="3334590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08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Übung: Überblick</a:t>
            </a:r>
            <a:endParaRPr lang="de-DE" altLang="de-DE" noProof="0" dirty="0" smtClean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b="1" noProof="0" dirty="0" smtClean="0"/>
              <a:t>Virtuelle Maschine</a:t>
            </a:r>
            <a:r>
              <a:rPr lang="de-DE" noProof="0" dirty="0" smtClean="0"/>
              <a:t>:  </a:t>
            </a:r>
          </a:p>
          <a:p>
            <a:pPr lvl="1"/>
            <a:r>
              <a:rPr lang="de-DE" noProof="0" dirty="0" smtClean="0"/>
              <a:t>Downloadbereich: </a:t>
            </a:r>
            <a:r>
              <a:rPr lang="de-DE" sz="1600" noProof="0" dirty="0" smtClean="0">
                <a:hlinkClick r:id="rId2"/>
              </a:rPr>
              <a:t>http://www.es.tu-darmstadt.de/studentftp/cppp/</a:t>
            </a:r>
            <a:endParaRPr lang="de-DE" sz="1600" noProof="0" dirty="0" smtClean="0"/>
          </a:p>
          <a:p>
            <a:pPr lvl="1"/>
            <a:r>
              <a:rPr lang="de-DE" b="0" noProof="0" dirty="0" smtClean="0"/>
              <a:t>User: 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cppp</a:t>
            </a:r>
            <a:r>
              <a:rPr lang="de-DE" b="0" noProof="0" dirty="0" smtClean="0"/>
              <a:t>, PW:  </a:t>
            </a:r>
          </a:p>
          <a:p>
            <a:pPr lvl="1"/>
            <a:r>
              <a:rPr lang="de-DE" noProof="0" dirty="0" smtClean="0"/>
              <a:t>User-PW in der VM: cppprak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endParaRPr lang="de-DE" b="0" noProof="0" dirty="0" smtClean="0"/>
          </a:p>
          <a:p>
            <a:r>
              <a:rPr lang="de-DE" b="1" noProof="0" dirty="0" smtClean="0"/>
              <a:t>Material</a:t>
            </a:r>
            <a:r>
              <a:rPr lang="de-DE" b="1" noProof="0" smtClean="0"/>
              <a:t>: 	</a:t>
            </a:r>
            <a:r>
              <a:rPr lang="de-DE" noProof="0" smtClean="0">
                <a:hlinkClick r:id="rId3"/>
              </a:rPr>
              <a:t>https</a:t>
            </a:r>
            <a:r>
              <a:rPr lang="de-DE" noProof="0" dirty="0" smtClean="0">
                <a:hlinkClick r:id="rId3"/>
              </a:rPr>
              <a:t>://</a:t>
            </a:r>
            <a:r>
              <a:rPr lang="de-DE" noProof="0" smtClean="0">
                <a:hlinkClick r:id="rId3"/>
              </a:rPr>
              <a:t>github.com/Echtzeitsysteme/tud-cppp/</a:t>
            </a:r>
            <a:endParaRPr lang="de-DE" noProof="0" smtClean="0"/>
          </a:p>
          <a:p>
            <a:r>
              <a:rPr lang="de-DE" b="1" smtClean="0"/>
              <a:t>Wiki mit FAQs</a:t>
            </a:r>
            <a:r>
              <a:rPr lang="de-DE"/>
              <a:t>: </a:t>
            </a:r>
            <a:r>
              <a:rPr lang="de-DE">
                <a:hlinkClick r:id="rId4"/>
              </a:rPr>
              <a:t>https://github.com/Echtzeitsysteme/tud-cppp/wiki</a:t>
            </a:r>
            <a:r>
              <a:rPr lang="de-DE" smtClean="0">
                <a:hlinkClick r:id="rId4"/>
              </a:rPr>
              <a:t>/</a:t>
            </a:r>
            <a:r>
              <a:rPr lang="de-DE" smtClean="0"/>
              <a:t> </a:t>
            </a:r>
            <a:endParaRPr lang="de-DE" noProof="0" dirty="0" smtClean="0"/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Eigenes Projekt </a:t>
            </a:r>
            <a:r>
              <a:rPr lang="de-DE" noProof="0" dirty="0" smtClean="0"/>
              <a:t>erstellen mit Git:</a:t>
            </a:r>
          </a:p>
          <a:p>
            <a:pPr lvl="1"/>
            <a:r>
              <a:rPr lang="de-DE" b="0" noProof="0" dirty="0" smtClean="0"/>
              <a:t>Einführung in Git: </a:t>
            </a:r>
            <a:r>
              <a:rPr lang="de-DE" sz="1600" b="0" noProof="0" dirty="0" smtClean="0">
                <a:hlinkClick r:id="rId5"/>
              </a:rPr>
              <a:t>http://git-scm.com/book/de</a:t>
            </a:r>
            <a:endParaRPr lang="de-DE" sz="1600" b="0" noProof="0" dirty="0" smtClean="0"/>
          </a:p>
          <a:p>
            <a:pPr lvl="1"/>
            <a:r>
              <a:rPr lang="de-DE" b="0" noProof="0" dirty="0" smtClean="0"/>
              <a:t>Kostenfreie Git-Repositories auf </a:t>
            </a:r>
            <a:r>
              <a:rPr lang="de-DE" b="0" noProof="0" dirty="0" smtClean="0">
                <a:hlinkClick r:id="rId6"/>
              </a:rPr>
              <a:t>https</a:t>
            </a:r>
            <a:r>
              <a:rPr lang="de-DE" sz="1800" b="0" noProof="0" dirty="0" smtClean="0">
                <a:hlinkClick r:id="rId6"/>
              </a:rPr>
              <a:t>://</a:t>
            </a:r>
            <a:r>
              <a:rPr lang="de-DE" b="0" noProof="0" dirty="0" smtClean="0">
                <a:hlinkClick r:id="rId6"/>
              </a:rPr>
              <a:t>github.com/</a:t>
            </a:r>
            <a:r>
              <a:rPr lang="de-DE" b="0" noProof="0" dirty="0" smtClean="0"/>
              <a:t> </a:t>
            </a:r>
          </a:p>
          <a:p>
            <a:pPr marL="180975" lvl="1" indent="0">
              <a:buNone/>
            </a:pPr>
            <a:r>
              <a:rPr lang="de-DE" noProof="0" dirty="0" smtClean="0"/>
              <a:t>   (auch private Repositories als Student kostenfrei möglich)</a:t>
            </a:r>
            <a:endParaRPr lang="de-DE" b="0" noProof="0" dirty="0" smtClean="0"/>
          </a:p>
          <a:p>
            <a:pPr lvl="1"/>
            <a:r>
              <a:rPr lang="de-DE" noProof="0" dirty="0" smtClean="0"/>
              <a:t>Siehe </a:t>
            </a:r>
            <a:r>
              <a:rPr lang="de-DE" noProof="0" smtClean="0"/>
              <a:t>auch </a:t>
            </a:r>
            <a:r>
              <a:rPr lang="de-DE" noProof="0" smtClean="0">
                <a:hlinkClick r:id="rId7"/>
              </a:rPr>
              <a:t>https</a:t>
            </a:r>
            <a:r>
              <a:rPr lang="de-DE" noProof="0" dirty="0" smtClean="0">
                <a:hlinkClick r:id="rId7"/>
              </a:rPr>
              <a:t>://github.com/Echtzeitsysteme/tud-cppp/wiki/Arbeiten-mit-git</a:t>
            </a:r>
            <a:endParaRPr lang="de-DE" noProof="0" dirty="0" smtClean="0"/>
          </a:p>
          <a:p>
            <a:pPr lvl="1"/>
            <a:endParaRPr lang="de-DE" b="0" noProof="0" dirty="0" smtClean="0"/>
          </a:p>
          <a:p>
            <a:r>
              <a:rPr lang="de-DE" b="1" noProof="0" dirty="0" smtClean="0"/>
              <a:t>Fachliche Fragen </a:t>
            </a:r>
            <a:r>
              <a:rPr lang="de-DE" noProof="0" smtClean="0"/>
              <a:t>bitte </a:t>
            </a:r>
            <a:r>
              <a:rPr lang="de-DE" b="1" noProof="0" smtClean="0"/>
              <a:t>immer</a:t>
            </a:r>
            <a:r>
              <a:rPr lang="de-DE" noProof="0" smtClean="0"/>
              <a:t> über Moodle</a:t>
            </a:r>
            <a:r>
              <a:rPr lang="de-DE" noProof="0" dirty="0" smtClean="0"/>
              <a:t>:</a:t>
            </a:r>
            <a:endParaRPr lang="de-DE" b="0" noProof="0" dirty="0" smtClean="0"/>
          </a:p>
          <a:p>
            <a:pPr lvl="1"/>
            <a:r>
              <a:rPr lang="de-DE" sz="1600" noProof="0" dirty="0" smtClean="0">
                <a:hlinkClick r:id="rId8"/>
              </a:rPr>
              <a:t>https://moodle.tu-darmstadt.de/course/view.php?id=9352</a:t>
            </a:r>
            <a:r>
              <a:rPr lang="de-DE" noProof="0" dirty="0" smtClean="0"/>
              <a:t>  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8945" y="2013690"/>
            <a:ext cx="1914310" cy="4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296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Der </a:t>
            </a:r>
            <a:r>
              <a:rPr lang="de-DE" noProof="0" dirty="0" smtClean="0"/>
              <a:t>Fluch des Most </a:t>
            </a:r>
            <a:r>
              <a:rPr lang="de-DE" noProof="0" dirty="0" err="1" smtClean="0"/>
              <a:t>Vexing</a:t>
            </a:r>
            <a:r>
              <a:rPr lang="de-DE" noProof="0" dirty="0" smtClean="0"/>
              <a:t> Parse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Warum</a:t>
            </a:r>
            <a:r>
              <a:rPr lang="de-DE" noProof="0" dirty="0" smtClean="0"/>
              <a:t> funktioniert das Folgende nicht?</a:t>
            </a:r>
          </a:p>
          <a:p>
            <a:endParaRPr lang="de-DE" noProof="0" dirty="0" smtClean="0"/>
          </a:p>
          <a:p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r>
              <a:rPr lang="de-DE" b="1" noProof="0" dirty="0" smtClean="0"/>
              <a:t>Fehlermeldung</a:t>
            </a:r>
            <a:r>
              <a:rPr lang="de-DE" noProof="0" dirty="0" smtClean="0"/>
              <a:t>:</a:t>
            </a:r>
            <a:br>
              <a:rPr lang="de-DE" noProof="0" dirty="0" smtClean="0"/>
            </a:b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'int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()': 7:7: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error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member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'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floorCount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 in 'b',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which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non-</a:t>
            </a:r>
            <a:r>
              <a:rPr lang="de-DE" sz="12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sz="12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type 'Building()'</a:t>
            </a:r>
          </a:p>
          <a:p>
            <a:r>
              <a:rPr lang="de-DE" b="1" noProof="0" dirty="0" smtClean="0"/>
              <a:t>Grund</a:t>
            </a:r>
            <a:r>
              <a:rPr lang="de-DE" noProof="0" dirty="0" smtClean="0"/>
              <a:t>: Der C++-Compiler interpretiert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de-DE" noProof="0" dirty="0" smtClean="0"/>
              <a:t> als einen Funktionszeiger, der auf eine parameterlose,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noProof="0" dirty="0" smtClean="0"/>
              <a:t>-zurückgebende Funktion zeigt.</a:t>
            </a:r>
          </a:p>
          <a:p>
            <a:r>
              <a:rPr lang="de-DE" b="1" noProof="0" dirty="0" smtClean="0"/>
              <a:t>Lösung:</a:t>
            </a:r>
            <a:r>
              <a:rPr lang="de-DE" noProof="0" dirty="0" smtClean="0"/>
              <a:t> Klammern weglassen oder Initialisierungsliste (ab C++11)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/>
          </a:p>
        </p:txBody>
      </p:sp>
      <p:sp>
        <p:nvSpPr>
          <p:cNvPr id="5" name="Textfeld 4"/>
          <p:cNvSpPr txBox="1"/>
          <p:nvPr/>
        </p:nvSpPr>
        <p:spPr>
          <a:xfrm>
            <a:off x="5220072" y="1556792"/>
            <a:ext cx="2161169" cy="1728192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urier New" panose="02070309020205020404" pitchFamily="49" charset="0"/>
              </a:rPr>
              <a:t>Building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int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b();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b.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https://</a:t>
            </a:r>
            <a:r>
              <a:rPr lang="de-DE" altLang="de-DE" sz="1200" b="0" smtClean="0">
                <a:hlinkClick r:id="rId2"/>
              </a:rPr>
              <a:t>en.wikipedia.org/wiki/Most_vexing_parse</a:t>
            </a:r>
            <a:r>
              <a:rPr lang="de-DE" altLang="de-DE" sz="1200" b="0" smtClean="0"/>
              <a:t> </a:t>
            </a:r>
            <a:endParaRPr lang="de-DE" altLang="de-DE" sz="1200" b="0"/>
          </a:p>
        </p:txBody>
      </p:sp>
      <p:sp>
        <p:nvSpPr>
          <p:cNvPr id="7" name="Textfeld 6"/>
          <p:cNvSpPr txBox="1"/>
          <p:nvPr/>
        </p:nvSpPr>
        <p:spPr>
          <a:xfrm>
            <a:off x="5220072" y="5104018"/>
            <a:ext cx="2161169" cy="963293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b2;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b3{};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992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Delegating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Constructors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noProof="0" smtClean="0"/>
              <a:t>Man kann </a:t>
            </a:r>
            <a:r>
              <a:rPr lang="de-DE" noProof="0" dirty="0" smtClean="0"/>
              <a:t>innerhalb eines Konstruktors an einen anderen Konstruktor delegieren (bspw. Default-Werte übergeben)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Floor() {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 1);}</a:t>
            </a:r>
          </a:p>
          <a:p>
            <a:pPr marL="520700" indent="-34290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smtClean="0"/>
              <a:t>Vor C++11</a:t>
            </a:r>
            <a:r>
              <a:rPr lang="de-DE" noProof="0" smtClean="0"/>
              <a:t>: man kann/muss nur Basisklassen </a:t>
            </a:r>
            <a:r>
              <a:rPr lang="de-DE" noProof="0" dirty="0" smtClean="0"/>
              <a:t>initialisieren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Class(): Base("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") {}</a:t>
            </a:r>
          </a:p>
          <a:p>
            <a:pPr marL="692150" lvl="1" indent="-342900"/>
            <a:r>
              <a:rPr lang="de-DE" noProof="0" dirty="0" smtClean="0"/>
              <a:t>Kann aber nicht an Konstruktoren der eigenen Klasse delegieren.</a:t>
            </a:r>
          </a:p>
          <a:p>
            <a:pPr marL="520700" indent="-342900"/>
            <a:r>
              <a:rPr lang="de-DE" b="1" noProof="0" dirty="0" smtClean="0"/>
              <a:t>Seit C++11</a:t>
            </a:r>
            <a:r>
              <a:rPr lang="de-DE" noProof="0" dirty="0" smtClean="0"/>
              <a:t>: </a:t>
            </a:r>
            <a:r>
              <a:rPr lang="de-DE" noProof="0" dirty="0" err="1" smtClean="0"/>
              <a:t>Konstruktoraufruf</a:t>
            </a:r>
            <a:r>
              <a:rPr lang="de-DE" noProof="0" dirty="0" smtClean="0"/>
              <a:t> auf eigene Klasse möglich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Floor() : Floor("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 1) {}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55776" y="6086888"/>
            <a:ext cx="6174432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en.cppreference.com/w/cpp/language/initializer_list#Delegating_constructor</a:t>
            </a:r>
            <a:r>
              <a:rPr lang="en-US" sz="1200" smtClean="0"/>
              <a:t> </a:t>
            </a:r>
          </a:p>
          <a:p>
            <a:pPr algn="r"/>
            <a:r>
              <a:rPr lang="en-US" sz="1200"/>
              <a:t>Praktisch: </a:t>
            </a:r>
            <a:r>
              <a:rPr lang="en-US" sz="1200" smtClean="0">
                <a:hlinkClick r:id="rId3"/>
              </a:rPr>
              <a:t>http</a:t>
            </a:r>
            <a:r>
              <a:rPr lang="en-US" sz="1200">
                <a:hlinkClick r:id="rId3"/>
              </a:rPr>
              <a:t>://www.learncpp.com/cpp-tutorial/b-5-delegating-constructors</a:t>
            </a:r>
            <a:r>
              <a:rPr lang="en-US" sz="1200" smtClean="0">
                <a:hlinkClick r:id="rId3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367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1"/>
          <p:cNvSpPr>
            <a:spLocks noChangeArrowheads="1"/>
          </p:cNvSpPr>
          <p:nvPr/>
        </p:nvSpPr>
        <p:spPr bwMode="auto">
          <a:xfrm>
            <a:off x="4870450" y="3662316"/>
            <a:ext cx="3136900" cy="7318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1"/>
          <p:cNvSpPr>
            <a:spLocks noChangeArrowheads="1"/>
          </p:cNvSpPr>
          <p:nvPr/>
        </p:nvSpPr>
        <p:spPr bwMode="auto">
          <a:xfrm>
            <a:off x="4859338" y="3225753"/>
            <a:ext cx="3136900" cy="2333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</a:t>
            </a:r>
          </a:p>
        </p:txBody>
      </p:sp>
      <p:sp>
        <p:nvSpPr>
          <p:cNvPr id="20485" name="Textfeld 1"/>
          <p:cNvSpPr txBox="1">
            <a:spLocks noChangeArrowheads="1"/>
          </p:cNvSpPr>
          <p:nvPr/>
        </p:nvSpPr>
        <p:spPr bwMode="auto">
          <a:xfrm>
            <a:off x="109874" y="1508896"/>
            <a:ext cx="8939213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Parameter werden in C++ </a:t>
            </a:r>
            <a:r>
              <a:rPr lang="de-DE" altLang="de-DE" sz="2200"/>
              <a:t>immer</a:t>
            </a:r>
            <a:r>
              <a:rPr lang="de-DE" altLang="de-DE" sz="2200" b="0"/>
              <a:t> per Wert übergeben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Value</a:t>
            </a:r>
            <a:r>
              <a:rPr lang="de-DE" altLang="de-DE" sz="2200" b="0"/>
              <a:t>)</a:t>
            </a:r>
          </a:p>
        </p:txBody>
      </p:sp>
      <p:sp>
        <p:nvSpPr>
          <p:cNvPr id="20486" name="Rechteck 3"/>
          <p:cNvSpPr>
            <a:spLocks noChangeArrowheads="1"/>
          </p:cNvSpPr>
          <p:nvPr/>
        </p:nvSpPr>
        <p:spPr bwMode="auto">
          <a:xfrm>
            <a:off x="687388" y="2435801"/>
            <a:ext cx="3875544" cy="3184865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 smtClean="0">
                <a:solidFill>
                  <a:srgbClr val="000000"/>
                </a:solidFill>
                <a:latin typeface="Consolas" pitchFamily="49" charset="0"/>
              </a:rPr>
              <a:t>iUseACopy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8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8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, 0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iUseACopy(floor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/>
          </a:p>
        </p:txBody>
      </p:sp>
      <p:sp>
        <p:nvSpPr>
          <p:cNvPr id="20488" name="Rechteck 6"/>
          <p:cNvSpPr>
            <a:spLocks noChangeArrowheads="1"/>
          </p:cNvSpPr>
          <p:nvPr/>
        </p:nvSpPr>
        <p:spPr bwMode="auto">
          <a:xfrm>
            <a:off x="5155744" y="2647905"/>
            <a:ext cx="2844800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20489" name="Pfeil nach rechts 71"/>
          <p:cNvSpPr>
            <a:spLocks noChangeArrowheads="1"/>
          </p:cNvSpPr>
          <p:nvPr/>
        </p:nvSpPr>
        <p:spPr bwMode="auto">
          <a:xfrm>
            <a:off x="4124325" y="4073525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Abgerundete rechteckige Legende 9"/>
          <p:cNvSpPr/>
          <p:nvPr/>
        </p:nvSpPr>
        <p:spPr>
          <a:xfrm>
            <a:off x="537610" y="5372100"/>
            <a:ext cx="3376613" cy="1009650"/>
          </a:xfrm>
          <a:prstGeom prst="wedgeRoundRectCallout">
            <a:avLst>
              <a:gd name="adj1" fmla="val -18417"/>
              <a:gd name="adj2" fmla="val -6151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Copy-Konstruktor</a:t>
            </a:r>
            <a:r>
              <a:rPr lang="de-DE">
                <a:solidFill>
                  <a:schemeClr val="bg1"/>
                </a:solidFill>
              </a:rPr>
              <a:t> wird bei der Übergabe aufgerufen, um das Objekt zu kopieren!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547519" y="5392738"/>
            <a:ext cx="3376612" cy="1008062"/>
          </a:xfrm>
          <a:prstGeom prst="wedgeRoundRectCallout">
            <a:avLst>
              <a:gd name="adj1" fmla="val 18273"/>
              <a:gd name="adj2" fmla="val -1185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wird automatisch zerstört wenn </a:t>
            </a:r>
            <a:r>
              <a:rPr lang="de-DE" i="1" err="1" smtClean="0">
                <a:solidFill>
                  <a:schemeClr val="bg1"/>
                </a:solidFill>
              </a:rPr>
              <a:t>iUseACopy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zu </a:t>
            </a:r>
            <a:r>
              <a:rPr lang="de-DE" i="1" err="1">
                <a:solidFill>
                  <a:schemeClr val="bg1"/>
                </a:solidFill>
              </a:rPr>
              <a:t>main</a:t>
            </a:r>
            <a:r>
              <a:rPr lang="de-DE">
                <a:solidFill>
                  <a:schemeClr val="bg1"/>
                </a:solidFill>
              </a:rPr>
              <a:t> zurückkehrt…</a:t>
            </a:r>
          </a:p>
        </p:txBody>
      </p:sp>
    </p:spTree>
    <p:extLst>
      <p:ext uri="{BB962C8B-B14F-4D97-AF65-F5344CB8AC3E}">
        <p14:creationId xmlns:p14="http://schemas.microsoft.com/office/powerpoint/2010/main" val="190974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(I)</a:t>
            </a:r>
          </a:p>
        </p:txBody>
      </p:sp>
      <p:sp>
        <p:nvSpPr>
          <p:cNvPr id="21507" name="Textfeld 1"/>
          <p:cNvSpPr txBox="1">
            <a:spLocks noChangeArrowheads="1"/>
          </p:cNvSpPr>
          <p:nvPr/>
        </p:nvSpPr>
        <p:spPr bwMode="auto">
          <a:xfrm>
            <a:off x="172720" y="1484784"/>
            <a:ext cx="9074150" cy="72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smtClean="0"/>
              <a:t>Kopieren bei der Übergabe ist oft nicht gewollt. Lösungsmöglichkeiten:</a:t>
            </a:r>
            <a:endParaRPr lang="de-DE" altLang="de-DE" sz="22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(1</a:t>
            </a:r>
            <a:r>
              <a:rPr lang="de-DE" altLang="de-DE" sz="2200" b="0" smtClean="0"/>
              <a:t>)  </a:t>
            </a:r>
            <a:r>
              <a:rPr lang="de-DE" altLang="de-DE" sz="2200" b="0"/>
              <a:t>Übergabe </a:t>
            </a:r>
            <a:r>
              <a:rPr lang="de-DE" altLang="de-DE" sz="2200" b="0" smtClean="0"/>
              <a:t>"per Referenz" </a:t>
            </a:r>
            <a:r>
              <a:rPr lang="de-DE" altLang="de-DE" sz="2200" b="0"/>
              <a:t>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Reference</a:t>
            </a:r>
            <a:r>
              <a:rPr lang="de-DE" altLang="de-DE" sz="2200" b="0"/>
              <a:t>)</a:t>
            </a:r>
          </a:p>
        </p:txBody>
      </p:sp>
      <p:sp>
        <p:nvSpPr>
          <p:cNvPr id="21509" name="Pfeil nach rechts 71"/>
          <p:cNvSpPr>
            <a:spLocks noChangeArrowheads="1"/>
          </p:cNvSpPr>
          <p:nvPr/>
        </p:nvSpPr>
        <p:spPr bwMode="auto">
          <a:xfrm>
            <a:off x="4959350" y="3989849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1511" name="Rechteck 7"/>
          <p:cNvSpPr>
            <a:spLocks noChangeArrowheads="1"/>
          </p:cNvSpPr>
          <p:nvPr/>
        </p:nvSpPr>
        <p:spPr bwMode="auto">
          <a:xfrm>
            <a:off x="671378" y="2420938"/>
            <a:ext cx="3900622" cy="342353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 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1512" name="Rechteck 13"/>
          <p:cNvSpPr>
            <a:spLocks noChangeArrowheads="1"/>
          </p:cNvSpPr>
          <p:nvPr/>
        </p:nvSpPr>
        <p:spPr bwMode="auto">
          <a:xfrm>
            <a:off x="5784850" y="3777124"/>
            <a:ext cx="2789238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16" name="Abgerundete rechteckige Legende 15"/>
          <p:cNvSpPr/>
          <p:nvPr/>
        </p:nvSpPr>
        <p:spPr>
          <a:xfrm>
            <a:off x="5220072" y="2649436"/>
            <a:ext cx="3095625" cy="776288"/>
          </a:xfrm>
          <a:prstGeom prst="wedgeRoundRectCallout">
            <a:avLst>
              <a:gd name="adj1" fmla="val -17481"/>
              <a:gd name="adj2" fmla="val 888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wird </a:t>
            </a:r>
            <a:r>
              <a:rPr lang="de-DE" b="1">
                <a:solidFill>
                  <a:schemeClr val="bg1"/>
                </a:solidFill>
              </a:rPr>
              <a:t>keine Kopie</a:t>
            </a:r>
            <a:r>
              <a:rPr lang="de-DE">
                <a:solidFill>
                  <a:schemeClr val="bg1"/>
                </a:solidFill>
              </a:rPr>
              <a:t> des Objekts angelegt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5784850" y="5345113"/>
            <a:ext cx="2638425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i="1" err="1" smtClean="0">
                <a:solidFill>
                  <a:schemeClr val="bg1"/>
                </a:solidFill>
              </a:rPr>
              <a:t>iUseAReference</a:t>
            </a:r>
            <a:r>
              <a:rPr lang="de-DE" smtClean="0">
                <a:solidFill>
                  <a:schemeClr val="bg1"/>
                </a:solidFill>
              </a:rPr>
              <a:t> kann </a:t>
            </a:r>
            <a:r>
              <a:rPr lang="de-DE">
                <a:solidFill>
                  <a:schemeClr val="bg1"/>
                </a:solidFill>
              </a:rPr>
              <a:t>aber das Objekt beliebig verändern!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457864" y="5229200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 smtClean="0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sp>
        <p:nvSpPr>
          <p:cNvPr id="12" name="Rechteck 11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014269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hteck 3"/>
          <p:cNvSpPr>
            <a:spLocks noChangeArrowheads="1"/>
          </p:cNvSpPr>
          <p:nvPr/>
        </p:nvSpPr>
        <p:spPr bwMode="auto">
          <a:xfrm>
            <a:off x="683568" y="2420888"/>
            <a:ext cx="3875190" cy="3229335"/>
          </a:xfrm>
          <a:prstGeom prst="foldedCorner">
            <a:avLst>
              <a:gd name="adj" fmla="val 1142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(II)</a:t>
            </a:r>
          </a:p>
        </p:txBody>
      </p:sp>
      <p:sp>
        <p:nvSpPr>
          <p:cNvPr id="22532" name="Textfeld 1"/>
          <p:cNvSpPr txBox="1">
            <a:spLocks noChangeArrowheads="1"/>
          </p:cNvSpPr>
          <p:nvPr/>
        </p:nvSpPr>
        <p:spPr bwMode="auto">
          <a:xfrm>
            <a:off x="178845" y="148478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(2</a:t>
            </a:r>
            <a:r>
              <a:rPr lang="de-DE" altLang="de-DE" sz="2200" b="0" smtClean="0"/>
              <a:t>) </a:t>
            </a:r>
            <a:r>
              <a:rPr lang="de-DE" altLang="de-DE" sz="2200" b="0"/>
              <a:t>Übergabe per </a:t>
            </a:r>
            <a:r>
              <a:rPr lang="de-DE" altLang="de-DE" sz="2200" i="1" err="1"/>
              <a:t>const</a:t>
            </a:r>
            <a:r>
              <a:rPr lang="de-DE" altLang="de-DE" sz="2200"/>
              <a:t> Referenz</a:t>
            </a:r>
          </a:p>
        </p:txBody>
      </p:sp>
      <p:sp>
        <p:nvSpPr>
          <p:cNvPr id="22534" name="Pfeil nach rechts 71"/>
          <p:cNvSpPr>
            <a:spLocks noChangeArrowheads="1"/>
          </p:cNvSpPr>
          <p:nvPr/>
        </p:nvSpPr>
        <p:spPr bwMode="auto">
          <a:xfrm>
            <a:off x="5132388" y="355574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2535" name="Rechteck 13"/>
          <p:cNvSpPr>
            <a:spLocks noChangeArrowheads="1"/>
          </p:cNvSpPr>
          <p:nvPr/>
        </p:nvSpPr>
        <p:spPr bwMode="auto">
          <a:xfrm>
            <a:off x="5867400" y="3343021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083" y="5618015"/>
            <a:ext cx="3787775" cy="761037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Dies </a:t>
            </a:r>
            <a:r>
              <a:rPr lang="de-DE" b="1">
                <a:solidFill>
                  <a:schemeClr val="bg1"/>
                </a:solidFill>
              </a:rPr>
              <a:t>sollte grundsätzlich die Default-Übergabestrategie sein.</a:t>
            </a:r>
          </a:p>
        </p:txBody>
      </p:sp>
      <p:sp>
        <p:nvSpPr>
          <p:cNvPr id="2" name="Textfeld 1"/>
          <p:cNvSpPr txBox="1">
            <a:spLocks noChangeArrowheads="1"/>
          </p:cNvSpPr>
          <p:nvPr/>
        </p:nvSpPr>
        <p:spPr bwMode="auto">
          <a:xfrm>
            <a:off x="4644483" y="5421471"/>
            <a:ext cx="142875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8000">
                <a:solidFill>
                  <a:srgbClr val="005AA9"/>
                </a:solidFill>
              </a:rPr>
              <a:t>!</a:t>
            </a:r>
          </a:p>
        </p:txBody>
      </p:sp>
      <p:sp>
        <p:nvSpPr>
          <p:cNvPr id="9" name="Rechteck 8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531651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efaltete Ecke 3"/>
          <p:cNvSpPr/>
          <p:nvPr/>
        </p:nvSpPr>
        <p:spPr>
          <a:xfrm>
            <a:off x="684213" y="2425129"/>
            <a:ext cx="3887787" cy="338933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(</a:t>
            </a:r>
            <a:br>
              <a:rPr lang="de-DE" sz="1600" b="1" smtClean="0">
                <a:solidFill>
                  <a:srgbClr val="000000"/>
                </a:solidFill>
                <a:latin typeface="Consolas"/>
              </a:rPr>
            </a:br>
            <a:r>
              <a:rPr lang="de-DE" sz="1600" b="1" smtClean="0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*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){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cout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 &lt;&lt;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"This </a:t>
            </a:r>
            <a:r>
              <a:rPr lang="de-DE" sz="1600" err="1">
                <a:solidFill>
                  <a:srgbClr val="2A00FF"/>
                </a:solidFill>
                <a:latin typeface="Consolas"/>
              </a:rPr>
              <a:t>is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err="1">
                <a:solidFill>
                  <a:srgbClr val="2A00FF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["</a:t>
            </a:r>
            <a:endParaRPr lang="de-DE" sz="1600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	   &lt;&lt;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-&gt;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getNumber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()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"]"</a:t>
            </a:r>
            <a:endParaRPr lang="de-DE" sz="1600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b="1" err="1">
                <a:solidFill>
                  <a:srgbClr val="642880"/>
                </a:solidFill>
                <a:latin typeface="Consolas"/>
              </a:rPr>
              <a:t>endl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}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int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main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 {</a:t>
            </a:r>
          </a:p>
          <a:p>
            <a:pPr algn="l">
              <a:defRPr/>
            </a:pPr>
            <a:r>
              <a:rPr lang="de-DE" sz="1600">
                <a:solidFill>
                  <a:srgbClr val="005032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de-DE" altLang="de-DE" sz="160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0);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(&amp;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}</a:t>
            </a:r>
            <a:endParaRPr lang="de-DE" sz="1600"/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(III)</a:t>
            </a:r>
          </a:p>
        </p:txBody>
      </p:sp>
      <p:sp>
        <p:nvSpPr>
          <p:cNvPr id="23556" name="Textfeld 1"/>
          <p:cNvSpPr txBox="1">
            <a:spLocks noChangeArrowheads="1"/>
          </p:cNvSpPr>
          <p:nvPr/>
        </p:nvSpPr>
        <p:spPr bwMode="auto">
          <a:xfrm>
            <a:off x="179512" y="149259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(3</a:t>
            </a:r>
            <a:r>
              <a:rPr lang="de-DE" altLang="de-DE" sz="2200" b="0" smtClean="0"/>
              <a:t>) </a:t>
            </a:r>
            <a:r>
              <a:rPr lang="de-DE" altLang="de-DE" sz="2200" b="0"/>
              <a:t>Übergabe per </a:t>
            </a:r>
            <a:r>
              <a:rPr lang="de-DE" altLang="de-DE" sz="2200"/>
              <a:t>Zeiger</a:t>
            </a:r>
          </a:p>
        </p:txBody>
      </p:sp>
      <p:sp>
        <p:nvSpPr>
          <p:cNvPr id="23558" name="Pfeil nach rechts 71"/>
          <p:cNvSpPr>
            <a:spLocks noChangeArrowheads="1"/>
          </p:cNvSpPr>
          <p:nvPr/>
        </p:nvSpPr>
        <p:spPr bwMode="auto">
          <a:xfrm>
            <a:off x="5364088" y="378904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3559" name="Rechteck 13"/>
          <p:cNvSpPr>
            <a:spLocks noChangeArrowheads="1"/>
          </p:cNvSpPr>
          <p:nvPr/>
        </p:nvSpPr>
        <p:spPr bwMode="auto">
          <a:xfrm>
            <a:off x="6099100" y="3576315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006269" y="2133985"/>
            <a:ext cx="3095625" cy="776288"/>
          </a:xfrm>
          <a:prstGeom prst="wedgeRoundRectCallout">
            <a:avLst>
              <a:gd name="adj1" fmla="val -84801"/>
              <a:gd name="adj2" fmla="val 943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Äquivalent zu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getNumber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4852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4580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ist die Übergabe per </a:t>
            </a:r>
            <a:r>
              <a:rPr lang="de-DE" altLang="de-DE" sz="1800" b="0" i="1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 </a:t>
            </a:r>
            <a:r>
              <a:rPr lang="de-DE" altLang="de-DE" sz="1800" b="0"/>
              <a:t>ein </a:t>
            </a:r>
            <a:r>
              <a:rPr lang="de-DE" altLang="de-DE" sz="1800"/>
              <a:t>sinnvoller Default</a:t>
            </a:r>
            <a:r>
              <a:rPr lang="de-DE" altLang="de-DE" sz="1800" b="0"/>
              <a:t>?</a:t>
            </a:r>
          </a:p>
        </p:txBody>
      </p:sp>
      <p:sp>
        <p:nvSpPr>
          <p:cNvPr id="24581" name="Textfeld 4"/>
          <p:cNvSpPr txBox="1">
            <a:spLocks noChangeArrowheads="1"/>
          </p:cNvSpPr>
          <p:nvPr/>
        </p:nvSpPr>
        <p:spPr bwMode="auto">
          <a:xfrm>
            <a:off x="250825" y="3109913"/>
            <a:ext cx="4465638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 </a:t>
            </a:r>
            <a:r>
              <a:rPr lang="de-DE" altLang="de-DE" sz="1800"/>
              <a:t>nicht möglich</a:t>
            </a:r>
            <a:r>
              <a:rPr lang="de-DE" altLang="de-DE" sz="1800" b="0"/>
              <a:t>?</a:t>
            </a:r>
          </a:p>
        </p:txBody>
      </p:sp>
      <p:sp>
        <p:nvSpPr>
          <p:cNvPr id="24582" name="Textfeld 4"/>
          <p:cNvSpPr txBox="1">
            <a:spLocks noChangeArrowheads="1"/>
          </p:cNvSpPr>
          <p:nvPr/>
        </p:nvSpPr>
        <p:spPr bwMode="auto">
          <a:xfrm>
            <a:off x="250825" y="4189413"/>
            <a:ext cx="4465638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(sogar in vielen Fällen muss) man die </a:t>
            </a:r>
            <a:r>
              <a:rPr lang="de-DE" altLang="de-DE" sz="1800"/>
              <a:t>Initialisierungsliste</a:t>
            </a:r>
            <a:r>
              <a:rPr lang="de-DE" altLang="de-DE" sz="1800" b="0"/>
              <a:t> verwenden?</a:t>
            </a:r>
          </a:p>
        </p:txBody>
      </p:sp>
    </p:spTree>
    <p:extLst>
      <p:ext uri="{BB962C8B-B14F-4D97-AF65-F5344CB8AC3E}">
        <p14:creationId xmlns:p14="http://schemas.microsoft.com/office/powerpoint/2010/main" val="2446931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58774" y="2204864"/>
            <a:ext cx="8101657" cy="4175449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/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std::cout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"Copy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constructor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 smtClean="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&amp;operator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std::cout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"operator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std::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return *this;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/>
          </a:p>
        </p:txBody>
      </p:sp>
      <p:sp>
        <p:nvSpPr>
          <p:cNvPr id="5" name="Rechteck 4"/>
          <p:cNvSpPr/>
          <p:nvPr/>
        </p:nvSpPr>
        <p:spPr bwMode="auto">
          <a:xfrm>
            <a:off x="441903" y="4571443"/>
            <a:ext cx="7514473" cy="661777"/>
          </a:xfrm>
          <a:prstGeom prst="rect">
            <a:avLst/>
          </a:prstGeom>
          <a:solidFill>
            <a:srgbClr val="7F7F7F">
              <a:alpha val="2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Assignment</a:t>
            </a:r>
            <a:r>
              <a:rPr lang="de-DE" altLang="de-DE" noProof="0" dirty="0" smtClean="0"/>
              <a:t>-Operator (I)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720551"/>
          </a:xfrm>
        </p:spPr>
        <p:txBody>
          <a:bodyPr/>
          <a:lstStyle/>
          <a:p>
            <a:r>
              <a:rPr lang="de-DE" b="0" noProof="0" dirty="0" smtClean="0"/>
              <a:t>Neben dem </a:t>
            </a:r>
            <a:r>
              <a:rPr lang="de-DE" b="0" noProof="0" dirty="0" err="1" smtClean="0"/>
              <a:t>Kopierkonstruktor</a:t>
            </a:r>
            <a:r>
              <a:rPr lang="de-DE" b="0" noProof="0" dirty="0" smtClean="0"/>
              <a:t> gibt es auch noch eine andere Art, den </a:t>
            </a:r>
            <a:r>
              <a:rPr lang="de-DE" b="1" noProof="0" dirty="0" smtClean="0"/>
              <a:t>Zustand eines Objektes zu übertragen</a:t>
            </a:r>
            <a:r>
              <a:rPr lang="de-DE" b="0" noProof="0" dirty="0" smtClean="0"/>
              <a:t>: den </a:t>
            </a:r>
            <a:r>
              <a:rPr lang="de-DE" b="1" noProof="0" dirty="0" err="1" smtClean="0"/>
              <a:t>Assignment</a:t>
            </a:r>
            <a:r>
              <a:rPr lang="de-DE" b="1" noProof="0" dirty="0" smtClean="0"/>
              <a:t>-Operator</a:t>
            </a:r>
          </a:p>
          <a:p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539552" y="3855383"/>
            <a:ext cx="7472780" cy="664797"/>
            <a:chOff x="1527204" y="5469854"/>
            <a:chExt cx="7472780" cy="664797"/>
          </a:xfrm>
        </p:grpSpPr>
        <p:sp>
          <p:nvSpPr>
            <p:cNvPr id="14" name="Abgerundetes Rechteck 13"/>
            <p:cNvSpPr/>
            <p:nvPr/>
          </p:nvSpPr>
          <p:spPr>
            <a:xfrm>
              <a:off x="1763688" y="5524514"/>
              <a:ext cx="7236296" cy="58961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 defTabSz="404813">
                <a:defRPr/>
              </a:pPr>
              <a:r>
                <a:rPr lang="de-DE" b="1" err="1" smtClean="0">
                  <a:solidFill>
                    <a:schemeClr val="bg1"/>
                  </a:solidFill>
                </a:rPr>
                <a:t>Copy</a:t>
              </a:r>
              <a:r>
                <a:rPr lang="de-DE" b="1">
                  <a:solidFill>
                    <a:schemeClr val="bg1"/>
                  </a:solidFill>
                </a:rPr>
                <a:t>-</a:t>
              </a:r>
              <a:r>
                <a:rPr lang="de-DE" b="1" smtClean="0">
                  <a:solidFill>
                    <a:schemeClr val="bg1"/>
                  </a:solidFill>
                </a:rPr>
                <a:t>Konstruktor 		</a:t>
              </a:r>
              <a:r>
                <a:rPr lang="de-DE" smtClean="0">
                  <a:solidFill>
                    <a:schemeClr val="bg1"/>
                  </a:solidFill>
                </a:rPr>
                <a:t>überträgt Zustand </a:t>
              </a:r>
              <a:r>
                <a:rPr lang="de-DE" b="1" smtClean="0">
                  <a:solidFill>
                    <a:schemeClr val="bg1"/>
                  </a:solidFill>
                </a:rPr>
                <a:t>beim Initialisieren</a:t>
              </a:r>
              <a:r>
                <a:rPr lang="de-DE" smtClean="0">
                  <a:solidFill>
                    <a:schemeClr val="bg1"/>
                  </a:solidFill>
                </a:rPr>
                <a:t/>
              </a:r>
              <a:br>
                <a:rPr lang="de-DE" smtClean="0">
                  <a:solidFill>
                    <a:schemeClr val="bg1"/>
                  </a:solidFill>
                </a:rPr>
              </a:br>
              <a:r>
                <a:rPr lang="de-DE" b="1" smtClean="0">
                  <a:solidFill>
                    <a:schemeClr val="bg1"/>
                  </a:solidFill>
                </a:rPr>
                <a:t>Assignment-Operator </a:t>
              </a:r>
              <a:r>
                <a:rPr lang="de-DE" smtClean="0">
                  <a:solidFill>
                    <a:schemeClr val="bg1"/>
                  </a:solidFill>
                </a:rPr>
                <a:t>überträgt Zustand </a:t>
              </a:r>
              <a:r>
                <a:rPr lang="de-DE" b="1" smtClean="0">
                  <a:solidFill>
                    <a:schemeClr val="bg1"/>
                  </a:solidFill>
                </a:rPr>
                <a:t>nach dem Initialisieren</a:t>
              </a:r>
              <a:endParaRPr lang="de-DE" b="1">
                <a:solidFill>
                  <a:schemeClr val="bg1"/>
                </a:solidFill>
              </a:endParaRPr>
            </a:p>
          </p:txBody>
        </p:sp>
        <p:sp>
          <p:nvSpPr>
            <p:cNvPr id="16" name="Textfeld 15"/>
            <p:cNvSpPr txBox="1">
              <a:spLocks noChangeArrowheads="1"/>
            </p:cNvSpPr>
            <p:nvPr/>
          </p:nvSpPr>
          <p:spPr bwMode="auto">
            <a:xfrm>
              <a:off x="1527204" y="5469854"/>
              <a:ext cx="142875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4000" b="1" smtClean="0">
                  <a:solidFill>
                    <a:srgbClr val="005AA9"/>
                  </a:solidFill>
                </a:rPr>
                <a:t>!</a:t>
              </a:r>
              <a:endParaRPr lang="de-DE" altLang="de-DE" sz="4000" b="1">
                <a:solidFill>
                  <a:srgbClr val="005AA9"/>
                </a:solidFill>
              </a:endParaRPr>
            </a:p>
          </p:txBody>
        </p:sp>
      </p:grpSp>
      <p:sp>
        <p:nvSpPr>
          <p:cNvPr id="10" name="Abgerundete rechteckige Legende 9"/>
          <p:cNvSpPr/>
          <p:nvPr/>
        </p:nvSpPr>
        <p:spPr>
          <a:xfrm>
            <a:off x="706140" y="5345490"/>
            <a:ext cx="7236296" cy="624751"/>
          </a:xfrm>
          <a:prstGeom prst="wedgeRoundRectCallout">
            <a:avLst>
              <a:gd name="adj1" fmla="val -31358"/>
              <a:gd name="adj2" fmla="val -77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 smtClean="0">
                <a:solidFill>
                  <a:schemeClr val="bg1"/>
                </a:solidFill>
              </a:rPr>
              <a:t>Rückgabe von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*this</a:t>
            </a:r>
            <a:r>
              <a:rPr lang="de-DE" b="1" smtClean="0">
                <a:solidFill>
                  <a:schemeClr val="bg1"/>
                </a:solidFill>
              </a:rPr>
              <a:t> erlaubt Verkettung ("Operator chaining"):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EMS e1,e2,e3; e1 = e2 = e3; // same as: e1 = (e2 = e3);</a:t>
            </a:r>
            <a:endParaRPr lang="de-DE" b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670694" y="6012695"/>
            <a:ext cx="2198039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>
                <a:hlinkClick r:id="rId2"/>
              </a:rPr>
              <a:t>http://</a:t>
            </a:r>
            <a:r>
              <a:rPr lang="en-US" smtClean="0">
                <a:hlinkClick r:id="rId2"/>
              </a:rPr>
              <a:t>cpp.sh/643yg</a:t>
            </a:r>
            <a:r>
              <a:rPr lang="en-US" smtClean="0"/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012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Assignment</a:t>
            </a:r>
            <a:r>
              <a:rPr lang="de-DE" altLang="de-DE" noProof="0" dirty="0" smtClean="0"/>
              <a:t>-Operator: Vergleich zu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 smtClean="0"/>
              <a:t>Assignment</a:t>
            </a:r>
            <a:r>
              <a:rPr lang="de-DE" noProof="0" dirty="0" smtClean="0"/>
              <a:t>-Operator kann in Java </a:t>
            </a:r>
            <a:r>
              <a:rPr lang="de-DE" b="1" noProof="0" dirty="0" smtClean="0"/>
              <a:t>nicht überschrieben/angepasst werden</a:t>
            </a:r>
            <a:r>
              <a:rPr lang="de-DE" noProof="0" dirty="0" smtClean="0"/>
              <a:t>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Java-Primitive</a:t>
            </a:r>
            <a:r>
              <a:rPr lang="de-DE" noProof="0" dirty="0" smtClean="0"/>
              <a:t> (int, double,…): </a:t>
            </a:r>
            <a:r>
              <a:rPr lang="de-DE" b="1" noProof="0" dirty="0" smtClean="0"/>
              <a:t>Wertzuweisung</a:t>
            </a:r>
            <a:br>
              <a:rPr lang="de-DE" b="1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 = 1;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y = x;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++y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Only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y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 smtClean="0"/>
          </a:p>
          <a:p>
            <a:r>
              <a:rPr lang="de-DE" b="1" noProof="0" dirty="0" smtClean="0"/>
              <a:t>Java-Objekte</a:t>
            </a:r>
            <a:r>
              <a:rPr lang="de-DE" noProof="0" dirty="0" smtClean="0"/>
              <a:t>: </a:t>
            </a:r>
            <a:r>
              <a:rPr lang="de-DE" b="1" noProof="0" dirty="0" smtClean="0"/>
              <a:t>Referenzzuweisung/Aliasing</a:t>
            </a:r>
            <a:br>
              <a:rPr lang="de-DE" b="1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Floor();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 y = x; // Aliasing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y.setLevel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(3); // x and y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09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Compiler-generierte Methoden: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19127"/>
          </a:xfrm>
        </p:spPr>
        <p:txBody>
          <a:bodyPr/>
          <a:lstStyle/>
          <a:p>
            <a:r>
              <a:rPr lang="de-DE" noProof="0" dirty="0" smtClean="0"/>
              <a:t>Der C++-Compiler ("</a:t>
            </a:r>
            <a:r>
              <a:rPr lang="de-DE" b="1" noProof="0" dirty="0" err="1" smtClean="0"/>
              <a:t>automagically</a:t>
            </a:r>
            <a:r>
              <a:rPr lang="de-DE" noProof="0" dirty="0" smtClean="0"/>
              <a:t>") generiert automatisch eine Reihe von Methoden, falls sie </a:t>
            </a:r>
            <a:r>
              <a:rPr lang="de-DE" b="1" noProof="0" dirty="0" smtClean="0"/>
              <a:t>nicht vorhanden (=deklariert)</a:t>
            </a:r>
            <a:r>
              <a:rPr lang="de-DE" noProof="0" dirty="0" smtClean="0"/>
              <a:t> sind, </a:t>
            </a:r>
            <a:r>
              <a:rPr lang="de-DE" noProof="0" smtClean="0"/>
              <a:t>z.B.:</a:t>
            </a:r>
          </a:p>
          <a:p>
            <a:pPr lvl="1"/>
            <a:r>
              <a:rPr lang="de-DE" noProof="0" smtClean="0"/>
              <a:t>Default-Konstruktor</a:t>
            </a:r>
            <a:r>
              <a:rPr lang="de-DE" noProof="0" dirty="0" smtClean="0"/>
              <a:t>		</a:t>
            </a:r>
            <a:r>
              <a:rPr lang="de-DE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r>
              <a:rPr lang="de-DE" noProof="0" smtClean="0"/>
              <a:t>(</a:t>
            </a:r>
            <a:r>
              <a:rPr lang="de-DE" noProof="0" dirty="0" smtClean="0">
                <a:sym typeface="Wingdings" panose="05000000000000000000" pitchFamily="2" charset="2"/>
              </a:rPr>
              <a:t></a:t>
            </a:r>
            <a:r>
              <a:rPr lang="de-DE" noProof="0" dirty="0" smtClean="0"/>
              <a:t>wie in </a:t>
            </a:r>
            <a:r>
              <a:rPr lang="de-DE" noProof="0" smtClean="0"/>
              <a:t>Java!)</a:t>
            </a:r>
          </a:p>
          <a:p>
            <a:pPr lvl="1"/>
            <a:r>
              <a:rPr lang="de-DE" noProof="0" smtClean="0"/>
              <a:t>Copy-Konstruktor</a:t>
            </a:r>
            <a:r>
              <a:rPr lang="de-DE" noProof="0" dirty="0" smtClean="0"/>
              <a:t>		</a:t>
            </a:r>
            <a:r>
              <a:rPr lang="de-DE" sz="1400" b="1" noProof="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1400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 smtClean="0"/>
              <a:t>Assignment-Operator		</a:t>
            </a:r>
            <a:r>
              <a:rPr lang="de-DE" sz="1400" b="1" noProof="0" smtClean="0">
                <a:solidFill>
                  <a:srgbClr val="7F0055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 &amp;operator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de-DE" sz="1400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 smtClean="0">
                <a:solidFill>
                  <a:srgbClr val="000000"/>
                </a:solidFill>
              </a:rPr>
              <a:t>Destruktor</a:t>
            </a:r>
            <a:r>
              <a:rPr lang="de-DE" noProof="0" dirty="0" smtClean="0">
                <a:solidFill>
                  <a:srgbClr val="000000"/>
                </a:solidFill>
              </a:rPr>
              <a:t>			~</a:t>
            </a:r>
            <a:r>
              <a:rPr lang="de-DE" sz="1400" b="1" noProof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de-DE" noProof="0" smtClean="0">
                <a:solidFill>
                  <a:srgbClr val="000000"/>
                </a:solidFill>
              </a:rPr>
              <a:t>Initialisierungsliste </a:t>
            </a:r>
            <a:r>
              <a:rPr lang="de-DE" noProof="0" dirty="0" smtClean="0">
                <a:solidFill>
                  <a:srgbClr val="000000"/>
                </a:solidFill>
              </a:rPr>
              <a:t>		</a:t>
            </a:r>
            <a:r>
              <a:rPr lang="de-DE" noProof="0" dirty="0" smtClean="0">
                <a:solidFill>
                  <a:srgbClr val="000000"/>
                </a:solidFill>
                <a:sym typeface="Wingdings" panose="05000000000000000000" pitchFamily="2" charset="2"/>
              </a:rPr>
              <a:t> Default-Konstruktoren für Felder</a:t>
            </a:r>
            <a:endParaRPr lang="de-DE" noProof="0" dirty="0" smtClean="0">
              <a:solidFill>
                <a:srgbClr val="000000"/>
              </a:solidFill>
            </a:endParaRPr>
          </a:p>
          <a:p>
            <a:endParaRPr lang="de-DE" noProof="0" dirty="0" smtClean="0"/>
          </a:p>
          <a:p>
            <a:r>
              <a:rPr lang="de-DE" noProof="0" dirty="0" smtClean="0"/>
              <a:t>Man kann auch die </a:t>
            </a:r>
            <a:r>
              <a:rPr lang="de-DE" b="1" noProof="0" smtClean="0"/>
              <a:t>Generierung unterbinden</a:t>
            </a:r>
          </a:p>
          <a:p>
            <a:pPr lvl="1"/>
            <a:r>
              <a:rPr lang="de-DE" noProof="0" smtClean="0"/>
              <a:t>vor </a:t>
            </a:r>
            <a:r>
              <a:rPr lang="de-DE" noProof="0" dirty="0" smtClean="0"/>
              <a:t>C</a:t>
            </a:r>
            <a:r>
              <a:rPr lang="de-DE" noProof="0" smtClean="0"/>
              <a:t>++11: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&amp;);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WITHOUT implementation</a:t>
            </a:r>
          </a:p>
          <a:p>
            <a:pPr lvl="1"/>
            <a:r>
              <a:rPr lang="de-DE" noProof="0" smtClean="0"/>
              <a:t>seit </a:t>
            </a:r>
            <a:r>
              <a:rPr lang="de-DE" noProof="0" dirty="0" smtClean="0"/>
              <a:t>C++11</a:t>
            </a:r>
            <a:r>
              <a:rPr lang="de-DE" noProof="0" smtClean="0"/>
              <a:t>: 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smtClean="0"/>
              <a:t>Gegenstück:</a:t>
            </a:r>
            <a:r>
              <a:rPr lang="de-DE" smtClean="0"/>
              <a:t> </a:t>
            </a:r>
            <a:r>
              <a:rPr lang="de-DE" b="1" smtClean="0"/>
              <a:t>"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= default</a:t>
            </a:r>
            <a:r>
              <a:rPr lang="de-DE" b="1" smtClean="0"/>
              <a:t>"</a:t>
            </a:r>
            <a:r>
              <a:rPr lang="de-DE" smtClean="0"/>
              <a:t>, falls man trotz (bspw.) manuell implementiertem Kopierkonstruktor die Standardimplementierung (bspw.) des parameterlosen Konstruktors haben will.</a:t>
            </a:r>
          </a:p>
          <a:p>
            <a:pPr lvl="1"/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MyClass() = default; 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 smtClean="0">
              <a:solidFill>
                <a:srgbClr val="00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1400" noProof="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6407820" y="3573016"/>
            <a:ext cx="2483768" cy="640642"/>
          </a:xfrm>
          <a:prstGeom prst="wedgeRoundRectCallout">
            <a:avLst>
              <a:gd name="adj1" fmla="val -64075"/>
              <a:gd name="adj2" fmla="val 546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 smtClean="0">
                <a:solidFill>
                  <a:schemeClr val="bg1"/>
                </a:solidFill>
              </a:rPr>
              <a:t>Wichtig</a:t>
            </a:r>
            <a:r>
              <a:rPr lang="de-DE" smtClean="0">
                <a:solidFill>
                  <a:schemeClr val="bg1"/>
                </a:solidFill>
              </a:rPr>
              <a:t> als Zeichen an andere Entwickler!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1619672" y="6203440"/>
            <a:ext cx="7038528" cy="24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>
                <a:hlinkClick r:id="rId2"/>
              </a:rPr>
              <a:t>https://</a:t>
            </a:r>
            <a:r>
              <a:rPr lang="en-US" sz="1100" smtClean="0">
                <a:hlinkClick r:id="rId2"/>
              </a:rPr>
              <a:t>en.wikipedia.org/wiki/C%2B%2B11#Explicitly_defaulted_and_deleted_special_member_functions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32972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Übung: Aufgabenblatt</a:t>
            </a:r>
            <a:endParaRPr lang="de-DE" altLang="de-DE" noProof="0" dirty="0" smtClean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noProof="0" smtClean="0"/>
              <a:t>Aufgabenblatt – Ein Dokument mit allen Aufgaben </a:t>
            </a:r>
            <a:endParaRPr lang="de-DE" b="1" noProof="0" dirty="0" smtClean="0"/>
          </a:p>
          <a:p>
            <a:pPr lvl="2"/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[G] </a:t>
            </a:r>
            <a:r>
              <a:rPr lang="de-DE" noProof="0" smtClean="0"/>
              <a:t>C</a:t>
            </a:r>
            <a:r>
              <a:rPr lang="de-DE" noProof="0" dirty="0" smtClean="0"/>
              <a:t>++-Grundlagen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[S] </a:t>
            </a:r>
            <a:r>
              <a:rPr lang="de-DE" noProof="0" smtClean="0"/>
              <a:t>Speichermanagement </a:t>
            </a:r>
            <a:r>
              <a:rPr lang="de-DE" noProof="0" dirty="0" smtClean="0"/>
              <a:t>in C++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[O] </a:t>
            </a:r>
            <a:r>
              <a:rPr lang="de-DE" noProof="0" smtClean="0"/>
              <a:t>Objektorientierung </a:t>
            </a:r>
            <a:endParaRPr lang="de-DE" noProof="0" dirty="0" smtClean="0"/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[F] </a:t>
            </a:r>
            <a:r>
              <a:rPr lang="de-DE" noProof="0" smtClean="0"/>
              <a:t>Fortgeschrittene </a:t>
            </a:r>
            <a:r>
              <a:rPr lang="de-DE" noProof="0" dirty="0" smtClean="0"/>
              <a:t>Themen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[C] </a:t>
            </a:r>
            <a:r>
              <a:rPr lang="de-DE" noProof="0" smtClean="0"/>
              <a:t>(Embedded) C-Programmierung</a:t>
            </a:r>
          </a:p>
          <a:p>
            <a:pPr lvl="2"/>
            <a:endParaRPr lang="de-DE" noProof="0" dirty="0" smtClean="0"/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[Z] </a:t>
            </a:r>
            <a:r>
              <a:rPr lang="de-DE" noProof="0" smtClean="0"/>
              <a:t>Zusatzaufgaben: Aufzugsimulator aus </a:t>
            </a:r>
            <a:r>
              <a:rPr lang="de-DE" noProof="0" dirty="0" smtClean="0"/>
              <a:t>der Vorlesung </a:t>
            </a:r>
            <a:r>
              <a:rPr lang="de-DE" noProof="0" smtClean="0"/>
              <a:t>selber implementieren und weitere optionale Aufgabe. Eine gute </a:t>
            </a:r>
            <a:r>
              <a:rPr lang="de-DE" noProof="0" dirty="0" smtClean="0"/>
              <a:t>Vorbereitung für </a:t>
            </a:r>
            <a:r>
              <a:rPr lang="de-DE" noProof="0" smtClean="0"/>
              <a:t>die Klausur!</a:t>
            </a:r>
            <a:endParaRPr lang="de-DE" noProof="0" dirty="0" smtClean="0"/>
          </a:p>
          <a:p>
            <a:pPr marL="180975" lvl="1" indent="0">
              <a:buNone/>
            </a:pPr>
            <a:endParaRPr lang="de-DE" noProof="0" dirty="0" smtClean="0"/>
          </a:p>
          <a:p>
            <a:r>
              <a:rPr lang="de-DE" b="1" noProof="0" dirty="0" smtClean="0"/>
              <a:t>URL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b="1" noProof="0" dirty="0" smtClean="0">
                <a:hlinkClick r:id="rId2"/>
              </a:rPr>
              <a:t>https://github.com/Echtzeitsysteme/tud-cppp/tree/master/exercises</a:t>
            </a:r>
            <a:r>
              <a:rPr lang="de-DE" b="1" noProof="0" dirty="0" smtClean="0"/>
              <a:t> </a:t>
            </a:r>
            <a:endParaRPr lang="de-DE" noProof="0" dirty="0" smtClean="0"/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511826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Compiler-generierte Methoden: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Jede Klasse </a:t>
            </a:r>
            <a:r>
              <a:rPr lang="de-DE" b="1" noProof="0" dirty="0" smtClean="0"/>
              <a:t>erbt (indirekt) von </a:t>
            </a:r>
            <a:r>
              <a:rPr lang="de-DE" b="1" noProof="0" dirty="0" err="1" smtClean="0"/>
              <a:t>java.lang.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Elevator {}</a:t>
            </a:r>
            <a:r>
              <a:rPr lang="de-DE" noProof="0" dirty="0" smtClean="0"/>
              <a:t> 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>
                <a:sym typeface="Wingdings" panose="05000000000000000000" pitchFamily="2" charset="2"/>
              </a:rPr>
              <a:t>wird durch Compiler zu</a:t>
            </a:r>
            <a:br>
              <a:rPr lang="de-DE" noProof="0" dirty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/>
            </a:r>
            <a:br>
              <a:rPr lang="de-DE" noProof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>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public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Elevator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extends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Object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{}</a:t>
            </a:r>
          </a:p>
          <a:p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r>
              <a:rPr lang="de-DE" b="1" noProof="0" dirty="0" smtClean="0">
                <a:sym typeface="Wingdings" panose="05000000000000000000" pitchFamily="2" charset="2"/>
              </a:rPr>
              <a:t>Namensraum</a:t>
            </a:r>
            <a:r>
              <a:rPr lang="de-DE" noProof="0" dirty="0" smtClean="0">
                <a:sym typeface="Wingdings" panose="05000000000000000000" pitchFamily="2" charset="2"/>
              </a:rPr>
              <a:t>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java.lang.* </a:t>
            </a:r>
            <a:r>
              <a:rPr lang="de-DE" noProof="0" dirty="0" smtClean="0">
                <a:sym typeface="Wingdings" panose="05000000000000000000" pitchFamily="2" charset="2"/>
              </a:rPr>
              <a:t>wird automatisch eingebunden.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38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Exceptions</a:t>
            </a:r>
            <a:endParaRPr lang="en-US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mtClean="0"/>
              <a:t>Java</a:t>
            </a:r>
          </a:p>
          <a:p>
            <a:r>
              <a:rPr lang="en-US" b="1"/>
              <a:t>Struktur</a:t>
            </a:r>
            <a:r>
              <a:rPr lang="en-US"/>
              <a:t>: try + mehrere </a:t>
            </a:r>
            <a:r>
              <a:rPr lang="en-US" smtClean="0"/>
              <a:t>catch-Blöcke; </a:t>
            </a:r>
            <a:r>
              <a:rPr lang="en-US" b="1" smtClean="0"/>
              <a:t>Catch by reference</a:t>
            </a:r>
          </a:p>
          <a:p>
            <a:r>
              <a:rPr lang="en-US" smtClean="0"/>
              <a:t>Nur </a:t>
            </a:r>
            <a:r>
              <a:rPr lang="en-US" b="1" smtClean="0"/>
              <a:t>Untertypen</a:t>
            </a:r>
            <a:r>
              <a:rPr lang="en-US" smtClean="0"/>
              <a:t> von </a:t>
            </a: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java.lang.Exception</a:t>
            </a:r>
            <a:r>
              <a:rPr lang="en-US" smtClean="0"/>
              <a:t> können geworfen/gefangen werden.</a:t>
            </a:r>
          </a:p>
          <a:p>
            <a:r>
              <a:rPr lang="en-US" b="1" smtClean="0"/>
              <a:t>Default</a:t>
            </a:r>
            <a:r>
              <a:rPr lang="en-US" smtClean="0"/>
              <a:t>: catch(Exception e)</a:t>
            </a:r>
          </a:p>
          <a:p>
            <a:endParaRPr lang="en-US" smtClean="0"/>
          </a:p>
          <a:p>
            <a:pPr marL="0" indent="0">
              <a:buNone/>
            </a:pPr>
            <a:r>
              <a:rPr lang="en-US" b="1" smtClean="0"/>
              <a:t>C++</a:t>
            </a:r>
          </a:p>
          <a:p>
            <a:r>
              <a:rPr lang="en-US" b="1" smtClean="0"/>
              <a:t>Struktur</a:t>
            </a:r>
            <a:r>
              <a:rPr lang="en-US" smtClean="0"/>
              <a:t>: try + mehrere catch-Blöcke; </a:t>
            </a:r>
            <a:r>
              <a:rPr lang="en-US" b="1" smtClean="0"/>
              <a:t>Catch by-value</a:t>
            </a:r>
            <a:r>
              <a:rPr lang="en-US" smtClean="0"/>
              <a:t> + </a:t>
            </a:r>
            <a:r>
              <a:rPr lang="en-US" b="1" smtClean="0"/>
              <a:t>catch by-reference</a:t>
            </a:r>
          </a:p>
          <a:p>
            <a:r>
              <a:rPr lang="en-US" b="1" smtClean="0"/>
              <a:t>Jeglicher Datentyp </a:t>
            </a:r>
            <a:r>
              <a:rPr lang="en-US" smtClean="0"/>
              <a:t>kann geworfen werden, 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throw 10, throw "Hello!"</a:t>
            </a:r>
          </a:p>
          <a:p>
            <a:r>
              <a:rPr lang="en-US" b="1" smtClean="0"/>
              <a:t>Default:</a:t>
            </a:r>
            <a:r>
              <a:rPr lang="en-US" smtClean="0"/>
              <a:t>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catch(…)</a:t>
            </a:r>
            <a:endParaRPr lang="en-US" smtClean="0"/>
          </a:p>
          <a:p>
            <a:endParaRPr lang="en-US" smtClean="0"/>
          </a:p>
          <a:p>
            <a:endParaRPr lang="en-US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250825" y="4508104"/>
            <a:ext cx="7129488" cy="169533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#include &lt;stdexcept&gt;</a:t>
            </a:r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try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10;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runtime_error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"Some problem occurred"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 </a:t>
            </a:r>
            <a:endParaRPr lang="en-US" sz="1400" b="1">
              <a:solidFill>
                <a:srgbClr val="3F7F5F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exception &amp;e)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"Standard exception: 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e.what() 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endl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Rethrow e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(…)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  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"Object/value caught"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endl; 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152252" y="6275956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http://www.cplusplus.com/doc/tutorial/exceptions</a:t>
            </a:r>
            <a:r>
              <a:rPr lang="en-US" sz="1100" smtClean="0">
                <a:hlinkClick r:id="rId2"/>
              </a:rPr>
              <a:t>/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64105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Stolperfallen bei der Speicherverwaltung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Hängende Zeiger und Speicherlecks</a:t>
            </a:r>
            <a:endParaRPr lang="de-DE" noProof="0" dirty="0"/>
          </a:p>
        </p:txBody>
      </p:sp>
      <p:pic>
        <p:nvPicPr>
          <p:cNvPr id="2050" name="Picture 2" descr="http://static.tvtropes.org/pmwiki/pub/images/Bear_Trap_74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509" y="1701800"/>
            <a:ext cx="3619500" cy="240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/>
          <p:cNvSpPr/>
          <p:nvPr/>
        </p:nvSpPr>
        <p:spPr>
          <a:xfrm>
            <a:off x="3779912" y="6203440"/>
            <a:ext cx="50153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bg1">
                    <a:lumMod val="65000"/>
                  </a:schemeClr>
                </a:solidFill>
              </a:rPr>
              <a:t>http://static.tvtropes.org/pmwiki/pub/images/Bear_Trap_7423.jpg</a:t>
            </a:r>
          </a:p>
        </p:txBody>
      </p:sp>
    </p:spTree>
    <p:extLst>
      <p:ext uri="{BB962C8B-B14F-4D97-AF65-F5344CB8AC3E}">
        <p14:creationId xmlns:p14="http://schemas.microsoft.com/office/powerpoint/2010/main" val="4294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hteck 5"/>
          <p:cNvSpPr>
            <a:spLocks noChangeArrowheads="1"/>
          </p:cNvSpPr>
          <p:nvPr/>
        </p:nvSpPr>
        <p:spPr bwMode="auto">
          <a:xfrm>
            <a:off x="215900" y="1917700"/>
            <a:ext cx="4803775" cy="3765694"/>
          </a:xfrm>
          <a:prstGeom prst="foldedCorner">
            <a:avLst>
              <a:gd name="adj" fmla="val 649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"Making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   	&lt;&lt;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&amp;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629" name="Rechteck 7"/>
          <p:cNvSpPr>
            <a:spLocks noChangeArrowheads="1"/>
          </p:cNvSpPr>
          <p:nvPr/>
        </p:nvSpPr>
        <p:spPr bwMode="auto">
          <a:xfrm>
            <a:off x="5651500" y="2708275"/>
            <a:ext cx="3241675" cy="292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Making next floor[1]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>
                <a:solidFill>
                  <a:srgbClr val="FF0000"/>
                </a:solidFill>
                <a:latin typeface="Consolas" pitchFamily="49" charset="0"/>
              </a:rPr>
              <a:t>Next floor is floor [1]</a:t>
            </a:r>
            <a:endParaRPr lang="de-DE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1258888" y="5229225"/>
            <a:ext cx="4167187" cy="1009650"/>
          </a:xfrm>
          <a:prstGeom prst="wedgeRoundRectCallout">
            <a:avLst>
              <a:gd name="adj1" fmla="val 56026"/>
              <a:gd name="adj2" fmla="val -10267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g++ </a:t>
            </a:r>
            <a:r>
              <a:rPr lang="de-DE">
                <a:solidFill>
                  <a:schemeClr val="bg1"/>
                </a:solidFill>
              </a:rPr>
              <a:t>ist gnädig und lässt das mit einer Warnung durchgehen.  </a:t>
            </a:r>
            <a:r>
              <a:rPr lang="de-DE" b="1">
                <a:solidFill>
                  <a:schemeClr val="bg1"/>
                </a:solidFill>
              </a:rPr>
              <a:t>Ist trotzdem sehr schlechter Programmierstil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26631" name="Pfeil nach rechts 71"/>
          <p:cNvSpPr>
            <a:spLocks noChangeArrowheads="1"/>
          </p:cNvSpPr>
          <p:nvPr/>
        </p:nvSpPr>
        <p:spPr bwMode="auto">
          <a:xfrm>
            <a:off x="5089555" y="3513348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095726" y="3096058"/>
            <a:ext cx="2844800" cy="1009650"/>
          </a:xfrm>
          <a:prstGeom prst="wedgeRoundRectCallout">
            <a:avLst>
              <a:gd name="adj1" fmla="val -57425"/>
              <a:gd name="adj2" fmla="val -306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wird eine </a:t>
            </a:r>
            <a:r>
              <a:rPr lang="de-DE" b="1">
                <a:solidFill>
                  <a:schemeClr val="bg1"/>
                </a:solidFill>
              </a:rPr>
              <a:t>Referenz</a:t>
            </a:r>
            <a:r>
              <a:rPr lang="de-DE">
                <a:solidFill>
                  <a:schemeClr val="bg1"/>
                </a:solidFill>
              </a:rPr>
              <a:t> auf eine </a:t>
            </a:r>
            <a:r>
              <a:rPr lang="de-DE" b="1">
                <a:solidFill>
                  <a:schemeClr val="bg1"/>
                </a:solidFill>
              </a:rPr>
              <a:t>lokale Variable </a:t>
            </a:r>
            <a:r>
              <a:rPr lang="de-DE">
                <a:solidFill>
                  <a:schemeClr val="bg1"/>
                </a:solidFill>
              </a:rPr>
              <a:t>zurückgegeben!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Hängende Zeiger</a:t>
            </a:r>
            <a:br>
              <a:rPr lang="de-DE" noProof="0" dirty="0" smtClean="0"/>
            </a:br>
            <a:r>
              <a:rPr lang="de-DE" sz="2000" noProof="0" dirty="0" smtClean="0"/>
              <a:t>Referenzen auf gelöschte Objekte zurückgeben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109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durch Kopieren</a:t>
            </a:r>
          </a:p>
        </p:txBody>
      </p:sp>
      <p:sp>
        <p:nvSpPr>
          <p:cNvPr id="27651" name="Rechteck 5"/>
          <p:cNvSpPr>
            <a:spLocks noChangeArrowheads="1"/>
          </p:cNvSpPr>
          <p:nvPr/>
        </p:nvSpPr>
        <p:spPr bwMode="auto">
          <a:xfrm>
            <a:off x="215900" y="1833563"/>
            <a:ext cx="4245715" cy="4276590"/>
          </a:xfrm>
          <a:prstGeom prst="foldedCorner">
            <a:avLst>
              <a:gd name="adj" fmla="val 903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nextFloor.getNumber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7653" name="Rechteck 3"/>
          <p:cNvSpPr>
            <a:spLocks noChangeArrowheads="1"/>
          </p:cNvSpPr>
          <p:nvPr/>
        </p:nvSpPr>
        <p:spPr bwMode="auto">
          <a:xfrm>
            <a:off x="5364163" y="4508500"/>
            <a:ext cx="316865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4" name="Pfeil nach rechts 71"/>
          <p:cNvSpPr>
            <a:spLocks noChangeArrowheads="1"/>
          </p:cNvSpPr>
          <p:nvPr/>
        </p:nvSpPr>
        <p:spPr bwMode="auto">
          <a:xfrm>
            <a:off x="4539808" y="338455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7655" name="Rechteck 13"/>
          <p:cNvSpPr>
            <a:spLocks noChangeArrowheads="1"/>
          </p:cNvSpPr>
          <p:nvPr/>
        </p:nvSpPr>
        <p:spPr bwMode="auto">
          <a:xfrm>
            <a:off x="5375275" y="1557338"/>
            <a:ext cx="3168650" cy="238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Destroying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6" name="Pfeil nach rechts 71"/>
          <p:cNvSpPr>
            <a:spLocks noChangeArrowheads="1"/>
          </p:cNvSpPr>
          <p:nvPr/>
        </p:nvSpPr>
        <p:spPr bwMode="auto">
          <a:xfrm rot="5400000">
            <a:off x="6285707" y="3947319"/>
            <a:ext cx="368300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6" name="Abgerundete rechteckige Legende 15"/>
          <p:cNvSpPr/>
          <p:nvPr/>
        </p:nvSpPr>
        <p:spPr>
          <a:xfrm>
            <a:off x="1619672" y="5469438"/>
            <a:ext cx="3492078" cy="672972"/>
          </a:xfrm>
          <a:prstGeom prst="wedgeRoundRectCallout">
            <a:avLst>
              <a:gd name="adj1" fmla="val 54176"/>
              <a:gd name="adj2" fmla="val -38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Compiler erkennt, wann </a:t>
            </a:r>
            <a:r>
              <a:rPr lang="de-DE">
                <a:solidFill>
                  <a:schemeClr val="bg1"/>
                </a:solidFill>
              </a:rPr>
              <a:t>Kopien vermieden werden </a:t>
            </a:r>
            <a:r>
              <a:rPr lang="de-DE" smtClean="0">
                <a:solidFill>
                  <a:schemeClr val="bg1"/>
                </a:solidFill>
              </a:rPr>
              <a:t>können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 rot="16200000">
            <a:off x="7663301" y="2592806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smtClean="0"/>
              <a:t>Erwartet</a:t>
            </a:r>
            <a:endParaRPr lang="en-US" sz="2400"/>
          </a:p>
        </p:txBody>
      </p:sp>
      <p:sp>
        <p:nvSpPr>
          <p:cNvPr id="11" name="Textfeld 10"/>
          <p:cNvSpPr txBox="1"/>
          <p:nvPr/>
        </p:nvSpPr>
        <p:spPr>
          <a:xfrm rot="16200000">
            <a:off x="7662349" y="4996152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smtClean="0"/>
              <a:t>Tatsächlich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424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Copy</a:t>
            </a:r>
            <a:r>
              <a:rPr lang="de-DE" altLang="de-DE" noProof="0" dirty="0" smtClean="0"/>
              <a:t> Elision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5646707"/>
            <a:ext cx="8640763" cy="806482"/>
          </a:xfrm>
        </p:spPr>
        <p:txBody>
          <a:bodyPr/>
          <a:lstStyle/>
          <a:p>
            <a:r>
              <a:rPr lang="de-DE" sz="1800" b="0" noProof="0" dirty="0" smtClean="0"/>
              <a:t>Zu erwarten ist, dass bei (5.) zunächst ein Objekt mittels Default-Konstruktor angelegt und dann mittels </a:t>
            </a:r>
            <a:r>
              <a:rPr lang="de-DE" sz="1800" b="0" i="1" noProof="0" dirty="0" err="1" smtClean="0"/>
              <a:t>operator</a:t>
            </a:r>
            <a:r>
              <a:rPr lang="de-DE" sz="1800" b="0" i="1" noProof="0" dirty="0" smtClean="0"/>
              <a:t>=</a:t>
            </a:r>
            <a:r>
              <a:rPr lang="de-DE" sz="1800" b="0" noProof="0" dirty="0" smtClean="0"/>
              <a:t> überschrieben wird – C++ ist da schlauer </a:t>
            </a:r>
            <a:r>
              <a:rPr lang="de-DE" sz="1800" b="0" noProof="0" dirty="0" smtClean="0">
                <a:sym typeface="Wingdings" panose="05000000000000000000" pitchFamily="2" charset="2"/>
              </a:rPr>
              <a:t></a:t>
            </a:r>
            <a:r>
              <a:rPr lang="de-DE" b="0" noProof="0" dirty="0" smtClean="0"/>
              <a:t>.</a:t>
            </a:r>
            <a:endParaRPr lang="de-DE" b="0" noProof="0" dirty="0"/>
          </a:p>
        </p:txBody>
      </p:sp>
      <p:sp>
        <p:nvSpPr>
          <p:cNvPr id="3" name="Textfeld 2"/>
          <p:cNvSpPr txBox="1"/>
          <p:nvPr/>
        </p:nvSpPr>
        <p:spPr>
          <a:xfrm>
            <a:off x="224761" y="1554890"/>
            <a:ext cx="4688176" cy="4185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1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/>
            <a:r>
              <a:rPr lang="en-US" sz="11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>
              <a:latin typeface="Courier New" panose="02070309020205020404" pitchFamily="49" charset="0"/>
            </a:endParaRPr>
          </a:p>
          <a:p>
            <a:pPr lvl="1" algn="l"/>
            <a:r>
              <a:rPr lang="en-US" sz="11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1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"Copy 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constructor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>
              <a:latin typeface="Courier New" panose="02070309020205020404" pitchFamily="49" charset="0"/>
            </a:endParaRPr>
          </a:p>
          <a:p>
            <a:pPr lvl="1" algn="l"/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&amp;operator=(</a:t>
            </a:r>
            <a:b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11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cout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"operator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=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retur *this;</a:t>
            </a:r>
            <a:endParaRPr lang="en-US" sz="11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b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r>
              <a:rPr lang="de-DE" sz="1100" smtClean="0">
                <a:latin typeface="Courier New" panose="02070309020205020404" pitchFamily="49" charset="0"/>
              </a:rPr>
              <a:t/>
            </a:r>
            <a:br>
              <a:rPr lang="de-DE" sz="1100" smtClean="0"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/*1.*/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a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;</a:t>
            </a:r>
            <a:r>
              <a:rPr lang="en-US" sz="1100" smtClean="0">
                <a:latin typeface="Courier New" panose="02070309020205020404" pitchFamily="49" charset="0"/>
              </a:rPr>
              <a:t> </a:t>
            </a:r>
            <a:br>
              <a:rPr lang="en-US" sz="1100" smtClean="0"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/*2.*/ </a:t>
            </a:r>
            <a:r>
              <a:rPr lang="en-US" sz="11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c = 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endParaRPr lang="en-US" sz="1100">
              <a:latin typeface="Courier New" panose="02070309020205020404" pitchFamily="49" charset="0"/>
            </a:endParaRP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/*3.*/ </a:t>
            </a:r>
            <a:r>
              <a:rPr lang="en-US" sz="11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b(a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/*4.*/ 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b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= 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/*5.*/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d = 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/>
            </a:r>
            <a:b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         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();</a:t>
            </a:r>
            <a:endParaRPr lang="en-US" sz="11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100"/>
          </a:p>
        </p:txBody>
      </p:sp>
      <p:sp>
        <p:nvSpPr>
          <p:cNvPr id="4" name="Pfeil nach rechts 3"/>
          <p:cNvSpPr/>
          <p:nvPr/>
        </p:nvSpPr>
        <p:spPr bwMode="auto">
          <a:xfrm>
            <a:off x="4237234" y="4258663"/>
            <a:ext cx="720080" cy="504056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5721772" y="2346978"/>
            <a:ext cx="3024336" cy="2296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b="1" smtClean="0">
                <a:latin typeface="+mj-lt"/>
                <a:cs typeface="Courier New" panose="02070309020205020404" pitchFamily="49" charset="0"/>
              </a:rPr>
              <a:t>Ausgabe: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sz="140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operator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called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40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de-DE" sz="140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7" name="Ellipse 6"/>
          <p:cNvSpPr/>
          <p:nvPr/>
        </p:nvSpPr>
        <p:spPr bwMode="auto">
          <a:xfrm>
            <a:off x="5361732" y="2680642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1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5361732" y="3094827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2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2" name="Ellipse 11"/>
          <p:cNvSpPr/>
          <p:nvPr/>
        </p:nvSpPr>
        <p:spPr bwMode="auto">
          <a:xfrm>
            <a:off x="5361732" y="3500220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3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Ellipse 13"/>
          <p:cNvSpPr/>
          <p:nvPr/>
        </p:nvSpPr>
        <p:spPr bwMode="auto">
          <a:xfrm>
            <a:off x="5361732" y="3898623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4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5" name="Ellipse 14"/>
          <p:cNvSpPr/>
          <p:nvPr/>
        </p:nvSpPr>
        <p:spPr bwMode="auto">
          <a:xfrm>
            <a:off x="5372417" y="4286829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 smtClean="0">
                <a:solidFill>
                  <a:schemeClr val="bg1"/>
                </a:solidFill>
              </a:rPr>
              <a:t>5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073700" y="4783410"/>
            <a:ext cx="3839240" cy="817239"/>
          </a:xfrm>
          <a:prstGeom prst="wedgeRoundRectCallout">
            <a:avLst>
              <a:gd name="adj1" fmla="val -18758"/>
              <a:gd name="adj2" fmla="val -716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i="1">
                <a:solidFill>
                  <a:schemeClr val="bg1"/>
                </a:solidFill>
              </a:rPr>
              <a:t>–</a:t>
            </a:r>
            <a:r>
              <a:rPr lang="de-DE" i="1" err="1">
                <a:solidFill>
                  <a:schemeClr val="bg1"/>
                </a:solidFill>
              </a:rPr>
              <a:t>fno-elide-constructors</a:t>
            </a:r>
            <a:r>
              <a:rPr lang="de-DE">
                <a:solidFill>
                  <a:schemeClr val="bg1"/>
                </a:solidFill>
              </a:rPr>
              <a:t> wird tatsächlich kopiert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5671229" y="6231090"/>
            <a:ext cx="2988318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en.wikipedia.org/wiki/Copy_elision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17" name="Rechteck 1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594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auf dem Heap</a:t>
            </a:r>
          </a:p>
        </p:txBody>
      </p:sp>
      <p:sp>
        <p:nvSpPr>
          <p:cNvPr id="28675" name="Rechteck 5"/>
          <p:cNvSpPr>
            <a:spLocks noChangeArrowheads="1"/>
          </p:cNvSpPr>
          <p:nvPr/>
        </p:nvSpPr>
        <p:spPr bwMode="auto">
          <a:xfrm>
            <a:off x="215900" y="1833563"/>
            <a:ext cx="4356100" cy="4021061"/>
          </a:xfrm>
          <a:prstGeom prst="foldedCorner">
            <a:avLst>
              <a:gd name="adj" fmla="val 816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8677" name="Pfeil nach rechts 71"/>
          <p:cNvSpPr>
            <a:spLocks noChangeArrowheads="1"/>
          </p:cNvSpPr>
          <p:nvPr/>
        </p:nvSpPr>
        <p:spPr bwMode="auto">
          <a:xfrm>
            <a:off x="4730325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8678" name="Rechteck 4"/>
          <p:cNvSpPr>
            <a:spLocks noChangeArrowheads="1"/>
          </p:cNvSpPr>
          <p:nvPr/>
        </p:nvSpPr>
        <p:spPr bwMode="auto">
          <a:xfrm>
            <a:off x="5436096" y="3055938"/>
            <a:ext cx="3240087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600" b="0"/>
          </a:p>
        </p:txBody>
      </p:sp>
      <p:sp>
        <p:nvSpPr>
          <p:cNvPr id="12" name="Abgerundete rechteckige Legende 11"/>
          <p:cNvSpPr/>
          <p:nvPr/>
        </p:nvSpPr>
        <p:spPr>
          <a:xfrm>
            <a:off x="3395663" y="5373688"/>
            <a:ext cx="3503612" cy="893762"/>
          </a:xfrm>
          <a:prstGeom prst="wedgeRoundRectCallout">
            <a:avLst>
              <a:gd name="adj1" fmla="val -35920"/>
              <a:gd name="adj2" fmla="val -819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Dieses Programm enthält einen Fehler!  Wer sieht ihn?</a:t>
            </a:r>
          </a:p>
        </p:txBody>
      </p:sp>
      <p:sp>
        <p:nvSpPr>
          <p:cNvPr id="8" name="Textfeld 7"/>
          <p:cNvSpPr txBox="1">
            <a:spLocks noChangeArrowheads="1"/>
          </p:cNvSpPr>
          <p:nvPr/>
        </p:nvSpPr>
        <p:spPr bwMode="auto">
          <a:xfrm>
            <a:off x="2990850" y="537368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415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auf dem Heap</a:t>
            </a:r>
          </a:p>
        </p:txBody>
      </p:sp>
      <p:sp>
        <p:nvSpPr>
          <p:cNvPr id="29699" name="Rechteck 5"/>
          <p:cNvSpPr>
            <a:spLocks noChangeArrowheads="1"/>
          </p:cNvSpPr>
          <p:nvPr/>
        </p:nvSpPr>
        <p:spPr bwMode="auto">
          <a:xfrm>
            <a:off x="215900" y="1833563"/>
            <a:ext cx="4356000" cy="4456693"/>
          </a:xfrm>
          <a:prstGeom prst="foldedCorner">
            <a:avLst>
              <a:gd name="adj" fmla="val 854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*nextFloor = makeNextFloor(floor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delete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nextFloor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9701" name="Pfeil nach rechts 71"/>
          <p:cNvSpPr>
            <a:spLocks noChangeArrowheads="1"/>
          </p:cNvSpPr>
          <p:nvPr/>
        </p:nvSpPr>
        <p:spPr bwMode="auto">
          <a:xfrm>
            <a:off x="4644008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9702" name="Rechteck 4"/>
          <p:cNvSpPr>
            <a:spLocks noChangeArrowheads="1"/>
          </p:cNvSpPr>
          <p:nvPr/>
        </p:nvSpPr>
        <p:spPr bwMode="auto">
          <a:xfrm>
            <a:off x="5488159" y="3055938"/>
            <a:ext cx="3240087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600" b="0"/>
          </a:p>
        </p:txBody>
      </p:sp>
    </p:spTree>
    <p:extLst>
      <p:ext uri="{BB962C8B-B14F-4D97-AF65-F5344CB8AC3E}">
        <p14:creationId xmlns:p14="http://schemas.microsoft.com/office/powerpoint/2010/main" val="270816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hteck 4"/>
          <p:cNvSpPr>
            <a:spLocks noChangeArrowheads="1"/>
          </p:cNvSpPr>
          <p:nvPr/>
        </p:nvSpPr>
        <p:spPr bwMode="auto">
          <a:xfrm>
            <a:off x="414338" y="2420938"/>
            <a:ext cx="4805362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refToFloor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"Dangling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reference to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0725" name="Pfeil nach rechts 71"/>
          <p:cNvSpPr>
            <a:spLocks noChangeArrowheads="1"/>
          </p:cNvSpPr>
          <p:nvPr/>
        </p:nvSpPr>
        <p:spPr bwMode="auto">
          <a:xfrm>
            <a:off x="5255339" y="334565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0726" name="Rechteck 7"/>
          <p:cNvSpPr>
            <a:spLocks noChangeArrowheads="1"/>
          </p:cNvSpPr>
          <p:nvPr/>
        </p:nvSpPr>
        <p:spPr bwMode="auto">
          <a:xfrm>
            <a:off x="5990351" y="2970892"/>
            <a:ext cx="2951931" cy="146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Dangling reference to floor: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[5444032]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5724128" y="4437063"/>
            <a:ext cx="2663825" cy="950913"/>
            <a:chOff x="5673283" y="4191000"/>
            <a:chExt cx="2663825" cy="950913"/>
          </a:xfrm>
        </p:grpSpPr>
        <p:sp>
          <p:nvSpPr>
            <p:cNvPr id="9" name="Abgerundete rechteckige Legende 8"/>
            <p:cNvSpPr/>
            <p:nvPr/>
          </p:nvSpPr>
          <p:spPr>
            <a:xfrm>
              <a:off x="5946333" y="4437063"/>
              <a:ext cx="2390775" cy="458787"/>
            </a:xfrm>
            <a:prstGeom prst="wedgeRoundRectCallout">
              <a:avLst>
                <a:gd name="adj1" fmla="val -21178"/>
                <a:gd name="adj2" fmla="val -11037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b="1">
                  <a:solidFill>
                    <a:schemeClr val="bg1"/>
                  </a:solidFill>
                </a:rPr>
                <a:t>Extrem gefährlich</a:t>
              </a:r>
              <a:r>
                <a:rPr lang="de-DE">
                  <a:solidFill>
                    <a:schemeClr val="bg1"/>
                  </a:solidFill>
                </a:rPr>
                <a:t>!</a:t>
              </a:r>
            </a:p>
          </p:txBody>
        </p:sp>
        <p:sp>
          <p:nvSpPr>
            <p:cNvPr id="2" name="Textfeld 1"/>
            <p:cNvSpPr txBox="1">
              <a:spLocks noChangeArrowheads="1"/>
            </p:cNvSpPr>
            <p:nvPr/>
          </p:nvSpPr>
          <p:spPr bwMode="auto">
            <a:xfrm>
              <a:off x="5673283" y="4191000"/>
              <a:ext cx="231775" cy="950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6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Hängende Zeiger</a:t>
            </a:r>
            <a:br>
              <a:rPr lang="de-DE" altLang="de-DE" noProof="0" dirty="0" smtClean="0"/>
            </a:br>
            <a:r>
              <a:rPr lang="de-DE" altLang="de-DE" sz="2000" noProof="0" dirty="0" smtClean="0"/>
              <a:t>Frühzeitige Zerstörung von Objekten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28678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Hängende Zeiger</a:t>
            </a:r>
            <a:br>
              <a:rPr lang="de-DE" altLang="de-DE" noProof="0" dirty="0" smtClean="0"/>
            </a:br>
            <a:r>
              <a:rPr lang="de-DE" altLang="de-DE" sz="2000" noProof="0" dirty="0" smtClean="0"/>
              <a:t>Nochmalige Zerstörung von Objekten</a:t>
            </a:r>
          </a:p>
        </p:txBody>
      </p:sp>
      <p:sp>
        <p:nvSpPr>
          <p:cNvPr id="31747" name="Rechteck 4"/>
          <p:cNvSpPr>
            <a:spLocks noChangeArrowheads="1"/>
          </p:cNvSpPr>
          <p:nvPr/>
        </p:nvSpPr>
        <p:spPr bwMode="auto">
          <a:xfrm>
            <a:off x="414338" y="1520825"/>
            <a:ext cx="3652837" cy="1749763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1748" name="Gerade Verbindung 48"/>
          <p:cNvCxnSpPr>
            <a:cxnSpLocks noChangeShapeType="1"/>
          </p:cNvCxnSpPr>
          <p:nvPr/>
        </p:nvCxnSpPr>
        <p:spPr bwMode="auto">
          <a:xfrm>
            <a:off x="5219700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750" name="Rechteck 7"/>
          <p:cNvSpPr>
            <a:spLocks noChangeArrowheads="1"/>
          </p:cNvSpPr>
          <p:nvPr/>
        </p:nvSpPr>
        <p:spPr bwMode="auto">
          <a:xfrm>
            <a:off x="5724525" y="2073275"/>
            <a:ext cx="3311525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[5903232]</a:t>
            </a:r>
            <a:endParaRPr lang="en-US" altLang="de-DE" sz="1600" b="0">
              <a:solidFill>
                <a:srgbClr val="FF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724525" y="2997200"/>
            <a:ext cx="2174875" cy="458788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Extrem gefährlich!</a:t>
            </a:r>
          </a:p>
        </p:txBody>
      </p:sp>
      <p:sp>
        <p:nvSpPr>
          <p:cNvPr id="31752" name="Rechteck 9"/>
          <p:cNvSpPr>
            <a:spLocks noChangeArrowheads="1"/>
          </p:cNvSpPr>
          <p:nvPr/>
        </p:nvSpPr>
        <p:spPr bwMode="auto">
          <a:xfrm>
            <a:off x="415925" y="3721100"/>
            <a:ext cx="3654425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nullptr;</a:t>
            </a: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1753" name="Rechteck 2"/>
          <p:cNvSpPr>
            <a:spLocks noChangeArrowheads="1"/>
          </p:cNvSpPr>
          <p:nvPr/>
        </p:nvSpPr>
        <p:spPr bwMode="auto">
          <a:xfrm>
            <a:off x="5689600" y="4478338"/>
            <a:ext cx="28622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[0]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31754" name="Pfeil nach rechts 71"/>
          <p:cNvSpPr>
            <a:spLocks noChangeArrowheads="1"/>
          </p:cNvSpPr>
          <p:nvPr/>
        </p:nvSpPr>
        <p:spPr bwMode="auto">
          <a:xfrm>
            <a:off x="4859338" y="2224088"/>
            <a:ext cx="736600" cy="48418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1755" name="Pfeil nach rechts 71"/>
          <p:cNvSpPr>
            <a:spLocks noChangeArrowheads="1"/>
          </p:cNvSpPr>
          <p:nvPr/>
        </p:nvSpPr>
        <p:spPr bwMode="auto">
          <a:xfrm>
            <a:off x="4932363" y="4529138"/>
            <a:ext cx="735012" cy="484187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122488" y="5624513"/>
            <a:ext cx="2868612" cy="848063"/>
          </a:xfrm>
          <a:prstGeom prst="wedgeRoundRectCallout">
            <a:avLst>
              <a:gd name="adj1" fmla="val -42479"/>
              <a:gd name="adj2" fmla="val -11070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Nach dem Löschen immer auf </a:t>
            </a: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nullptr </a:t>
            </a:r>
            <a:r>
              <a:rPr lang="de-DE" smtClean="0">
                <a:solidFill>
                  <a:schemeClr val="bg1"/>
                </a:solidFill>
              </a:rPr>
              <a:t>setzen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31749" name="Pfeil nach rechts 71"/>
          <p:cNvSpPr>
            <a:spLocks noChangeArrowheads="1"/>
          </p:cNvSpPr>
          <p:nvPr/>
        </p:nvSpPr>
        <p:spPr bwMode="auto">
          <a:xfrm rot="5400000">
            <a:off x="1987188" y="3253751"/>
            <a:ext cx="611187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08319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Arbeitsumgebung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smtClean="0"/>
              <a:t>C++ und C-Grundlagen</a:t>
            </a:r>
          </a:p>
          <a:p>
            <a:pPr lvl="1"/>
            <a:r>
              <a:rPr lang="de-DE" sz="2000" smtClean="0"/>
              <a:t>Linux-VM mit Codelite IDE</a:t>
            </a:r>
          </a:p>
          <a:p>
            <a:pPr lvl="1"/>
            <a:r>
              <a:rPr lang="de-DE" sz="2000" smtClean="0"/>
              <a:t>Alle klausurrelevanten Inhalte werden hiermit bearbeitet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smtClean="0"/>
              <a:t>Embedded C</a:t>
            </a:r>
          </a:p>
          <a:p>
            <a:pPr lvl="1"/>
            <a:r>
              <a:rPr lang="de-DE" sz="2000" smtClean="0"/>
              <a:t>winIDEA Open auf Windows</a:t>
            </a:r>
          </a:p>
          <a:p>
            <a:pPr lvl="1"/>
            <a:r>
              <a:rPr lang="de-DE" sz="2000" smtClean="0"/>
              <a:t>Nur optionale Aufgaben</a:t>
            </a:r>
            <a:endParaRPr lang="en-US" sz="200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983" y="3429000"/>
            <a:ext cx="4143557" cy="234000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t="4007" b="2475"/>
          <a:stretch/>
        </p:blipFill>
        <p:spPr>
          <a:xfrm>
            <a:off x="98426" y="3429000"/>
            <a:ext cx="4603279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24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Speicherlecks</a:t>
            </a:r>
          </a:p>
        </p:txBody>
      </p:sp>
      <p:sp>
        <p:nvSpPr>
          <p:cNvPr id="32771" name="Rechteck 4"/>
          <p:cNvSpPr>
            <a:spLocks noChangeArrowheads="1"/>
          </p:cNvSpPr>
          <p:nvPr/>
        </p:nvSpPr>
        <p:spPr bwMode="auto">
          <a:xfrm>
            <a:off x="323850" y="2565400"/>
            <a:ext cx="4104134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;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2772" name="Gerade Verbindung 48"/>
          <p:cNvCxnSpPr>
            <a:cxnSpLocks noChangeShapeType="1"/>
          </p:cNvCxnSpPr>
          <p:nvPr/>
        </p:nvCxnSpPr>
        <p:spPr bwMode="auto">
          <a:xfrm>
            <a:off x="4587875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773" name="Pfeil nach rechts 71"/>
          <p:cNvSpPr>
            <a:spLocks noChangeArrowheads="1"/>
          </p:cNvSpPr>
          <p:nvPr/>
        </p:nvSpPr>
        <p:spPr bwMode="auto">
          <a:xfrm>
            <a:off x="4284663" y="332740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8" name="Abgerundete rechteckige Legende 7"/>
          <p:cNvSpPr/>
          <p:nvPr/>
        </p:nvSpPr>
        <p:spPr>
          <a:xfrm>
            <a:off x="1127126" y="5215166"/>
            <a:ext cx="2174875" cy="611187"/>
          </a:xfrm>
          <a:prstGeom prst="wedgeRoundRectCallout">
            <a:avLst>
              <a:gd name="adj1" fmla="val -19427"/>
              <a:gd name="adj2" fmla="val -1265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Was wird hier gelöscht?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2775" name="Rechteck 9"/>
          <p:cNvSpPr>
            <a:spLocks noChangeArrowheads="1"/>
          </p:cNvSpPr>
          <p:nvPr/>
        </p:nvSpPr>
        <p:spPr bwMode="auto">
          <a:xfrm>
            <a:off x="5435600" y="3098800"/>
            <a:ext cx="3600450" cy="1008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[5706624]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984750" y="4786313"/>
            <a:ext cx="3763714" cy="922337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ist nicht mehr möglich, </a:t>
            </a:r>
            <a:r>
              <a:rPr lang="de-DE" i="1" err="1" smtClean="0">
                <a:solidFill>
                  <a:schemeClr val="bg1"/>
                </a:solidFill>
              </a:rPr>
              <a:t>floor</a:t>
            </a:r>
            <a:r>
              <a:rPr lang="de-DE" i="1" smtClean="0">
                <a:solidFill>
                  <a:schemeClr val="bg1"/>
                </a:solidFill>
              </a:rPr>
              <a:t> [0</a:t>
            </a:r>
            <a:r>
              <a:rPr lang="de-DE" i="1">
                <a:solidFill>
                  <a:schemeClr val="bg1"/>
                </a:solidFill>
              </a:rPr>
              <a:t>]</a:t>
            </a:r>
            <a:r>
              <a:rPr lang="de-DE">
                <a:solidFill>
                  <a:schemeClr val="bg1"/>
                </a:solidFill>
              </a:rPr>
              <a:t> freizugeben!  Dies wird als ein </a:t>
            </a:r>
            <a:r>
              <a:rPr lang="de-DE" b="1">
                <a:solidFill>
                  <a:schemeClr val="bg1"/>
                </a:solidFill>
              </a:rPr>
              <a:t>Speicherleck</a:t>
            </a:r>
            <a:r>
              <a:rPr lang="de-DE">
                <a:solidFill>
                  <a:schemeClr val="bg1"/>
                </a:solidFill>
              </a:rPr>
              <a:t> bezeichnet.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686033" y="3473532"/>
            <a:ext cx="1656184" cy="55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</a:t>
            </a:r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]</a:t>
            </a:r>
          </a:p>
          <a:p>
            <a:pPr algn="l"/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</a:t>
            </a:r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]</a:t>
            </a:r>
            <a:endParaRPr lang="de-DE" altLang="de-DE" sz="1600">
              <a:solidFill>
                <a:schemeClr val="bg1">
                  <a:lumMod val="50000"/>
                </a:schemeClr>
              </a:solidFill>
              <a:latin typeface="Consolas" pitchFamily="49" charset="0"/>
            </a:endParaRPr>
          </a:p>
        </p:txBody>
      </p:sp>
      <p:sp>
        <p:nvSpPr>
          <p:cNvPr id="10" name="Textfeld 9"/>
          <p:cNvSpPr txBox="1">
            <a:spLocks noChangeArrowheads="1"/>
          </p:cNvSpPr>
          <p:nvPr/>
        </p:nvSpPr>
        <p:spPr bwMode="auto">
          <a:xfrm>
            <a:off x="743745" y="504530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428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2" grpId="0"/>
      <p:bldP spid="10" grpId="0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Verantwortlichkeitsprobleme bei Zeigern</a:t>
            </a:r>
          </a:p>
        </p:txBody>
      </p:sp>
      <p:sp>
        <p:nvSpPr>
          <p:cNvPr id="33795" name="Rechteck 4"/>
          <p:cNvSpPr>
            <a:spLocks noChangeArrowheads="1"/>
          </p:cNvSpPr>
          <p:nvPr/>
        </p:nvSpPr>
        <p:spPr bwMode="auto">
          <a:xfrm>
            <a:off x="323850" y="1539432"/>
            <a:ext cx="7777163" cy="4913903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Floor &amp;</a:t>
            </a:r>
            <a:r>
              <a:rPr lang="de-DE" altLang="de-DE" sz="13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(1)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already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dangling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some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way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(2)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on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(3)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supposed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(4)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yes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,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about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from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know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destroyed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Floor *</a:t>
            </a:r>
            <a:r>
              <a:rPr lang="de-DE" altLang="de-DE" sz="1300" err="1" smtClean="0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new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Floor 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signalise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floorOnStack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(not)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	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give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smtClean="0">
                <a:solidFill>
                  <a:srgbClr val="005032"/>
                </a:solidFill>
                <a:latin typeface="Consolas" pitchFamily="49" charset="0"/>
              </a:rPr>
              <a:t>"ownership"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   (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)?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might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still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!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148263" y="1562100"/>
            <a:ext cx="3881437" cy="1428750"/>
          </a:xfrm>
          <a:prstGeom prst="wedgeRoundRectCallout">
            <a:avLst>
              <a:gd name="adj1" fmla="val -76631"/>
              <a:gd name="adj2" fmla="val -12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Saubere Speicherverwaltung im Allgemeinen </a:t>
            </a:r>
            <a:r>
              <a:rPr lang="de-DE" b="1">
                <a:solidFill>
                  <a:schemeClr val="bg1"/>
                </a:solidFill>
              </a:rPr>
              <a:t>nur mit vielen Konventionen</a:t>
            </a:r>
            <a:r>
              <a:rPr lang="de-DE">
                <a:solidFill>
                  <a:schemeClr val="bg1"/>
                </a:solidFill>
              </a:rPr>
              <a:t> möglich.  Fremdbibliotheken können aber andere Konventionen verlangen.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795963" y="5445125"/>
            <a:ext cx="2913062" cy="865188"/>
          </a:xfrm>
          <a:prstGeom prst="wedgeRoundRectCallout">
            <a:avLst>
              <a:gd name="adj1" fmla="val -65585"/>
              <a:gd name="adj2" fmla="val -5992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können wir (1) – (3) klären und vor allem (4) immer garantieren?</a:t>
            </a:r>
          </a:p>
        </p:txBody>
      </p:sp>
    </p:spTree>
    <p:extLst>
      <p:ext uri="{BB962C8B-B14F-4D97-AF65-F5344CB8AC3E}">
        <p14:creationId xmlns:p14="http://schemas.microsoft.com/office/powerpoint/2010/main" val="1500454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Aliasing bei klassischen Zeigern</a:t>
            </a:r>
          </a:p>
        </p:txBody>
      </p:sp>
      <p:pic>
        <p:nvPicPr>
          <p:cNvPr id="35843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950" y="2149177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5004048" y="2509540"/>
            <a:ext cx="2087389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3084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Eve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5845" name="Textfeld 9"/>
          <p:cNvSpPr txBox="1">
            <a:spLocks noChangeArrowheads="1"/>
          </p:cNvSpPr>
          <p:nvPr/>
        </p:nvSpPr>
        <p:spPr bwMode="auto">
          <a:xfrm>
            <a:off x="7048575" y="3228677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427068" y="1559660"/>
            <a:ext cx="2409825" cy="454025"/>
          </a:xfrm>
          <a:prstGeom prst="wedgeRoundRectCallout">
            <a:avLst>
              <a:gd name="adj1" fmla="val -12073"/>
              <a:gd name="adj2" fmla="val 6388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09376" y="1715534"/>
            <a:ext cx="1809750" cy="564555"/>
          </a:xfrm>
          <a:prstGeom prst="wedgeRoundRectCallout">
            <a:avLst>
              <a:gd name="adj1" fmla="val -3424"/>
              <a:gd name="adj2" fmla="val 6946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"Rohzeiger" (</a:t>
            </a:r>
            <a:r>
              <a:rPr lang="de-DE" b="1" err="1" smtClean="0">
                <a:solidFill>
                  <a:schemeClr val="bg1"/>
                </a:solidFill>
              </a:rPr>
              <a:t>raw</a:t>
            </a:r>
            <a:r>
              <a:rPr lang="de-DE" b="1" smtClean="0">
                <a:solidFill>
                  <a:schemeClr val="bg1"/>
                </a:solidFill>
              </a:rPr>
              <a:t> </a:t>
            </a:r>
            <a:r>
              <a:rPr lang="de-DE" b="1" err="1" smtClean="0">
                <a:solidFill>
                  <a:schemeClr val="bg1"/>
                </a:solidFill>
              </a:rPr>
              <a:t>pointer</a:t>
            </a:r>
            <a:r>
              <a:rPr lang="de-DE" b="1" smtClean="0">
                <a:solidFill>
                  <a:schemeClr val="bg1"/>
                </a:solidFill>
              </a:rPr>
              <a:t>)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5301104" y="3492329"/>
            <a:ext cx="1836045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33622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5687293" y="4656595"/>
            <a:ext cx="3097212" cy="1008063"/>
          </a:xfrm>
          <a:prstGeom prst="wedgeRoundRectCallout">
            <a:avLst>
              <a:gd name="adj1" fmla="val -31629"/>
              <a:gd name="adj2" fmla="val -117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Person darf nur zerstört werden, wenn es keine Zeiger mehr gibt!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88204" y="1659003"/>
            <a:ext cx="3995764" cy="725127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Person *Eve = new Person();</a:t>
            </a:r>
          </a:p>
          <a:p>
            <a:pPr algn="l"/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Person *Alice = Eve;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642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6" grpId="0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36868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könnte man das Problem lösen?  Wir müssen ja irgendwie entscheiden wann ein Objekt gelöscht werden darf …</a:t>
            </a:r>
          </a:p>
        </p:txBody>
      </p:sp>
    </p:spTree>
    <p:extLst>
      <p:ext uri="{BB962C8B-B14F-4D97-AF65-F5344CB8AC3E}">
        <p14:creationId xmlns:p14="http://schemas.microsoft.com/office/powerpoint/2010/main" val="895212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Mit </a:t>
            </a:r>
            <a:r>
              <a:rPr lang="de-DE" altLang="de-DE" noProof="0" dirty="0" err="1" smtClean="0"/>
              <a:t>std</a:t>
            </a:r>
            <a:r>
              <a:rPr lang="de-DE" altLang="de-DE" noProof="0" dirty="0" smtClean="0"/>
              <a:t>::</a:t>
            </a:r>
            <a:r>
              <a:rPr lang="de-DE" altLang="de-DE" noProof="0" dirty="0" err="1" smtClean="0"/>
              <a:t>shared_ptr</a:t>
            </a:r>
            <a:endParaRPr lang="de-DE" altLang="de-DE" noProof="0" dirty="0" smtClean="0"/>
          </a:p>
        </p:txBody>
      </p:sp>
      <p:pic>
        <p:nvPicPr>
          <p:cNvPr id="3789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73" y="2302925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3508773" y="2663288"/>
            <a:ext cx="2808287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18247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7893" name="Textfeld 9"/>
          <p:cNvSpPr txBox="1">
            <a:spLocks noChangeArrowheads="1"/>
          </p:cNvSpPr>
          <p:nvPr/>
        </p:nvSpPr>
        <p:spPr bwMode="auto">
          <a:xfrm>
            <a:off x="6274198" y="3382425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588224" y="1644136"/>
            <a:ext cx="2409825" cy="455613"/>
          </a:xfrm>
          <a:prstGeom prst="wedgeRoundRectCallout">
            <a:avLst>
              <a:gd name="adj1" fmla="val -30096"/>
              <a:gd name="adj2" fmla="val 1063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3631010" y="3907888"/>
            <a:ext cx="2808288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2166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37896" name="Abgerundetes Rechteck 2"/>
          <p:cNvSpPr>
            <a:spLocks noChangeArrowheads="1"/>
          </p:cNvSpPr>
          <p:nvPr/>
        </p:nvSpPr>
        <p:spPr bwMode="auto">
          <a:xfrm>
            <a:off x="3292873" y="2509300"/>
            <a:ext cx="3060700" cy="792163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897" name="Textfeld 3"/>
          <p:cNvSpPr txBox="1">
            <a:spLocks noChangeArrowheads="1"/>
          </p:cNvSpPr>
          <p:nvPr/>
        </p:nvSpPr>
        <p:spPr bwMode="auto">
          <a:xfrm>
            <a:off x="3005535" y="2734725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1.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09101" y="3622874"/>
            <a:ext cx="3452813" cy="730250"/>
          </a:xfrm>
          <a:prstGeom prst="wedgeRoundRectCallout">
            <a:avLst>
              <a:gd name="adj1" fmla="val 49442"/>
              <a:gd name="adj2" fmla="val -714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(auf dem Stack) als </a:t>
            </a:r>
            <a:r>
              <a:rPr lang="de-DE" b="1">
                <a:solidFill>
                  <a:schemeClr val="bg1"/>
                </a:solidFill>
              </a:rPr>
              <a:t>Wrapper</a:t>
            </a:r>
            <a:r>
              <a:rPr lang="de-DE">
                <a:solidFill>
                  <a:schemeClr val="bg1"/>
                </a:solidFill>
              </a:rPr>
              <a:t> für Rohzeiger</a:t>
            </a:r>
          </a:p>
        </p:txBody>
      </p:sp>
      <p:sp>
        <p:nvSpPr>
          <p:cNvPr id="37899" name="Abgerundetes Rechteck 16"/>
          <p:cNvSpPr>
            <a:spLocks noChangeArrowheads="1"/>
          </p:cNvSpPr>
          <p:nvPr/>
        </p:nvSpPr>
        <p:spPr bwMode="auto">
          <a:xfrm rot="-1953537">
            <a:off x="3500835" y="3774538"/>
            <a:ext cx="3060700" cy="790575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0" name="Textfeld 17"/>
          <p:cNvSpPr txBox="1">
            <a:spLocks noChangeArrowheads="1"/>
          </p:cNvSpPr>
          <p:nvPr/>
        </p:nvSpPr>
        <p:spPr bwMode="auto">
          <a:xfrm rot="-1953537">
            <a:off x="3372248" y="4903250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2.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2411760" y="5633501"/>
            <a:ext cx="3459162" cy="806450"/>
          </a:xfrm>
          <a:prstGeom prst="wedgeRoundRectCallout">
            <a:avLst>
              <a:gd name="adj1" fmla="val 4277"/>
              <a:gd name="adj2" fmla="val -9894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wissen, </a:t>
            </a:r>
            <a:r>
              <a:rPr lang="de-DE" b="1">
                <a:solidFill>
                  <a:schemeClr val="bg1"/>
                </a:solidFill>
              </a:rPr>
              <a:t>wie oft </a:t>
            </a:r>
            <a:r>
              <a:rPr lang="de-DE">
                <a:solidFill>
                  <a:schemeClr val="bg1"/>
                </a:solidFill>
              </a:rPr>
              <a:t>das Objekt referenziert wird</a:t>
            </a:r>
          </a:p>
        </p:txBody>
      </p:sp>
      <p:sp>
        <p:nvSpPr>
          <p:cNvPr id="19" name="Abgerundetes Rechteck 18"/>
          <p:cNvSpPr/>
          <p:nvPr/>
        </p:nvSpPr>
        <p:spPr>
          <a:xfrm>
            <a:off x="5987705" y="3917169"/>
            <a:ext cx="3168352" cy="240905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Jedes mal wenn ein Smart Pointer zerstört wird, wird der </a:t>
            </a:r>
            <a:r>
              <a:rPr lang="de-DE" b="1">
                <a:solidFill>
                  <a:schemeClr val="bg1"/>
                </a:solidFill>
              </a:rPr>
              <a:t>Referenzcounter</a:t>
            </a:r>
            <a:r>
              <a:rPr lang="de-DE">
                <a:solidFill>
                  <a:schemeClr val="bg1"/>
                </a:solidFill>
              </a:rPr>
              <a:t> erniedrigt.</a:t>
            </a:r>
          </a:p>
          <a:p>
            <a:pPr>
              <a:defRPr/>
            </a:pPr>
            <a:endParaRPr lang="de-DE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Ist der Counter bei 0, so kann das Objekt vom </a:t>
            </a: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zerstört werden!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252374" y="1572401"/>
            <a:ext cx="6263123" cy="730867"/>
          </a:xfrm>
          <a:prstGeom prst="foldedCorner">
            <a:avLst>
              <a:gd name="adj" fmla="val 2616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&lt;Person&gt; Eve(new Person());</a:t>
            </a:r>
          </a:p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 Alice = Eve;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99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  <p:bldP spid="19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 smtClean="0"/>
              <a:t> – ohne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 smtClean="0"/>
          </a:p>
        </p:txBody>
      </p:sp>
      <p:sp>
        <p:nvSpPr>
          <p:cNvPr id="38915" name="Rechteck 4"/>
          <p:cNvSpPr>
            <a:spLocks noChangeArrowheads="1"/>
          </p:cNvSpPr>
          <p:nvPr/>
        </p:nvSpPr>
        <p:spPr bwMode="auto">
          <a:xfrm>
            <a:off x="274638" y="1520825"/>
            <a:ext cx="4032252" cy="414161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{</a:t>
            </a:r>
            <a:endParaRPr lang="en-US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}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38916" name="Rechteck 5"/>
          <p:cNvSpPr>
            <a:spLocks noChangeArrowheads="1"/>
          </p:cNvSpPr>
          <p:nvPr/>
        </p:nvSpPr>
        <p:spPr bwMode="auto">
          <a:xfrm>
            <a:off x="4427984" y="1513589"/>
            <a:ext cx="4546854" cy="417544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"Person.hpp"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&lt;&lt; name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"Good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bye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012208" y="1520825"/>
            <a:ext cx="1294682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7678694" y="1513589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749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hteck 11"/>
          <p:cNvSpPr>
            <a:spLocks noChangeArrowheads="1"/>
          </p:cNvSpPr>
          <p:nvPr/>
        </p:nvSpPr>
        <p:spPr bwMode="auto">
          <a:xfrm>
            <a:off x="300943" y="1768381"/>
            <a:ext cx="2847372" cy="2687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3" name="Rechteck 11"/>
          <p:cNvSpPr>
            <a:spLocks noChangeArrowheads="1"/>
          </p:cNvSpPr>
          <p:nvPr/>
        </p:nvSpPr>
        <p:spPr bwMode="auto">
          <a:xfrm>
            <a:off x="274638" y="5229225"/>
            <a:ext cx="3793306" cy="12239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</a:t>
            </a:r>
            <a:r>
              <a:rPr lang="de-DE" altLang="de-DE" noProof="0" dirty="0" smtClean="0"/>
              <a:t>mit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 smtClean="0"/>
          </a:p>
        </p:txBody>
      </p:sp>
      <p:sp>
        <p:nvSpPr>
          <p:cNvPr id="40965" name="Rechteck 4"/>
          <p:cNvSpPr>
            <a:spLocks noChangeArrowheads="1"/>
          </p:cNvSpPr>
          <p:nvPr/>
        </p:nvSpPr>
        <p:spPr bwMode="auto">
          <a:xfrm>
            <a:off x="250825" y="1552612"/>
            <a:ext cx="4249167" cy="4900576"/>
          </a:xfrm>
          <a:prstGeom prst="foldedCorner">
            <a:avLst>
              <a:gd name="adj" fmla="val 98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 smtClean="0">
                <a:solidFill>
                  <a:srgbClr val="2A00FF"/>
                </a:solidFill>
                <a:latin typeface="Consolas" pitchFamily="49" charset="0"/>
              </a:rPr>
              <a:t>memory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PersonPtr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ConstPersonPtr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40966" name="Rechteck 5"/>
          <p:cNvSpPr>
            <a:spLocks noChangeArrowheads="1"/>
          </p:cNvSpPr>
          <p:nvPr/>
        </p:nvSpPr>
        <p:spPr bwMode="auto">
          <a:xfrm>
            <a:off x="4649019" y="1554471"/>
            <a:ext cx="4243461" cy="4021061"/>
          </a:xfrm>
          <a:prstGeom prst="foldedCorner">
            <a:avLst>
              <a:gd name="adj" fmla="val 87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"Person.hpp"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"Good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bye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3203848" y="155257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7596336" y="155744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84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hteck 11"/>
          <p:cNvSpPr>
            <a:spLocks noChangeArrowheads="1"/>
          </p:cNvSpPr>
          <p:nvPr/>
        </p:nvSpPr>
        <p:spPr bwMode="auto">
          <a:xfrm>
            <a:off x="468630" y="2924944"/>
            <a:ext cx="3451225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99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Beispiel</a:t>
            </a:r>
            <a:r>
              <a:rPr lang="de-DE" altLang="de-DE" noProof="0" smtClean="0"/>
              <a:t>: Weniger Code dank smarter </a:t>
            </a:r>
            <a:r>
              <a:rPr lang="de-DE" altLang="de-DE" noProof="0" dirty="0" smtClean="0"/>
              <a:t>Zeiger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39906" y="1529950"/>
            <a:ext cx="4320000" cy="2005999"/>
            <a:chOff x="107826" y="1484313"/>
            <a:chExt cx="4320000" cy="4920825"/>
          </a:xfrm>
        </p:grpSpPr>
        <p:sp>
          <p:nvSpPr>
            <p:cNvPr id="39942" name="Rechteck 2"/>
            <p:cNvSpPr>
              <a:spLocks noChangeArrowheads="1"/>
            </p:cNvSpPr>
            <p:nvPr/>
          </p:nvSpPr>
          <p:spPr bwMode="auto">
            <a:xfrm>
              <a:off x="107826" y="1484313"/>
              <a:ext cx="4320000" cy="4920825"/>
            </a:xfrm>
            <a:prstGeom prst="foldedCorner">
              <a:avLst>
                <a:gd name="adj" fmla="val 7969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  <a:endParaRPr lang="de-DE" altLang="de-DE" sz="1100">
                <a:solidFill>
                  <a:srgbClr val="2A00FF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smtClean="0">
                <a:solidFill>
                  <a:srgbClr val="7F0055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smtClean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err="1" smtClean="0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err="1" smtClean="0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  <a:endParaRPr lang="de-DE" altLang="de-DE" sz="110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smtClean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err="1" smtClean="0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=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  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delete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0;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9" name="Rechteck 8"/>
            <p:cNvSpPr/>
            <p:nvPr/>
          </p:nvSpPr>
          <p:spPr bwMode="auto">
            <a:xfrm>
              <a:off x="3275615" y="1484313"/>
              <a:ext cx="1152128" cy="77240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grpSp>
        <p:nvGrpSpPr>
          <p:cNvPr id="16" name="Gruppieren 15"/>
          <p:cNvGrpSpPr/>
          <p:nvPr/>
        </p:nvGrpSpPr>
        <p:grpSpPr>
          <a:xfrm>
            <a:off x="4716015" y="1540646"/>
            <a:ext cx="4176466" cy="2005999"/>
            <a:chOff x="251519" y="1484313"/>
            <a:chExt cx="4509336" cy="4920825"/>
          </a:xfrm>
        </p:grpSpPr>
        <p:sp>
          <p:nvSpPr>
            <p:cNvPr id="17" name="Rechteck 2"/>
            <p:cNvSpPr>
              <a:spLocks noChangeArrowheads="1"/>
            </p:cNvSpPr>
            <p:nvPr/>
          </p:nvSpPr>
          <p:spPr bwMode="auto">
            <a:xfrm>
              <a:off x="251519" y="1484313"/>
              <a:ext cx="4509335" cy="4920825"/>
            </a:xfrm>
            <a:prstGeom prst="foldedCorner">
              <a:avLst>
                <a:gd name="adj" fmla="val 8941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/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  <a:endParaRPr lang="de-DE" altLang="de-DE" sz="110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smtClean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18" name="Rechteck 17"/>
            <p:cNvSpPr/>
            <p:nvPr/>
          </p:nvSpPr>
          <p:spPr bwMode="auto">
            <a:xfrm>
              <a:off x="3608727" y="1484313"/>
              <a:ext cx="1152128" cy="74616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4" name="Rechteck 13"/>
          <p:cNvSpPr>
            <a:spLocks noChangeArrowheads="1"/>
          </p:cNvSpPr>
          <p:nvPr/>
        </p:nvSpPr>
        <p:spPr bwMode="auto">
          <a:xfrm>
            <a:off x="4931919" y="2044965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>
            <a:spLocks noChangeArrowheads="1"/>
          </p:cNvSpPr>
          <p:nvPr/>
        </p:nvSpPr>
        <p:spPr bwMode="auto">
          <a:xfrm>
            <a:off x="4924912" y="2492896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76947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std</a:t>
            </a:r>
            <a:r>
              <a:rPr lang="de-DE" noProof="0" dirty="0" smtClean="0"/>
              <a:t>::</a:t>
            </a:r>
            <a:r>
              <a:rPr lang="de-DE" noProof="0" dirty="0" err="1" smtClean="0"/>
              <a:t>make_shared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655735" y="6160251"/>
            <a:ext cx="7235853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en.cppreference.com/w/cpp/memory/shared_ptr/make_shared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Textfeld 4"/>
          <p:cNvSpPr txBox="1"/>
          <p:nvPr/>
        </p:nvSpPr>
        <p:spPr>
          <a:xfrm>
            <a:off x="179512" y="1521179"/>
            <a:ext cx="5467814" cy="4643401"/>
          </a:xfrm>
          <a:prstGeom prst="foldedCorner">
            <a:avLst>
              <a:gd name="adj" fmla="val 10508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&lt;memory&gt;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Person(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endParaRPr lang="en-US" sz="1400" b="1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 {}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::shared_ptr&lt;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nobody;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 Person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"Leila"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 delete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latin typeface="Courier New" panose="02070309020205020404" pitchFamily="49" charset="0"/>
              </a:rPr>
              <a:t> </a:t>
            </a:r>
            <a:r>
              <a:rPr lang="en-US" sz="1400" smtClean="0">
                <a:latin typeface="Courier New" panose="02070309020205020404" pitchFamily="49" charset="0"/>
              </a:rPr>
              <a:t>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susan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=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make_shared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&lt;Person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&gt;(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"Susan"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6" name="Abgerundete rechteckige Legende 5"/>
          <p:cNvSpPr/>
          <p:nvPr/>
        </p:nvSpPr>
        <p:spPr>
          <a:xfrm>
            <a:off x="4979692" y="4470492"/>
            <a:ext cx="4118800" cy="1399260"/>
          </a:xfrm>
          <a:prstGeom prst="wedgeRoundRectCallout">
            <a:avLst>
              <a:gd name="adj1" fmla="val -58701"/>
              <a:gd name="adj2" fmla="val 166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Die Utility-Funktion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make_shared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ist vorteilhaft: </a:t>
            </a:r>
            <a:r>
              <a:rPr lang="de-DE" b="1" smtClean="0">
                <a:solidFill>
                  <a:schemeClr val="bg1"/>
                </a:solidFill>
              </a:rPr>
              <a:t>Exceptions </a:t>
            </a:r>
            <a:r>
              <a:rPr lang="de-DE" smtClean="0">
                <a:solidFill>
                  <a:schemeClr val="bg1"/>
                </a:solidFill>
              </a:rPr>
              <a:t>führen nicht zu Speicherfehlern und die </a:t>
            </a:r>
            <a:r>
              <a:rPr lang="de-DE" b="1" smtClean="0">
                <a:solidFill>
                  <a:schemeClr val="bg1"/>
                </a:solidFill>
              </a:rPr>
              <a:t>Speicherallokation </a:t>
            </a:r>
            <a:r>
              <a:rPr lang="de-DE" smtClean="0">
                <a:solidFill>
                  <a:schemeClr val="bg1"/>
                </a:solidFill>
              </a:rPr>
              <a:t>ist schneller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4355976" y="2996952"/>
            <a:ext cx="4281537" cy="1099882"/>
          </a:xfrm>
          <a:prstGeom prst="wedgeRoundRectCallout">
            <a:avLst>
              <a:gd name="adj1" fmla="val -68514"/>
              <a:gd name="adj2" fmla="val 132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Der </a:t>
            </a:r>
            <a:r>
              <a:rPr lang="de-DE" err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Raw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Pointer sollte </a:t>
            </a:r>
            <a:r>
              <a:rPr lang="de-DE" b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direkt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und </a:t>
            </a:r>
            <a:r>
              <a:rPr lang="de-DE" b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genau einmal 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in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eingepackt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11"/>
          <p:cNvSpPr>
            <a:spLocks noChangeArrowheads="1"/>
          </p:cNvSpPr>
          <p:nvPr/>
        </p:nvSpPr>
        <p:spPr bwMode="auto">
          <a:xfrm>
            <a:off x="179512" y="5431511"/>
            <a:ext cx="4464496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813139" y="1676007"/>
            <a:ext cx="2683605" cy="644628"/>
          </a:xfrm>
          <a:prstGeom prst="wedgeRoundRectCallout">
            <a:avLst>
              <a:gd name="adj1" fmla="val -62023"/>
              <a:gd name="adj2" fmla="val 30546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std::shared_ptr()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</a:t>
            </a:r>
            <a:b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</a:b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entspricht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nullptr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085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SmartPointer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 smtClean="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 smtClean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 smtClean="0"/>
              <a:t>Fertig – Eve und Bob halten sich gegenseitig am Leben.</a:t>
            </a:r>
            <a:r>
              <a:rPr lang="de-DE" altLang="de-DE" smtClean="0"/>
              <a:t> </a:t>
            </a:r>
            <a:endParaRPr lang="de-DE" altLang="de-DE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</a:t>
            </a:r>
            <a:endParaRPr lang="en-US"/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Bob</a:t>
            </a:r>
            <a:endParaRPr lang="en-US"/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33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</a:t>
            </a:r>
            <a:r>
              <a:rPr lang="de-DE" noProof="0" smtClean="0"/>
              <a:t>Virtuelle Maschine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b="1" noProof="0" smtClean="0"/>
              <a:t>Beschaffen der VM</a:t>
            </a:r>
            <a:r>
              <a:rPr lang="de-DE" noProof="0" smtClean="0"/>
              <a:t> (.ova-Datei, </a:t>
            </a:r>
            <a:r>
              <a:rPr lang="de-DE" b="0" noProof="0" smtClean="0"/>
              <a:t>URL</a:t>
            </a:r>
            <a:r>
              <a:rPr lang="de-DE" b="0" noProof="0" dirty="0" smtClean="0"/>
              <a:t>, User, PW: siehe </a:t>
            </a:r>
            <a:r>
              <a:rPr lang="de-DE" b="0" noProof="0" smtClean="0"/>
              <a:t>vorige Folie, auf Pool-PCs bereits vorhanden)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endParaRPr lang="de-DE" b="0" noProof="0" dirty="0" smtClean="0">
              <a:hlinkClick r:id="rId2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b="1" noProof="0" dirty="0" smtClean="0"/>
              <a:t>Importieren der </a:t>
            </a:r>
            <a:r>
              <a:rPr lang="de-DE" b="1" noProof="0" smtClean="0"/>
              <a:t>Appliance </a:t>
            </a:r>
            <a:r>
              <a:rPr lang="de-DE" b="1" i="1" noProof="0" smtClean="0"/>
              <a:t>praktikum2018_v2.ova</a:t>
            </a:r>
            <a:r>
              <a:rPr lang="de-DE" b="1" i="1" noProof="0" dirty="0" smtClean="0"/>
              <a:t/>
            </a:r>
            <a:br>
              <a:rPr lang="de-DE" b="1" i="1" noProof="0" dirty="0" smtClean="0"/>
            </a:br>
            <a:r>
              <a:rPr lang="de-DE" i="1" noProof="0" dirty="0" smtClean="0"/>
              <a:t/>
            </a:r>
            <a:br>
              <a:rPr lang="de-DE" i="1" noProof="0" dirty="0" smtClean="0"/>
            </a:br>
            <a:r>
              <a:rPr lang="de-DE" b="1" noProof="0" smtClean="0">
                <a:solidFill>
                  <a:schemeClr val="accent2"/>
                </a:solidFill>
              </a:rPr>
              <a:t>WICHTIG für Poolnutzer</a:t>
            </a:r>
            <a:r>
              <a:rPr lang="de-DE" noProof="0" smtClean="0"/>
              <a:t>:</a:t>
            </a:r>
            <a:br>
              <a:rPr lang="de-DE" noProof="0" smtClean="0"/>
            </a:br>
            <a:r>
              <a:rPr lang="de-DE" sz="1600" noProof="0" smtClean="0"/>
              <a:t>!! Beim </a:t>
            </a:r>
            <a:r>
              <a:rPr lang="de-DE" sz="1600" noProof="0" dirty="0" smtClean="0"/>
              <a:t>Importieren muss der Pfad für das </a:t>
            </a:r>
            <a:r>
              <a:rPr lang="de-DE" sz="1600" b="1" noProof="0" dirty="0" smtClean="0"/>
              <a:t>Virtuelle Plattenabbild </a:t>
            </a:r>
            <a:r>
              <a:rPr lang="de-DE" sz="1600" noProof="0" dirty="0" smtClean="0"/>
              <a:t>angepasst werden, sodass die VM in </a:t>
            </a:r>
            <a:r>
              <a:rPr lang="de-DE" sz="1600" b="1" noProof="0" dirty="0" smtClean="0"/>
              <a:t>C:\vms</a:t>
            </a:r>
            <a:r>
              <a:rPr lang="de-DE" sz="1600" noProof="0" dirty="0" smtClean="0"/>
              <a:t> liegt – ansonsten sprengt </a:t>
            </a:r>
            <a:r>
              <a:rPr lang="de-DE" sz="1600" noProof="0" smtClean="0"/>
              <a:t>Ihr die </a:t>
            </a:r>
            <a:r>
              <a:rPr lang="de-DE" sz="1600" b="1" noProof="0" smtClean="0"/>
              <a:t>Quota</a:t>
            </a:r>
            <a:r>
              <a:rPr lang="de-DE" sz="1600" noProof="0" smtClean="0"/>
              <a:t>!</a:t>
            </a:r>
            <a:br>
              <a:rPr lang="de-DE" sz="1600" noProof="0" smtClean="0"/>
            </a:br>
            <a:r>
              <a:rPr lang="de-DE" sz="1600" noProof="0" smtClean="0"/>
              <a:t>!! Beispiel: </a:t>
            </a:r>
            <a:r>
              <a:rPr lang="de-DE" sz="1600" b="1" noProof="0" smtClean="0"/>
              <a:t>C</a:t>
            </a:r>
            <a:r>
              <a:rPr lang="en-US" sz="1600" b="1"/>
              <a:t>:\</a:t>
            </a:r>
            <a:r>
              <a:rPr lang="en-US" sz="1600" b="1" smtClean="0"/>
              <a:t>vms\praktikum2018.vmdk</a:t>
            </a:r>
            <a:r>
              <a:rPr lang="de-DE" sz="1600" b="1" noProof="0" smtClean="0"/>
              <a:t/>
            </a:r>
            <a:br>
              <a:rPr lang="de-DE" sz="1600" b="1" noProof="0" smtClean="0"/>
            </a:br>
            <a:r>
              <a:rPr lang="de-DE" sz="1600" noProof="0" smtClean="0"/>
              <a:t>!! Die </a:t>
            </a:r>
            <a:r>
              <a:rPr lang="de-DE" sz="1600" noProof="0" dirty="0" smtClean="0"/>
              <a:t>VM wird </a:t>
            </a:r>
            <a:r>
              <a:rPr lang="de-DE" sz="1600" b="1" noProof="0" dirty="0" smtClean="0"/>
              <a:t>auf dem PC</a:t>
            </a:r>
            <a:r>
              <a:rPr lang="de-DE" sz="1600" noProof="0" dirty="0" smtClean="0"/>
              <a:t> und </a:t>
            </a:r>
            <a:r>
              <a:rPr lang="de-DE" sz="1600" b="1" noProof="0" dirty="0" smtClean="0"/>
              <a:t>nicht in eurem </a:t>
            </a:r>
            <a:r>
              <a:rPr lang="de-DE" sz="1600" b="1" noProof="0" smtClean="0"/>
              <a:t>Profil </a:t>
            </a:r>
            <a:r>
              <a:rPr lang="de-DE" sz="1600" noProof="0" smtClean="0"/>
              <a:t>gespeichert; sichert eure Ergebnisse!</a:t>
            </a:r>
            <a:r>
              <a:rPr lang="de-DE" noProof="0" smtClean="0"/>
              <a:t/>
            </a:r>
            <a:br>
              <a:rPr lang="de-DE" noProof="0" smtClean="0"/>
            </a:br>
            <a:endParaRPr lang="de-DE" noProof="0" dirty="0" smtClean="0"/>
          </a:p>
          <a:p>
            <a:pPr marL="457200" indent="-457200">
              <a:buFont typeface="+mj-lt"/>
              <a:buAutoNum type="arabicPeriod"/>
            </a:pPr>
            <a:r>
              <a:rPr lang="de-DE" b="1" noProof="0" dirty="0" smtClean="0"/>
              <a:t>Genereller Hinweis</a:t>
            </a:r>
            <a:r>
              <a:rPr lang="de-DE" noProof="0" dirty="0" smtClean="0"/>
              <a:t>: </a:t>
            </a:r>
            <a:r>
              <a:rPr lang="de-DE" i="1" noProof="0" smtClean="0"/>
              <a:t>Ctrl rechts</a:t>
            </a:r>
            <a:r>
              <a:rPr lang="de-DE" noProof="0" smtClean="0"/>
              <a:t> </a:t>
            </a:r>
            <a:r>
              <a:rPr lang="de-DE" noProof="0" dirty="0" smtClean="0"/>
              <a:t>ist die Host-Taste der VM </a:t>
            </a:r>
            <a:r>
              <a:rPr lang="de-DE" noProof="0" dirty="0" smtClean="0">
                <a:sym typeface="Wingdings" panose="05000000000000000000" pitchFamily="2" charset="2"/>
              </a:rPr>
              <a:t> Kann zu Problemen bei Tastenkürzeln führen.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36502"/>
          <a:stretch/>
        </p:blipFill>
        <p:spPr>
          <a:xfrm>
            <a:off x="4965144" y="2276872"/>
            <a:ext cx="4884843" cy="406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73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Pointer (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weak_ptr</a:t>
            </a:r>
            <a:r>
              <a:rPr lang="de-DE" altLang="de-DE" noProof="0" dirty="0" smtClean="0"/>
              <a:t>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weak_ptr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noProof="0" dirty="0" smtClean="0"/>
              <a:t>für </a:t>
            </a:r>
            <a:r>
              <a:rPr lang="de-DE" b="1" noProof="0" dirty="0" smtClean="0"/>
              <a:t>eine Richtung der Beziehung </a:t>
            </a:r>
            <a:r>
              <a:rPr lang="de-DE" noProof="0" dirty="0" smtClean="0"/>
              <a:t>zwischen Personen verwenden (z.B.: Eve zeigt stark auf Bob, Bob schwach auf Eve)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 smtClean="0"/>
              <a:t> um "</a:t>
            </a:r>
            <a:r>
              <a:rPr lang="de-DE" b="1" noProof="0" dirty="0" smtClean="0"/>
              <a:t>extern</a:t>
            </a:r>
            <a:r>
              <a:rPr lang="de-DE" noProof="0" dirty="0" smtClean="0"/>
              <a:t>" auf Personen zu zeigen (Floor </a:t>
            </a:r>
            <a:r>
              <a:rPr lang="de-DE" noProof="0" dirty="0" smtClean="0">
                <a:sym typeface="Wingdings" pitchFamily="2" charset="2"/>
              </a:rPr>
              <a:t>auf Person</a:t>
            </a:r>
            <a:r>
              <a:rPr lang="de-DE" noProof="0" dirty="0" smtClean="0"/>
              <a:t> 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Ein schwacher (</a:t>
            </a:r>
            <a:r>
              <a:rPr lang="de-DE" noProof="0" dirty="0" err="1" smtClean="0"/>
              <a:t>weak</a:t>
            </a:r>
            <a:r>
              <a:rPr lang="de-DE" noProof="0" dirty="0" smtClean="0"/>
              <a:t>) Zeiger verlangt, das </a:t>
            </a:r>
            <a:r>
              <a:rPr lang="de-DE" b="1" noProof="0" dirty="0" smtClean="0"/>
              <a:t>mindestens ein "starker"  (strong) Zeiger</a:t>
            </a:r>
            <a:r>
              <a:rPr lang="de-DE" noProof="0" dirty="0" smtClean="0"/>
              <a:t> (z.B. ein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 smtClean="0"/>
              <a:t>) bereits auf die Person zeigt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Person wird gelöscht, sobald </a:t>
            </a:r>
            <a:r>
              <a:rPr lang="de-DE" b="1" noProof="0" dirty="0" smtClean="0"/>
              <a:t>höchstens noch schwache Zeiger </a:t>
            </a:r>
            <a:r>
              <a:rPr lang="de-DE" noProof="0" dirty="0" smtClean="0"/>
              <a:t>darauf verweisen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97568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645024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Pointer: Lösung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51519" y="1412875"/>
            <a:ext cx="7128793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mtClean="0"/>
              <a:t>Ablauf mit </a:t>
            </a:r>
            <a:r>
              <a:rPr lang="de-DE" altLang="de-DE" smtClean="0">
                <a:latin typeface="Courier New" panose="02070309020205020404" pitchFamily="49" charset="0"/>
                <a:cs typeface="Courier New" panose="02070309020205020404" pitchFamily="49" charset="0"/>
              </a:rPr>
              <a:t>std::weak_ptr&lt;Person&gt;</a:t>
            </a:r>
            <a:r>
              <a:rPr lang="de-DE" altLang="de-DE" smtClean="0"/>
              <a:t>: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Objekt </a:t>
            </a:r>
            <a:r>
              <a:rPr lang="de-DE" altLang="de-DE" b="0" smtClean="0">
                <a:latin typeface="Courier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Zähler: 0 Smart/ 1 Weak Pointer auf Eve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Eve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Zähler: 0 Smart/ 0 Weak Pointer auf Bob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Bob wird zerstört</a:t>
            </a:r>
            <a:endParaRPr lang="de-DE" altLang="de-DE" b="0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645024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4635500" y="4654674"/>
            <a:ext cx="2097088" cy="142875"/>
            <a:chOff x="4635500" y="4294188"/>
            <a:chExt cx="2097088" cy="142875"/>
          </a:xfrm>
        </p:grpSpPr>
        <p:sp>
          <p:nvSpPr>
            <p:cNvPr id="43016" name="Line 11"/>
            <p:cNvSpPr>
              <a:spLocks noChangeShapeType="1"/>
            </p:cNvSpPr>
            <p:nvPr/>
          </p:nvSpPr>
          <p:spPr bwMode="auto">
            <a:xfrm flipV="1">
              <a:off x="4779963" y="4365625"/>
              <a:ext cx="1952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43017" name="Oval 12"/>
            <p:cNvSpPr>
              <a:spLocks noChangeArrowheads="1"/>
            </p:cNvSpPr>
            <p:nvPr/>
          </p:nvSpPr>
          <p:spPr bwMode="auto">
            <a:xfrm>
              <a:off x="4635500" y="4294188"/>
              <a:ext cx="142875" cy="14287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4305300" y="5015036"/>
            <a:ext cx="2849563" cy="358775"/>
            <a:chOff x="4305300" y="4654550"/>
            <a:chExt cx="2849563" cy="358775"/>
          </a:xfrm>
        </p:grpSpPr>
        <p:sp>
          <p:nvSpPr>
            <p:cNvPr id="43018" name="Oval 18"/>
            <p:cNvSpPr>
              <a:spLocks noChangeArrowheads="1"/>
            </p:cNvSpPr>
            <p:nvPr/>
          </p:nvSpPr>
          <p:spPr bwMode="auto">
            <a:xfrm>
              <a:off x="7011988" y="4654550"/>
              <a:ext cx="142875" cy="142875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43019" name="Straight Connector 31"/>
            <p:cNvCxnSpPr>
              <a:cxnSpLocks noChangeShapeType="1"/>
              <a:stCxn id="43018" idx="4"/>
            </p:cNvCxnSpPr>
            <p:nvPr/>
          </p:nvCxnSpPr>
          <p:spPr bwMode="auto">
            <a:xfrm>
              <a:off x="7083425" y="4797425"/>
              <a:ext cx="0" cy="21590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0" name="Straight Connector 32"/>
            <p:cNvCxnSpPr>
              <a:cxnSpLocks noChangeShapeType="1"/>
            </p:cNvCxnSpPr>
            <p:nvPr/>
          </p:nvCxnSpPr>
          <p:spPr bwMode="auto">
            <a:xfrm>
              <a:off x="4305300" y="5013325"/>
              <a:ext cx="2778125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1" name="Straight Arrow Connector 47"/>
            <p:cNvCxnSpPr>
              <a:cxnSpLocks noChangeShapeType="1"/>
            </p:cNvCxnSpPr>
            <p:nvPr/>
          </p:nvCxnSpPr>
          <p:spPr bwMode="auto">
            <a:xfrm flipV="1">
              <a:off x="4305300" y="4692650"/>
              <a:ext cx="0" cy="320675"/>
            </a:xfrm>
            <a:prstGeom prst="straightConnector1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726111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654674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545136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886324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2" name="Abgerundete rechteckige Legende 21"/>
          <p:cNvSpPr/>
          <p:nvPr/>
        </p:nvSpPr>
        <p:spPr>
          <a:xfrm>
            <a:off x="4135436" y="5573691"/>
            <a:ext cx="3100389" cy="687534"/>
          </a:xfrm>
          <a:prstGeom prst="wedgeRoundRectCallout">
            <a:avLst>
              <a:gd name="adj1" fmla="val -29347"/>
              <a:gd name="adj2" fmla="val -661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"Rückwärtsrichtung" als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std::weak_ptr&lt;Person&gt;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5" name="Gruppieren 4"/>
          <p:cNvGrpSpPr/>
          <p:nvPr/>
        </p:nvGrpSpPr>
        <p:grpSpPr>
          <a:xfrm>
            <a:off x="3995738" y="3931663"/>
            <a:ext cx="638175" cy="1081786"/>
            <a:chOff x="3995738" y="3931663"/>
            <a:chExt cx="638175" cy="1081786"/>
          </a:xfrm>
        </p:grpSpPr>
        <p:pic>
          <p:nvPicPr>
            <p:cNvPr id="43012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5738" y="4221286"/>
              <a:ext cx="638175" cy="792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feld 3"/>
            <p:cNvSpPr txBox="1"/>
            <p:nvPr/>
          </p:nvSpPr>
          <p:spPr>
            <a:xfrm>
              <a:off x="4020745" y="3931663"/>
              <a:ext cx="582212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Eve</a:t>
              </a:r>
              <a:endParaRPr lang="en-US"/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732588" y="3934126"/>
            <a:ext cx="696912" cy="1079323"/>
            <a:chOff x="6732588" y="3934126"/>
            <a:chExt cx="696912" cy="1079323"/>
          </a:xfrm>
        </p:grpSpPr>
        <p:pic>
          <p:nvPicPr>
            <p:cNvPr id="430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2588" y="4254624"/>
              <a:ext cx="696912" cy="758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Textfeld 24"/>
            <p:cNvSpPr txBox="1"/>
            <p:nvPr/>
          </p:nvSpPr>
          <p:spPr>
            <a:xfrm>
              <a:off x="6783527" y="3934126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Bob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73846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04" grpId="0" animBg="1"/>
      <p:bldP spid="37905" grpId="0" animBg="1"/>
      <p:bldP spid="37906" grpId="0" animBg="1"/>
      <p:bldP spid="19" grpId="0" animBg="1"/>
      <p:bldP spid="19" grpId="1" animBg="1"/>
      <p:bldP spid="22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Übergabe und Rückgabe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b="1" noProof="0" dirty="0" smtClean="0"/>
              <a:t>Keinerlei "Konfigurationsmöglichkeit" </a:t>
            </a:r>
          </a:p>
          <a:p>
            <a:pPr marL="692150" lvl="1" indent="-342900"/>
            <a:r>
              <a:rPr lang="de-DE" noProof="0" dirty="0" smtClean="0"/>
              <a:t>Primitive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 (d.h.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de-DE" noProof="0" dirty="0" smtClean="0"/>
              <a:t>, …)</a:t>
            </a:r>
          </a:p>
          <a:p>
            <a:pPr marL="692150" lvl="1" indent="-342900"/>
            <a:r>
              <a:rPr lang="de-DE" noProof="0" dirty="0" smtClean="0"/>
              <a:t>Objekte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" (d.h.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/>
              <a:t>, …)</a:t>
            </a:r>
          </a:p>
          <a:p>
            <a:pPr marL="520700" indent="-342900"/>
            <a:r>
              <a:rPr lang="de-DE" b="1" noProof="0" dirty="0" smtClean="0"/>
              <a:t>Übergabe</a:t>
            </a:r>
            <a:r>
              <a:rPr lang="de-DE" noProof="0" dirty="0" smtClean="0"/>
              <a:t>: Einzige Variation ist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oder nicht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</a:t>
            </a:r>
          </a:p>
          <a:p>
            <a:pPr marL="692150" lvl="1" indent="-342900"/>
            <a:r>
              <a:rPr lang="de-DE" noProof="0" dirty="0" smtClean="0"/>
              <a:t>Auswirkung innerhalb der Methode (bzgl. Neuzuweisung)</a:t>
            </a:r>
          </a:p>
          <a:p>
            <a:pPr marL="881063" lvl="2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smtClean="0"/>
              <a:t>Alles konfigurierbar</a:t>
            </a:r>
            <a:r>
              <a:rPr lang="de-DE" noProof="0" dirty="0" smtClean="0"/>
              <a:t>, aber anspruchsvoller</a:t>
            </a:r>
          </a:p>
          <a:p>
            <a:pPr marL="520700" indent="-342900"/>
            <a:r>
              <a:rPr lang="de-DE" b="1" noProof="0" dirty="0" smtClean="0"/>
              <a:t>Übergabe</a:t>
            </a:r>
            <a:r>
              <a:rPr lang="de-DE" noProof="0" dirty="0" smtClean="0"/>
              <a:t> unabhängig ob primitiver oder komplexer Datentyp</a:t>
            </a:r>
          </a:p>
          <a:p>
            <a:pPr marL="692150" lvl="1" indent="-342900"/>
            <a:r>
              <a:rPr lang="de-DE" noProof="0" dirty="0" smtClean="0"/>
              <a:t>"pass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</a:t>
            </a:r>
          </a:p>
          <a:p>
            <a:pPr marL="692150" lvl="1" indent="-342900"/>
            <a:r>
              <a:rPr lang="de-DE" noProof="0" dirty="0" smtClean="0"/>
              <a:t>"pass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</a:t>
            </a:r>
          </a:p>
          <a:p>
            <a:pPr marL="692150" lvl="1" indent="-342900"/>
            <a:r>
              <a:rPr lang="de-DE" noProof="0" dirty="0" smtClean="0"/>
              <a:t>"pass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pointer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</a:t>
            </a:r>
          </a:p>
          <a:p>
            <a:pPr marL="520700" indent="-342900"/>
            <a:r>
              <a:rPr lang="de-DE" b="1" noProof="0" dirty="0" smtClean="0"/>
              <a:t>Rückgabe:</a:t>
            </a:r>
            <a:r>
              <a:rPr lang="de-DE" noProof="0" dirty="0" smtClean="0"/>
              <a:t> 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 (sicher, aber Zusatzaufwand durch Kopie, evtl. </a:t>
            </a:r>
            <a:r>
              <a:rPr lang="de-DE" noProof="0" dirty="0" err="1" smtClean="0"/>
              <a:t>Copy</a:t>
            </a:r>
            <a:r>
              <a:rPr lang="de-DE" noProof="0" dirty="0" smtClean="0"/>
              <a:t> Elision)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 (effizient, aber Gefahr von Speicherfehlern)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pointer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 (effizient, aber Gefahr von Speicherfehlern)</a:t>
            </a: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59672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Objektorientierung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[O]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6801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ist (Untertyp-)Polymorphie?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Bedeutung: </a:t>
            </a:r>
            <a:r>
              <a:rPr lang="de-DE" noProof="0" dirty="0" smtClean="0"/>
              <a:t>Eine Variable kann Instanzen verschiedener </a:t>
            </a:r>
            <a:r>
              <a:rPr lang="de-DE" noProof="0" smtClean="0"/>
              <a:t>Klassen enthalten (oder darauf verweisen), </a:t>
            </a:r>
            <a:r>
              <a:rPr lang="de-DE" noProof="0" dirty="0" smtClean="0"/>
              <a:t>die eine Unterklasse des statischen Typs der Variable </a:t>
            </a:r>
            <a:r>
              <a:rPr lang="de-DE" noProof="0" smtClean="0"/>
              <a:t>sind.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 	// (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1)</a:t>
            </a:r>
            <a:b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WaitingTimeMinimizingStrategy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 		// 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2)</a:t>
            </a:r>
            <a:b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sz="18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Statischer Typ</a:t>
            </a:r>
            <a:r>
              <a:rPr lang="de-DE" noProof="0" dirty="0" smtClean="0"/>
              <a:t> (zur </a:t>
            </a:r>
            <a:r>
              <a:rPr lang="de-DE" noProof="0" dirty="0" err="1" smtClean="0"/>
              <a:t>Compilezeit</a:t>
            </a:r>
            <a:r>
              <a:rPr lang="de-DE" noProof="0" dirty="0" smtClean="0"/>
              <a:t>)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 smtClean="0"/>
              <a:t>: </a:t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 *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Dynamischer Typ</a:t>
            </a:r>
            <a:r>
              <a:rPr lang="de-DE" noProof="0" dirty="0" smtClean="0"/>
              <a:t> (zur Laufzeit) </a:t>
            </a:r>
            <a:r>
              <a:rPr lang="de-DE" noProof="0" smtClean="0"/>
              <a:t>von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 smtClean="0"/>
              <a:t>:</a:t>
            </a:r>
            <a:br>
              <a:rPr lang="de-DE" noProof="0" smtClean="0"/>
            </a:br>
            <a:r>
              <a:rPr lang="de-DE" noProof="0" smtClean="0"/>
              <a:t>(1) 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EnergyMinimizingStrategy*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/>
              <a:t>(2)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WaitingTimeMinimizingStragy*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smtClean="0"/>
              <a:t>Funktioniert </a:t>
            </a:r>
            <a:r>
              <a:rPr lang="de-DE" noProof="0" dirty="0" smtClean="0"/>
              <a:t>in C++ </a:t>
            </a:r>
            <a:r>
              <a:rPr lang="de-DE" b="1" noProof="0" dirty="0" smtClean="0"/>
              <a:t>nur mit Pointern/Referenzen</a:t>
            </a:r>
            <a:r>
              <a:rPr lang="de-DE" noProof="0" dirty="0" smtClean="0"/>
              <a:t> – nicht mit Werten!</a:t>
            </a:r>
          </a:p>
          <a:p>
            <a:pPr marL="692150" lvl="1" indent="-342900"/>
            <a:endParaRPr lang="de-DE" noProof="0" dirty="0" smtClean="0"/>
          </a:p>
        </p:txBody>
      </p:sp>
      <p:sp>
        <p:nvSpPr>
          <p:cNvPr id="9" name="Rechteck 8"/>
          <p:cNvSpPr/>
          <p:nvPr/>
        </p:nvSpPr>
        <p:spPr>
          <a:xfrm>
            <a:off x="1403648" y="6168359"/>
            <a:ext cx="72545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https://en.wikipedia.org/wiki/Polymorphism_(computer_science</a:t>
            </a:r>
            <a:r>
              <a:rPr lang="en-US" sz="1200" smtClean="0">
                <a:hlinkClick r:id="rId2"/>
              </a:rPr>
              <a:t>)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43656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Ein einfaches Beispiel für Polymorphie in C++</a:t>
            </a:r>
            <a:endParaRPr lang="de-DE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107504" y="1556792"/>
            <a:ext cx="4320480" cy="3456384"/>
          </a:xfrm>
          <a:prstGeom prst="foldedCorner">
            <a:avLst>
              <a:gd name="adj" fmla="val 10140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print()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"B"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print()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override 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  <a:tab pos="2514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b)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 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doPrintRef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&amp;b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){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lvl="1"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...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176464" cy="4824536"/>
          </a:xfrm>
          <a:prstGeom prst="foldedCorner">
            <a:avLst>
              <a:gd name="adj" fmla="val 9065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4767106" y="5340540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4742904" y="3356333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7"/>
          <p:cNvSpPr>
            <a:spLocks noChangeArrowheads="1"/>
          </p:cNvSpPr>
          <p:nvPr/>
        </p:nvSpPr>
        <p:spPr bwMode="auto">
          <a:xfrm>
            <a:off x="4788024" y="4179383"/>
            <a:ext cx="3405294" cy="83379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s Rechteck 8"/>
          <p:cNvSpPr/>
          <p:nvPr/>
        </p:nvSpPr>
        <p:spPr>
          <a:xfrm>
            <a:off x="70101" y="5229225"/>
            <a:ext cx="4357884" cy="1008087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Polymorphie </a:t>
            </a:r>
            <a:r>
              <a:rPr lang="de-DE" smtClean="0">
                <a:solidFill>
                  <a:schemeClr val="bg1"/>
                </a:solidFill>
              </a:rPr>
              <a:t>funktioniert in C++</a:t>
            </a:r>
            <a:r>
              <a:rPr lang="de-DE" b="1" smtClean="0">
                <a:solidFill>
                  <a:schemeClr val="bg1"/>
                </a:solidFill>
              </a:rPr>
              <a:t> nur mit Pointern und Referenzen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28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Wozu Polymorphie?</a:t>
            </a:r>
          </a:p>
        </p:txBody>
      </p:sp>
      <p:sp>
        <p:nvSpPr>
          <p:cNvPr id="4099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Gebäude mit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Person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400300"/>
            <a:ext cx="75565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Abgerundete rechteckige Legende 28"/>
          <p:cNvSpPr/>
          <p:nvPr/>
        </p:nvSpPr>
        <p:spPr>
          <a:xfrm>
            <a:off x="5940425" y="2133600"/>
            <a:ext cx="2232025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Strategie, die den Aufzug kontrolliert</a:t>
            </a:r>
          </a:p>
        </p:txBody>
      </p:sp>
      <p:sp>
        <p:nvSpPr>
          <p:cNvPr id="30" name="Abgerundete rechteckige Legende 29"/>
          <p:cNvSpPr/>
          <p:nvPr/>
        </p:nvSpPr>
        <p:spPr>
          <a:xfrm>
            <a:off x="5651500" y="4224338"/>
            <a:ext cx="2233613" cy="868362"/>
          </a:xfrm>
          <a:prstGeom prst="wedgeRoundRectCallout">
            <a:avLst>
              <a:gd name="adj1" fmla="val -59883"/>
              <a:gd name="adj2" fmla="val -213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Effizienz: 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3086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Verschiedene Strategien als Unterklassen</a:t>
            </a:r>
          </a:p>
        </p:txBody>
      </p:sp>
      <p:grpSp>
        <p:nvGrpSpPr>
          <p:cNvPr id="8195" name="Group 5"/>
          <p:cNvGrpSpPr>
            <a:grpSpLocks noChangeAspect="1"/>
          </p:cNvGrpSpPr>
          <p:nvPr/>
        </p:nvGrpSpPr>
        <p:grpSpPr bwMode="auto">
          <a:xfrm>
            <a:off x="395288" y="2420938"/>
            <a:ext cx="8383587" cy="2663825"/>
            <a:chOff x="479" y="1604"/>
            <a:chExt cx="4859" cy="1544"/>
          </a:xfrm>
        </p:grpSpPr>
        <p:sp>
          <p:nvSpPr>
            <p:cNvPr id="8198" name="Rectangle 10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99" name="Rectangle 11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0" name="Rectangle 12"/>
            <p:cNvSpPr>
              <a:spLocks noChangeArrowheads="1"/>
            </p:cNvSpPr>
            <p:nvPr/>
          </p:nvSpPr>
          <p:spPr bwMode="auto">
            <a:xfrm>
              <a:off x="1412" y="1670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Building</a:t>
              </a:r>
              <a:endParaRPr lang="de-DE" altLang="de-DE" sz="1800" b="0"/>
            </a:p>
          </p:txBody>
        </p:sp>
        <p:sp>
          <p:nvSpPr>
            <p:cNvPr id="8201" name="Rectangle 13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2" name="Rectangle 14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3" name="Rectangle 15"/>
            <p:cNvSpPr>
              <a:spLocks noChangeArrowheads="1"/>
            </p:cNvSpPr>
            <p:nvPr/>
          </p:nvSpPr>
          <p:spPr bwMode="auto">
            <a:xfrm>
              <a:off x="2133" y="2384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04" name="Rectangle 16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5" name="Rectangle 17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6" name="Rectangle 18"/>
            <p:cNvSpPr>
              <a:spLocks noChangeArrowheads="1"/>
            </p:cNvSpPr>
            <p:nvPr/>
          </p:nvSpPr>
          <p:spPr bwMode="auto">
            <a:xfrm>
              <a:off x="3581" y="2384"/>
              <a:ext cx="61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i="1" err="1">
                  <a:solidFill>
                    <a:srgbClr val="000000"/>
                  </a:solidFill>
                </a:rPr>
                <a:t>ElevatorStrategy</a:t>
              </a:r>
              <a:endParaRPr lang="de-DE" altLang="de-DE" sz="1800" b="0"/>
            </a:p>
          </p:txBody>
        </p:sp>
        <p:sp>
          <p:nvSpPr>
            <p:cNvPr id="8207" name="Rectangle 19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8" name="Rectangle 20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9" name="Rectangle 21"/>
            <p:cNvSpPr>
              <a:spLocks noChangeArrowheads="1"/>
            </p:cNvSpPr>
            <p:nvPr/>
          </p:nvSpPr>
          <p:spPr bwMode="auto">
            <a:xfrm>
              <a:off x="766" y="2384"/>
              <a:ext cx="21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Floor</a:t>
              </a:r>
              <a:endParaRPr lang="de-DE" altLang="de-DE" sz="1800" b="0"/>
            </a:p>
          </p:txBody>
        </p:sp>
        <p:sp>
          <p:nvSpPr>
            <p:cNvPr id="8210" name="Rectangle 22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1" name="Rectangle 23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2" name="Rectangle 24"/>
            <p:cNvSpPr>
              <a:spLocks noChangeArrowheads="1"/>
            </p:cNvSpPr>
            <p:nvPr/>
          </p:nvSpPr>
          <p:spPr bwMode="auto">
            <a:xfrm>
              <a:off x="2728" y="2979"/>
              <a:ext cx="94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EnergyMinimizingStrategy</a:t>
              </a:r>
              <a:endParaRPr lang="de-DE" altLang="de-DE" sz="1800" b="0"/>
            </a:p>
          </p:txBody>
        </p:sp>
        <p:sp>
          <p:nvSpPr>
            <p:cNvPr id="8213" name="Rectangle 25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4" name="Rectangle 26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5" name="Rectangle 27"/>
            <p:cNvSpPr>
              <a:spLocks noChangeArrowheads="1"/>
            </p:cNvSpPr>
            <p:nvPr/>
          </p:nvSpPr>
          <p:spPr bwMode="auto">
            <a:xfrm>
              <a:off x="4110" y="2972"/>
              <a:ext cx="1124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WaitingTimeMinimizingStrategy</a:t>
              </a:r>
              <a:endParaRPr lang="de-DE" altLang="de-DE" sz="1800" b="0"/>
            </a:p>
          </p:txBody>
        </p:sp>
        <p:sp>
          <p:nvSpPr>
            <p:cNvPr id="8216" name="Line 28"/>
            <p:cNvSpPr>
              <a:spLocks noChangeShapeType="1"/>
            </p:cNvSpPr>
            <p:nvPr/>
          </p:nvSpPr>
          <p:spPr bwMode="auto">
            <a:xfrm flipH="1">
              <a:off x="1243" y="2406"/>
              <a:ext cx="662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7" name="Freeform 29"/>
            <p:cNvSpPr>
              <a:spLocks noEditPoints="1"/>
            </p:cNvSpPr>
            <p:nvPr/>
          </p:nvSpPr>
          <p:spPr bwMode="auto">
            <a:xfrm>
              <a:off x="1243" y="2361"/>
              <a:ext cx="111" cy="89"/>
            </a:xfrm>
            <a:custGeom>
              <a:avLst/>
              <a:gdLst>
                <a:gd name="T0" fmla="*/ 0 w 111"/>
                <a:gd name="T1" fmla="*/ 45 h 89"/>
                <a:gd name="T2" fmla="*/ 111 w 111"/>
                <a:gd name="T3" fmla="*/ 0 h 89"/>
                <a:gd name="T4" fmla="*/ 0 w 111"/>
                <a:gd name="T5" fmla="*/ 45 h 89"/>
                <a:gd name="T6" fmla="*/ 111 w 111"/>
                <a:gd name="T7" fmla="*/ 89 h 8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1"/>
                <a:gd name="T13" fmla="*/ 0 h 89"/>
                <a:gd name="T14" fmla="*/ 111 w 111"/>
                <a:gd name="T15" fmla="*/ 89 h 8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1" h="89">
                  <a:moveTo>
                    <a:pt x="0" y="45"/>
                  </a:moveTo>
                  <a:lnTo>
                    <a:pt x="111" y="0"/>
                  </a:lnTo>
                  <a:moveTo>
                    <a:pt x="0" y="45"/>
                  </a:moveTo>
                  <a:lnTo>
                    <a:pt x="111" y="89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8" name="Rectangle 30"/>
            <p:cNvSpPr>
              <a:spLocks noChangeArrowheads="1"/>
            </p:cNvSpPr>
            <p:nvPr/>
          </p:nvSpPr>
          <p:spPr bwMode="auto">
            <a:xfrm>
              <a:off x="1265" y="2273"/>
              <a:ext cx="455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+currentFloor</a:t>
              </a:r>
              <a:endParaRPr lang="de-DE" altLang="de-DE" sz="1800" b="0"/>
            </a:p>
          </p:txBody>
        </p:sp>
        <p:sp>
          <p:nvSpPr>
            <p:cNvPr id="8219" name="Rectangle 31"/>
            <p:cNvSpPr>
              <a:spLocks noChangeArrowheads="1"/>
            </p:cNvSpPr>
            <p:nvPr/>
          </p:nvSpPr>
          <p:spPr bwMode="auto">
            <a:xfrm>
              <a:off x="1265" y="2442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0" name="Line 32"/>
            <p:cNvSpPr>
              <a:spLocks noChangeShapeType="1"/>
            </p:cNvSpPr>
            <p:nvPr/>
          </p:nvSpPr>
          <p:spPr bwMode="auto">
            <a:xfrm>
              <a:off x="2669" y="2413"/>
              <a:ext cx="831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1" name="Freeform 33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2" name="Freeform 34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3" name="Freeform 35"/>
            <p:cNvSpPr>
              <a:spLocks noEditPoints="1"/>
            </p:cNvSpPr>
            <p:nvPr/>
          </p:nvSpPr>
          <p:spPr bwMode="auto">
            <a:xfrm>
              <a:off x="3390" y="2369"/>
              <a:ext cx="110" cy="88"/>
            </a:xfrm>
            <a:custGeom>
              <a:avLst/>
              <a:gdLst>
                <a:gd name="T0" fmla="*/ 110 w 110"/>
                <a:gd name="T1" fmla="*/ 44 h 88"/>
                <a:gd name="T2" fmla="*/ 0 w 110"/>
                <a:gd name="T3" fmla="*/ 88 h 88"/>
                <a:gd name="T4" fmla="*/ 110 w 110"/>
                <a:gd name="T5" fmla="*/ 44 h 88"/>
                <a:gd name="T6" fmla="*/ 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110" y="44"/>
                  </a:moveTo>
                  <a:lnTo>
                    <a:pt x="0" y="88"/>
                  </a:lnTo>
                  <a:moveTo>
                    <a:pt x="110" y="44"/>
                  </a:moveTo>
                  <a:lnTo>
                    <a:pt x="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4" name="Freeform 36"/>
            <p:cNvSpPr>
              <a:spLocks noEditPoints="1"/>
            </p:cNvSpPr>
            <p:nvPr/>
          </p:nvSpPr>
          <p:spPr bwMode="auto">
            <a:xfrm>
              <a:off x="2817" y="2369"/>
              <a:ext cx="110" cy="88"/>
            </a:xfrm>
            <a:custGeom>
              <a:avLst/>
              <a:gdLst>
                <a:gd name="T0" fmla="*/ 0 w 110"/>
                <a:gd name="T1" fmla="*/ 44 h 88"/>
                <a:gd name="T2" fmla="*/ 110 w 110"/>
                <a:gd name="T3" fmla="*/ 88 h 88"/>
                <a:gd name="T4" fmla="*/ 0 w 110"/>
                <a:gd name="T5" fmla="*/ 44 h 88"/>
                <a:gd name="T6" fmla="*/ 11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0" y="44"/>
                  </a:moveTo>
                  <a:lnTo>
                    <a:pt x="110" y="88"/>
                  </a:lnTo>
                  <a:moveTo>
                    <a:pt x="0" y="44"/>
                  </a:moveTo>
                  <a:lnTo>
                    <a:pt x="11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5" name="Rectangle 37"/>
            <p:cNvSpPr>
              <a:spLocks noChangeArrowheads="1"/>
            </p:cNvSpPr>
            <p:nvPr/>
          </p:nvSpPr>
          <p:spPr bwMode="auto">
            <a:xfrm>
              <a:off x="2750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26" name="Rectangle 38"/>
            <p:cNvSpPr>
              <a:spLocks noChangeArrowheads="1"/>
            </p:cNvSpPr>
            <p:nvPr/>
          </p:nvSpPr>
          <p:spPr bwMode="auto">
            <a:xfrm>
              <a:off x="2839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7" name="Rectangle 39"/>
            <p:cNvSpPr>
              <a:spLocks noChangeArrowheads="1"/>
            </p:cNvSpPr>
            <p:nvPr/>
          </p:nvSpPr>
          <p:spPr bwMode="auto">
            <a:xfrm>
              <a:off x="3169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+strategy</a:t>
              </a:r>
              <a:endParaRPr lang="de-DE" altLang="de-DE" sz="1800" b="0"/>
            </a:p>
          </p:txBody>
        </p:sp>
        <p:sp>
          <p:nvSpPr>
            <p:cNvPr id="8228" name="Rectangle 40"/>
            <p:cNvSpPr>
              <a:spLocks noChangeArrowheads="1"/>
            </p:cNvSpPr>
            <p:nvPr/>
          </p:nvSpPr>
          <p:spPr bwMode="auto">
            <a:xfrm>
              <a:off x="3434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9" name="Line 41"/>
            <p:cNvSpPr>
              <a:spLocks noChangeShapeType="1"/>
            </p:cNvSpPr>
            <p:nvPr/>
          </p:nvSpPr>
          <p:spPr bwMode="auto">
            <a:xfrm>
              <a:off x="1927" y="1693"/>
              <a:ext cx="353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0" name="Line 42"/>
            <p:cNvSpPr>
              <a:spLocks noChangeShapeType="1"/>
            </p:cNvSpPr>
            <p:nvPr/>
          </p:nvSpPr>
          <p:spPr bwMode="auto">
            <a:xfrm>
              <a:off x="2280" y="1693"/>
              <a:ext cx="0" cy="624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1" name="Freeform 43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2" name="Freeform 44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3" name="Freeform 45"/>
            <p:cNvSpPr>
              <a:spLocks noEditPoints="1"/>
            </p:cNvSpPr>
            <p:nvPr/>
          </p:nvSpPr>
          <p:spPr bwMode="auto">
            <a:xfrm>
              <a:off x="2236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4" name="Rectangle 46"/>
            <p:cNvSpPr>
              <a:spLocks noChangeArrowheads="1"/>
            </p:cNvSpPr>
            <p:nvPr/>
          </p:nvSpPr>
          <p:spPr bwMode="auto">
            <a:xfrm>
              <a:off x="1898" y="2185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35" name="Rectangle 47"/>
            <p:cNvSpPr>
              <a:spLocks noChangeArrowheads="1"/>
            </p:cNvSpPr>
            <p:nvPr/>
          </p:nvSpPr>
          <p:spPr bwMode="auto">
            <a:xfrm>
              <a:off x="2339" y="2185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36" name="Line 48"/>
            <p:cNvSpPr>
              <a:spLocks noChangeShapeType="1"/>
            </p:cNvSpPr>
            <p:nvPr/>
          </p:nvSpPr>
          <p:spPr bwMode="auto">
            <a:xfrm flipH="1">
              <a:off x="795" y="1700"/>
              <a:ext cx="404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7" name="Line 49"/>
            <p:cNvSpPr>
              <a:spLocks noChangeShapeType="1"/>
            </p:cNvSpPr>
            <p:nvPr/>
          </p:nvSpPr>
          <p:spPr bwMode="auto">
            <a:xfrm>
              <a:off x="795" y="1700"/>
              <a:ext cx="0" cy="61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8" name="Freeform 50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9" name="Freeform 51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0" name="Freeform 52"/>
            <p:cNvSpPr>
              <a:spLocks noEditPoints="1"/>
            </p:cNvSpPr>
            <p:nvPr/>
          </p:nvSpPr>
          <p:spPr bwMode="auto">
            <a:xfrm>
              <a:off x="751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1" name="Rectangle 53"/>
            <p:cNvSpPr>
              <a:spLocks noChangeArrowheads="1"/>
            </p:cNvSpPr>
            <p:nvPr/>
          </p:nvSpPr>
          <p:spPr bwMode="auto">
            <a:xfrm>
              <a:off x="508" y="2185"/>
              <a:ext cx="24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+floors</a:t>
              </a:r>
              <a:endParaRPr lang="de-DE" altLang="de-DE" sz="1800" b="0"/>
            </a:p>
          </p:txBody>
        </p:sp>
        <p:sp>
          <p:nvSpPr>
            <p:cNvPr id="8242" name="Rectangle 54"/>
            <p:cNvSpPr>
              <a:spLocks noChangeArrowheads="1"/>
            </p:cNvSpPr>
            <p:nvPr/>
          </p:nvSpPr>
          <p:spPr bwMode="auto">
            <a:xfrm>
              <a:off x="854" y="2185"/>
              <a:ext cx="13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0..*</a:t>
              </a:r>
              <a:endParaRPr lang="de-DE" altLang="de-DE" sz="1800" b="0"/>
            </a:p>
          </p:txBody>
        </p:sp>
        <p:sp>
          <p:nvSpPr>
            <p:cNvPr id="8243" name="Line 55"/>
            <p:cNvSpPr>
              <a:spLocks noChangeShapeType="1"/>
            </p:cNvSpPr>
            <p:nvPr/>
          </p:nvSpPr>
          <p:spPr bwMode="auto">
            <a:xfrm flipV="1">
              <a:off x="3331" y="2538"/>
              <a:ext cx="419" cy="375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4" name="Freeform 56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5" name="Freeform 57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6" name="Line 58"/>
            <p:cNvSpPr>
              <a:spLocks noChangeShapeType="1"/>
            </p:cNvSpPr>
            <p:nvPr/>
          </p:nvSpPr>
          <p:spPr bwMode="auto">
            <a:xfrm flipH="1" flipV="1">
              <a:off x="4022" y="2538"/>
              <a:ext cx="485" cy="36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7" name="Freeform 59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8" name="Freeform 60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65" name="Abgerundete rechteckige Legende 64"/>
          <p:cNvSpPr/>
          <p:nvPr/>
        </p:nvSpPr>
        <p:spPr>
          <a:xfrm>
            <a:off x="5245100" y="2891920"/>
            <a:ext cx="3354336" cy="605343"/>
          </a:xfrm>
          <a:prstGeom prst="wedgeRoundRectCallout">
            <a:avLst>
              <a:gd name="adj1" fmla="val -12371"/>
              <a:gd name="adj2" fmla="val 85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(Abstrakte) Oberklasse </a:t>
            </a:r>
            <a:r>
              <a:rPr lang="de-DE" smtClean="0">
                <a:solidFill>
                  <a:schemeClr val="bg1"/>
                </a:solidFill>
              </a:rPr>
              <a:t>kann nicht instantiiert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6" name="Abgerundete rechteckige Legende 65"/>
          <p:cNvSpPr/>
          <p:nvPr/>
        </p:nvSpPr>
        <p:spPr>
          <a:xfrm>
            <a:off x="6292266" y="5298697"/>
            <a:ext cx="2664668" cy="500063"/>
          </a:xfrm>
          <a:prstGeom prst="wedgeRoundRectCallout">
            <a:avLst>
              <a:gd name="adj1" fmla="val -26937"/>
              <a:gd name="adj2" fmla="val -10195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Konkrete </a:t>
            </a:r>
            <a:r>
              <a:rPr lang="de-DE" smtClean="0">
                <a:solidFill>
                  <a:schemeClr val="bg1"/>
                </a:solidFill>
              </a:rPr>
              <a:t>Unterklassen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7" name="Abgerundete rechteckige Legende 56"/>
          <p:cNvSpPr/>
          <p:nvPr/>
        </p:nvSpPr>
        <p:spPr>
          <a:xfrm>
            <a:off x="3718357" y="1208015"/>
            <a:ext cx="3743325" cy="1570037"/>
          </a:xfrm>
          <a:prstGeom prst="wedgeRoundRectCallout">
            <a:avLst>
              <a:gd name="adj1" fmla="val -46936"/>
              <a:gd name="adj2" fmla="val 9929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Der Code im Aufzug, der die Strategie verwendet, soll sich nicht ändern, nur weil eine andere Strategie eingesetzt wird.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Separation </a:t>
            </a:r>
            <a:r>
              <a:rPr lang="de-DE" b="1" err="1">
                <a:solidFill>
                  <a:schemeClr val="bg1"/>
                </a:solidFill>
              </a:rPr>
              <a:t>of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Concerns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8" name="Abgerundete rechteckige Legende 57"/>
          <p:cNvSpPr/>
          <p:nvPr/>
        </p:nvSpPr>
        <p:spPr>
          <a:xfrm>
            <a:off x="70100" y="5229225"/>
            <a:ext cx="5127625" cy="1243013"/>
          </a:xfrm>
          <a:prstGeom prst="wedgeRoundRectCallout">
            <a:avLst>
              <a:gd name="adj1" fmla="val 39227"/>
              <a:gd name="adj2" fmla="val -673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Unterschiedliche Strategien können ergänzt und verwendet werden (</a:t>
            </a:r>
            <a:r>
              <a:rPr lang="de-DE" b="1">
                <a:solidFill>
                  <a:schemeClr val="bg1"/>
                </a:solidFill>
              </a:rPr>
              <a:t>Erweiterbarkeit</a:t>
            </a:r>
            <a:r>
              <a:rPr lang="de-DE">
                <a:solidFill>
                  <a:schemeClr val="bg1"/>
                </a:solidFill>
              </a:rPr>
              <a:t>).  Die richtige Methode wird </a:t>
            </a:r>
            <a:r>
              <a:rPr lang="de-DE" smtClean="0">
                <a:solidFill>
                  <a:schemeClr val="bg1"/>
                </a:solidFill>
              </a:rPr>
              <a:t>"magisch" </a:t>
            </a:r>
            <a:r>
              <a:rPr lang="de-DE">
                <a:solidFill>
                  <a:schemeClr val="bg1"/>
                </a:solidFill>
              </a:rPr>
              <a:t>aufgerufen!</a:t>
            </a:r>
          </a:p>
        </p:txBody>
      </p:sp>
    </p:spTree>
    <p:extLst>
      <p:ext uri="{BB962C8B-B14F-4D97-AF65-F5344CB8AC3E}">
        <p14:creationId xmlns:p14="http://schemas.microsoft.com/office/powerpoint/2010/main" val="383285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9220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662612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</a:t>
            </a:r>
            <a:r>
              <a:rPr lang="de-DE" altLang="de-DE" sz="1800" b="0"/>
              <a:t>ist der </a:t>
            </a:r>
            <a:r>
              <a:rPr lang="de-DE" altLang="de-DE" sz="1800"/>
              <a:t>Vorteil von Polymorphie</a:t>
            </a:r>
            <a:r>
              <a:rPr lang="de-DE" altLang="de-DE" sz="1800" b="0"/>
              <a:t>? </a:t>
            </a:r>
            <a:r>
              <a:rPr lang="de-DE" altLang="de-DE" sz="1800" b="0" smtClean="0"/>
              <a:t/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[Exkurs] Was hat Polymorphie mit Vererbung zu tun?  Geht es auch ohne </a:t>
            </a:r>
            <a:r>
              <a:rPr lang="de-DE" altLang="de-DE" sz="1800" b="0" smtClean="0"/>
              <a:t>Vererbung?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522704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>
          <a:xfrm>
            <a:off x="179512" y="1603376"/>
            <a:ext cx="3722712" cy="4087983"/>
          </a:xfrm>
          <a:prstGeom prst="foldedCorner">
            <a:avLst>
              <a:gd name="adj" fmla="val 11381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&lt;</a:t>
            </a:r>
            <a:r>
              <a:rPr lang="de-DE" sz="1200" b="1" err="1" smtClean="0">
                <a:solidFill>
                  <a:srgbClr val="2A00FF"/>
                </a:solidFill>
                <a:latin typeface="Consolas"/>
              </a:rPr>
              <a:t>memory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&gt;</a:t>
            </a:r>
          </a:p>
          <a:p>
            <a:pPr algn="l">
              <a:defRPr/>
            </a:pP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"Floor.hpp"</a:t>
            </a: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005032"/>
                </a:solidFill>
                <a:latin typeface="Consolas"/>
              </a:rPr>
              <a:t>Elevator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 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~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Floor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 </a:t>
            </a:r>
          </a:p>
          <a:p>
            <a:pPr algn="l">
              <a:defRPr/>
            </a:pPr>
            <a:r>
              <a:rPr lang="en-US" sz="1200" b="1">
                <a:solidFill>
                  <a:srgbClr val="000000"/>
                </a:solidFill>
                <a:latin typeface="Consolas"/>
              </a:rPr>
              <a:t>  next(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 smtClean="0">
                <a:solidFill>
                  <a:srgbClr val="005032"/>
                </a:solidFill>
                <a:latin typeface="Consolas"/>
              </a:rPr>
              <a:t>Elevator </a:t>
            </a:r>
            <a:r>
              <a:rPr lang="en-US" sz="1200" b="1" smtClean="0">
                <a:solidFill>
                  <a:srgbClr val="000000"/>
                </a:solidFill>
                <a:latin typeface="Consolas"/>
              </a:rPr>
              <a:t>*elevator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) </a:t>
            </a:r>
            <a:r>
              <a:rPr lang="en-US" sz="1200" b="1" err="1" smtClean="0">
                <a:solidFill>
                  <a:srgbClr val="7F0055"/>
                </a:solidFill>
                <a:latin typeface="Consolas"/>
              </a:rPr>
              <a:t>const</a:t>
            </a:r>
            <a:endParaRPr lang="en-US" sz="1200" b="1">
              <a:solidFill>
                <a:srgbClr val="7F0055"/>
              </a:solidFill>
              <a:latin typeface="Consolas"/>
            </a:endParaRPr>
          </a:p>
          <a:p>
            <a:pPr algn="l">
              <a:defRPr/>
            </a:pPr>
            <a:r>
              <a:rPr lang="en-US" sz="1200" b="1" smtClean="0">
                <a:solidFill>
                  <a:srgbClr val="7F0055"/>
                </a:solidFill>
                <a:latin typeface="Consolas"/>
              </a:rPr>
              <a:t>  override</a:t>
            </a:r>
            <a:r>
              <a:rPr lang="en-US" sz="1200" b="1" smtClean="0">
                <a:solidFill>
                  <a:srgbClr val="000000"/>
                </a:solidFill>
                <a:latin typeface="Consolas"/>
              </a:rPr>
              <a:t>;</a:t>
            </a:r>
            <a:endParaRPr lang="en-US" sz="1200" b="1">
              <a:solidFill>
                <a:srgbClr val="000000"/>
              </a:solidFill>
              <a:latin typeface="Consolas"/>
            </a:endParaRPr>
          </a:p>
          <a:p>
            <a:pPr algn="l">
              <a:defRPr/>
            </a:pPr>
            <a:r>
              <a:rPr lang="de-DE" sz="1200">
                <a:solidFill>
                  <a:srgbClr val="000000"/>
                </a:solidFill>
                <a:latin typeface="Consolas"/>
              </a:rPr>
              <a:t>};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 smtClean="0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 smtClean="0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 smtClean="0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 smtClean="0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ConstElevatorStrategyPtr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  <a:endParaRPr lang="de-DE" sz="1200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1907704" y="1603376"/>
            <a:ext cx="1994520" cy="26597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ElevatorStrategy.hpp</a:t>
            </a: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err="1" smtClean="0"/>
              <a:t>ElevatorStrategy</a:t>
            </a:r>
            <a:endParaRPr lang="de-DE" altLang="de-DE" noProof="0" dirty="0" smtClean="0"/>
          </a:p>
        </p:txBody>
      </p:sp>
      <p:sp>
        <p:nvSpPr>
          <p:cNvPr id="11268" name="Rechteck 7"/>
          <p:cNvSpPr>
            <a:spLocks noChangeArrowheads="1"/>
          </p:cNvSpPr>
          <p:nvPr/>
        </p:nvSpPr>
        <p:spPr bwMode="auto">
          <a:xfrm>
            <a:off x="4140200" y="1603376"/>
            <a:ext cx="4874592" cy="2689720"/>
          </a:xfrm>
          <a:prstGeom prst="foldedCorner">
            <a:avLst>
              <a:gd name="adj" fmla="val 1061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::next(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4140200" y="5013176"/>
            <a:ext cx="4392488" cy="1296144"/>
          </a:xfrm>
          <a:prstGeom prst="wedgeRoundRectCallout">
            <a:avLst>
              <a:gd name="adj1" fmla="val -109124"/>
              <a:gd name="adj2" fmla="val -248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Forward Declaration</a:t>
            </a:r>
            <a:r>
              <a:rPr lang="de-DE" sz="1600" smtClean="0">
                <a:solidFill>
                  <a:schemeClr val="bg1"/>
                </a:solidFill>
              </a:rPr>
              <a:t> (statt </a:t>
            </a:r>
            <a:r>
              <a:rPr lang="de-DE" sz="16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#include)</a:t>
            </a:r>
            <a:r>
              <a:rPr lang="de-DE" sz="1600" smtClean="0">
                <a:solidFill>
                  <a:schemeClr val="bg1"/>
                </a:solidFill>
              </a:rPr>
              <a:t> um zyklische Abhängigkeit zu vermeiden</a:t>
            </a:r>
          </a:p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Nur </a:t>
            </a:r>
            <a:r>
              <a:rPr lang="de-DE" sz="1600" b="1">
                <a:solidFill>
                  <a:schemeClr val="bg1"/>
                </a:solidFill>
              </a:rPr>
              <a:t>Referenzen oder Pointer </a:t>
            </a:r>
            <a:r>
              <a:rPr lang="de-DE" sz="1600">
                <a:solidFill>
                  <a:schemeClr val="bg1"/>
                </a:solidFill>
              </a:rPr>
              <a:t>auf die referenzierte Klasse </a:t>
            </a:r>
            <a:r>
              <a:rPr lang="de-DE" sz="1600" smtClean="0">
                <a:solidFill>
                  <a:schemeClr val="bg1"/>
                </a:solidFill>
              </a:rPr>
              <a:t>können genutzt werden</a:t>
            </a:r>
            <a:endParaRPr lang="de-DE" sz="1600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35395" y="501747"/>
            <a:ext cx="2814638" cy="731837"/>
          </a:xfrm>
          <a:prstGeom prst="wedgeRoundRectCallout">
            <a:avLst>
              <a:gd name="adj1" fmla="val -3022"/>
              <a:gd name="adj2" fmla="val 1052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In der </a:t>
            </a:r>
            <a:r>
              <a:rPr lang="de-DE" smtClean="0">
                <a:solidFill>
                  <a:schemeClr val="bg1"/>
                </a:solidFill>
              </a:rPr>
              <a:t>.cpp-Datei </a:t>
            </a:r>
            <a:r>
              <a:rPr lang="de-DE">
                <a:solidFill>
                  <a:schemeClr val="bg1"/>
                </a:solidFill>
              </a:rPr>
              <a:t>ist dies aber kein Problem!</a:t>
            </a:r>
          </a:p>
        </p:txBody>
      </p:sp>
      <p:sp>
        <p:nvSpPr>
          <p:cNvPr id="10" name="Gefaltete Ecke 9"/>
          <p:cNvSpPr/>
          <p:nvPr/>
        </p:nvSpPr>
        <p:spPr bwMode="auto">
          <a:xfrm>
            <a:off x="7020272" y="1603376"/>
            <a:ext cx="1994520" cy="321203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de-DE" sz="1600"/>
              <a:t>ElevatorStrategy.cpp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11798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638" y="1057992"/>
            <a:ext cx="4074362" cy="582151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Unterlagen aktualisieren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98597" cy="4968875"/>
          </a:xfrm>
        </p:spPr>
        <p:txBody>
          <a:bodyPr/>
          <a:lstStyle/>
          <a:p>
            <a:r>
              <a:rPr lang="de-DE" smtClean="0"/>
              <a:t>Bitte vor dem Anfang der Übung die </a:t>
            </a:r>
            <a:r>
              <a:rPr lang="de-DE" b="1" smtClean="0"/>
              <a:t>Unterlagen aktualisieren</a:t>
            </a:r>
            <a:r>
              <a:rPr lang="de-DE" smtClean="0"/>
              <a:t>.</a:t>
            </a:r>
          </a:p>
          <a:p>
            <a:pPr lvl="1"/>
            <a:r>
              <a:rPr lang="de-DE" smtClean="0"/>
              <a:t>Bugfixes</a:t>
            </a:r>
          </a:p>
          <a:p>
            <a:pPr lvl="1"/>
            <a:r>
              <a:rPr lang="de-DE" smtClean="0"/>
              <a:t>Verbesserungen</a:t>
            </a:r>
          </a:p>
          <a:p>
            <a:pPr lvl="1"/>
            <a:endParaRPr lang="de-DE" smtClean="0"/>
          </a:p>
          <a:p>
            <a:r>
              <a:rPr lang="de-DE" b="1" smtClean="0"/>
              <a:t>VM</a:t>
            </a:r>
            <a:r>
              <a:rPr lang="de-DE" smtClean="0"/>
              <a:t>: Auf dem Desktop</a:t>
            </a:r>
          </a:p>
          <a:p>
            <a:endParaRPr lang="de-DE"/>
          </a:p>
          <a:p>
            <a:r>
              <a:rPr lang="de-DE" b="1" smtClean="0"/>
              <a:t>Pool-PCs</a:t>
            </a:r>
            <a:r>
              <a:rPr lang="de-DE" smtClean="0"/>
              <a:t>: Über Explorer-Kontextmenü (s. rechts)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375" y="2780928"/>
            <a:ext cx="923925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5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smtClean="0"/>
              <a:t>Elevator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51757" y="1558821"/>
            <a:ext cx="4232906" cy="3679350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        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~Elevator();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2293" name="Rechteck 7"/>
          <p:cNvSpPr>
            <a:spLocks noChangeArrowheads="1"/>
          </p:cNvSpPr>
          <p:nvPr/>
        </p:nvSpPr>
        <p:spPr bwMode="auto">
          <a:xfrm>
            <a:off x="4351339" y="1569223"/>
            <a:ext cx="4685158" cy="4380727"/>
          </a:xfrm>
          <a:prstGeom prst="foldedCorner">
            <a:avLst>
              <a:gd name="adj" fmla="val 900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         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),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Elevator::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Polymorphic call to strategy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0" y="5217298"/>
            <a:ext cx="4530725" cy="974725"/>
          </a:xfrm>
          <a:prstGeom prst="wedgeRoundRectCallout">
            <a:avLst>
              <a:gd name="adj1" fmla="val -29788"/>
              <a:gd name="adj2" fmla="val -1199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* und nicht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&amp;, da der Zeiger sich ändert (aber nicht das Objekt worauf gezeigt wird!)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878006" y="5903651"/>
            <a:ext cx="3744913" cy="804863"/>
          </a:xfrm>
          <a:prstGeom prst="wedgeRoundRectCallout">
            <a:avLst>
              <a:gd name="adj1" fmla="val -15755"/>
              <a:gd name="adj2" fmla="val -7026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der Strategie bleibt gleich, egal welche konkrete Strategie verwendet wird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2915816" y="1558821"/>
            <a:ext cx="1368847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7618041" y="1571269"/>
            <a:ext cx="1418456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137730" y="1900147"/>
            <a:ext cx="2324100" cy="731837"/>
          </a:xfrm>
          <a:prstGeom prst="wedgeRoundRectCallout">
            <a:avLst>
              <a:gd name="adj1" fmla="val 1287"/>
              <a:gd name="adj2" fmla="val 651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Parameter ohne </a:t>
            </a:r>
            <a:r>
              <a:rPr lang="de-DE">
                <a:solidFill>
                  <a:schemeClr val="bg1"/>
                </a:solidFill>
              </a:rPr>
              <a:t>Namen </a:t>
            </a:r>
            <a:r>
              <a:rPr lang="de-DE" smtClean="0">
                <a:solidFill>
                  <a:schemeClr val="bg1"/>
                </a:solidFill>
              </a:rPr>
              <a:t>möglich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708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9" grpId="0" animBg="1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 bwMode="auto">
          <a:xfrm>
            <a:off x="6660232" y="1520825"/>
            <a:ext cx="2208026" cy="39799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mtClean="0"/>
              <a:t>ElevatorStrategy.cpp</a:t>
            </a:r>
            <a:endParaRPr lang="en-US"/>
          </a:p>
        </p:txBody>
      </p:sp>
      <p:sp>
        <p:nvSpPr>
          <p:cNvPr id="143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Sichtbarkeits-</a:t>
            </a:r>
            <a:r>
              <a:rPr lang="de-DE" altLang="de-DE" noProof="0" dirty="0" err="1" smtClean="0"/>
              <a:t>Modifier</a:t>
            </a:r>
            <a:r>
              <a:rPr lang="de-DE" altLang="de-DE" noProof="0" dirty="0" smtClean="0"/>
              <a:t> bei Vererbung</a:t>
            </a:r>
          </a:p>
        </p:txBody>
      </p:sp>
      <p:sp>
        <p:nvSpPr>
          <p:cNvPr id="14341" name="Rechteck 5"/>
          <p:cNvSpPr>
            <a:spLocks noChangeArrowheads="1"/>
          </p:cNvSpPr>
          <p:nvPr/>
        </p:nvSpPr>
        <p:spPr bwMode="auto">
          <a:xfrm>
            <a:off x="301774" y="1537515"/>
            <a:ext cx="3600450" cy="2467549"/>
          </a:xfrm>
          <a:prstGeom prst="foldedCorner">
            <a:avLst>
              <a:gd name="adj" fmla="val 10491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14342" name="Rechteck 6"/>
          <p:cNvSpPr>
            <a:spLocks noChangeArrowheads="1"/>
          </p:cNvSpPr>
          <p:nvPr/>
        </p:nvSpPr>
        <p:spPr bwMode="auto">
          <a:xfrm>
            <a:off x="3987117" y="1520825"/>
            <a:ext cx="4895850" cy="4716487"/>
          </a:xfrm>
          <a:prstGeom prst="foldedCorner">
            <a:avLst>
              <a:gd name="adj" fmla="val 1052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energy minimizing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strategy"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"EnergyMinimizingStrategy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(...):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"Perform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some complex calculation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..."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268783" y="4149080"/>
            <a:ext cx="3718333" cy="1656184"/>
          </a:xfrm>
          <a:prstGeom prst="wedgeRoundRectCallout">
            <a:avLst>
              <a:gd name="adj1" fmla="val -21173"/>
              <a:gd name="adj2" fmla="val -72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b="1" i="1">
                <a:solidFill>
                  <a:schemeClr val="bg1"/>
                </a:solidFill>
              </a:rPr>
              <a:t>-</a:t>
            </a:r>
            <a:r>
              <a:rPr lang="de-DE" b="1">
                <a:solidFill>
                  <a:schemeClr val="bg1"/>
                </a:solidFill>
              </a:rPr>
              <a:t>Vererbung</a:t>
            </a:r>
            <a:r>
              <a:rPr lang="de-DE">
                <a:solidFill>
                  <a:schemeClr val="bg1"/>
                </a:solidFill>
              </a:rPr>
              <a:t> entspricht dem Vererbungskonzept in Java. </a:t>
            </a:r>
            <a:endParaRPr lang="de-DE" smtClean="0">
              <a:solidFill>
                <a:schemeClr val="bg1"/>
              </a:solidFill>
            </a:endParaRPr>
          </a:p>
          <a:p>
            <a:pPr>
              <a:defRPr/>
            </a:pPr>
            <a:endParaRPr lang="de-DE" b="1" i="1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protected-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und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de-DE" b="1" smtClean="0">
                <a:solidFill>
                  <a:schemeClr val="bg1"/>
                </a:solidFill>
              </a:rPr>
              <a:t>-</a:t>
            </a:r>
            <a:r>
              <a:rPr lang="de-DE" smtClean="0">
                <a:solidFill>
                  <a:schemeClr val="bg1"/>
                </a:solidFill>
              </a:rPr>
              <a:t>Vererbung </a:t>
            </a:r>
            <a:r>
              <a:rPr lang="de-DE">
                <a:solidFill>
                  <a:schemeClr val="bg1"/>
                </a:solidFill>
              </a:rPr>
              <a:t>schränken die Sichtbarkeit weiter ein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6362700" y="2852936"/>
            <a:ext cx="1746250" cy="885825"/>
          </a:xfrm>
          <a:prstGeom prst="wedgeRoundRectCallout">
            <a:avLst>
              <a:gd name="adj1" fmla="val -95315"/>
              <a:gd name="adj2" fmla="val -378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super()-</a:t>
            </a:r>
            <a:r>
              <a:rPr lang="de-DE">
                <a:solidFill>
                  <a:schemeClr val="bg1"/>
                </a:solidFill>
              </a:rPr>
              <a:t>Aufruf in Java</a:t>
            </a:r>
          </a:p>
        </p:txBody>
      </p:sp>
      <p:sp>
        <p:nvSpPr>
          <p:cNvPr id="11" name="Rechteck 10"/>
          <p:cNvSpPr/>
          <p:nvPr/>
        </p:nvSpPr>
        <p:spPr bwMode="auto">
          <a:xfrm>
            <a:off x="1619672" y="1537515"/>
            <a:ext cx="2288946" cy="4313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mtClean="0"/>
              <a:t>ElevatorStrategy.hpp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76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 bwMode="auto">
          <a:xfrm>
            <a:off x="2300140" y="2369603"/>
            <a:ext cx="3101925" cy="75791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square" rtlCol="0" anchor="b" anchorCtr="0">
            <a:no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:EnergyMinimizingStrategy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536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Konstruktion und Destruktion bei 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4318244"/>
            <a:ext cx="8640763" cy="1267726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Vorteil</a:t>
            </a:r>
            <a:r>
              <a:rPr lang="de-DE" noProof="0" dirty="0" smtClean="0"/>
              <a:t>: Während der Konstruktion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noProof="0" dirty="0" smtClean="0"/>
              <a:t> kann auf die Felder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noProof="0" dirty="0" smtClean="0"/>
              <a:t> zugegriffen werden.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Wird spannend bei </a:t>
            </a:r>
            <a:r>
              <a:rPr lang="de-DE" b="1" noProof="0" dirty="0" smtClean="0"/>
              <a:t>Mehrfachvererbung</a:t>
            </a:r>
            <a:r>
              <a:rPr lang="de-DE" noProof="0" dirty="0" smtClean="0"/>
              <a:t> (siehe später)</a:t>
            </a:r>
            <a:endParaRPr lang="de-DE" noProof="0" dirty="0"/>
          </a:p>
        </p:txBody>
      </p:sp>
      <p:sp>
        <p:nvSpPr>
          <p:cNvPr id="9" name="Pfeil nach rechts 8"/>
          <p:cNvSpPr/>
          <p:nvPr/>
        </p:nvSpPr>
        <p:spPr bwMode="auto">
          <a:xfrm rot="5400000">
            <a:off x="4873835" y="2809826"/>
            <a:ext cx="1592033" cy="484187"/>
          </a:xfrm>
          <a:prstGeom prst="rightArrow">
            <a:avLst/>
          </a:prstGeom>
          <a:solidFill>
            <a:srgbClr val="8CED79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1" name="Abgerundete rechteckige Legende 10"/>
          <p:cNvSpPr/>
          <p:nvPr/>
        </p:nvSpPr>
        <p:spPr>
          <a:xfrm>
            <a:off x="2540010" y="1556792"/>
            <a:ext cx="2782887" cy="606425"/>
          </a:xfrm>
          <a:prstGeom prst="wedgeRoundRectCallout">
            <a:avLst>
              <a:gd name="adj1" fmla="val 63627"/>
              <a:gd name="adj2" fmla="val 5770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Konstruktionsreihenfolge</a:t>
            </a:r>
          </a:p>
        </p:txBody>
      </p:sp>
      <p:sp>
        <p:nvSpPr>
          <p:cNvPr id="12" name="Pfeil nach rechts 11"/>
          <p:cNvSpPr/>
          <p:nvPr/>
        </p:nvSpPr>
        <p:spPr bwMode="auto">
          <a:xfrm rot="16200000">
            <a:off x="5348513" y="2845035"/>
            <a:ext cx="1664040" cy="485775"/>
          </a:xfrm>
          <a:prstGeom prst="rightArrow">
            <a:avLst/>
          </a:prstGeom>
          <a:solidFill>
            <a:srgbClr val="C00000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6500977" y="1558379"/>
            <a:ext cx="2643023" cy="604838"/>
          </a:xfrm>
          <a:prstGeom prst="wedgeRoundRectCallout">
            <a:avLst>
              <a:gd name="adj1" fmla="val -62806"/>
              <a:gd name="adj2" fmla="val 55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Destruktionsreihenfolge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2349899" y="2392859"/>
            <a:ext cx="3023406" cy="349968"/>
          </a:xfrm>
          <a:prstGeom prst="rect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sp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:ElevatorStrategy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58776" y="1556792"/>
            <a:ext cx="2120760" cy="606425"/>
          </a:xfrm>
          <a:prstGeom prst="wedgeRoundRectCallout">
            <a:avLst>
              <a:gd name="adj1" fmla="val 46389"/>
              <a:gd name="adj2" fmla="val 1051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smtClean="0">
                <a:solidFill>
                  <a:schemeClr val="bg1"/>
                </a:solidFill>
              </a:rPr>
              <a:t>(Teil-)Instanz der Basisklasse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>
          <a:xfrm>
            <a:off x="739810" y="3428736"/>
            <a:ext cx="3600399" cy="606425"/>
          </a:xfrm>
          <a:prstGeom prst="wedgeRoundRectCallout">
            <a:avLst>
              <a:gd name="adj1" fmla="val 29192"/>
              <a:gd name="adj2" fmla="val -1067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smtClean="0">
                <a:solidFill>
                  <a:schemeClr val="bg1"/>
                </a:solidFill>
              </a:rPr>
              <a:t>Unterklassen-spezifische Daten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153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unserer Simulation</a:t>
            </a:r>
          </a:p>
        </p:txBody>
      </p:sp>
      <p:sp>
        <p:nvSpPr>
          <p:cNvPr id="17411" name="Rechteck 3"/>
          <p:cNvSpPr>
            <a:spLocks noChangeArrowheads="1"/>
          </p:cNvSpPr>
          <p:nvPr/>
        </p:nvSpPr>
        <p:spPr bwMode="auto">
          <a:xfrm>
            <a:off x="1835150" y="2349500"/>
            <a:ext cx="5689600" cy="3448332"/>
          </a:xfrm>
          <a:prstGeom prst="foldedCorner">
            <a:avLst>
              <a:gd name="adj" fmla="val 128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 smtClean="0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b="0" err="1" smtClean="0">
                <a:solidFill>
                  <a:srgbClr val="000000"/>
                </a:solidFill>
                <a:latin typeface="Consolas" pitchFamily="49" charset="0"/>
              </a:rPr>
              <a:t>strg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 // Do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something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hbi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(6,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hbi.getElevator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().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5407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hteck 14"/>
          <p:cNvSpPr>
            <a:spLocks noChangeArrowheads="1"/>
          </p:cNvSpPr>
          <p:nvPr/>
        </p:nvSpPr>
        <p:spPr bwMode="auto">
          <a:xfrm>
            <a:off x="250825" y="6030913"/>
            <a:ext cx="5703888" cy="3111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5" name="Rechteck 14"/>
          <p:cNvSpPr>
            <a:spLocks noChangeArrowheads="1"/>
          </p:cNvSpPr>
          <p:nvPr/>
        </p:nvSpPr>
        <p:spPr bwMode="auto">
          <a:xfrm>
            <a:off x="250825" y="4017963"/>
            <a:ext cx="5703888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6" name="Rechteck 14"/>
          <p:cNvSpPr>
            <a:spLocks noChangeArrowheads="1"/>
          </p:cNvSpPr>
          <p:nvPr/>
        </p:nvSpPr>
        <p:spPr bwMode="auto">
          <a:xfrm>
            <a:off x="250825" y="1612900"/>
            <a:ext cx="5703888" cy="376238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unserer Simulation</a:t>
            </a:r>
          </a:p>
        </p:txBody>
      </p:sp>
      <p:sp>
        <p:nvSpPr>
          <p:cNvPr id="18438" name="Rechteck 3"/>
          <p:cNvSpPr>
            <a:spLocks noChangeArrowheads="1"/>
          </p:cNvSpPr>
          <p:nvPr/>
        </p:nvSpPr>
        <p:spPr bwMode="auto">
          <a:xfrm>
            <a:off x="323850" y="1581150"/>
            <a:ext cx="6624638" cy="475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Elevator():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Elevator::</a:t>
            </a: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moveToNextFloor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::next(...): Using basic strategy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~Building():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building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~Elevator():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249478" y="1497806"/>
            <a:ext cx="2782888" cy="606425"/>
          </a:xfrm>
          <a:prstGeom prst="wedgeRoundRectCallout">
            <a:avLst>
              <a:gd name="adj1" fmla="val -62691"/>
              <a:gd name="adj2" fmla="val -88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Konstruktoren</a:t>
            </a:r>
            <a:r>
              <a:rPr lang="de-DE">
                <a:solidFill>
                  <a:schemeClr val="bg1"/>
                </a:solidFill>
              </a:rPr>
              <a:t> werden richtig aufgerufen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990230" y="3827463"/>
            <a:ext cx="2782888" cy="604837"/>
          </a:xfrm>
          <a:prstGeom prst="wedgeRoundRectCallout">
            <a:avLst>
              <a:gd name="adj1" fmla="val -56868"/>
              <a:gd name="adj2" fmla="val 119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hat aber </a:t>
            </a:r>
            <a:r>
              <a:rPr lang="de-DE" b="1">
                <a:solidFill>
                  <a:schemeClr val="bg1"/>
                </a:solidFill>
              </a:rPr>
              <a:t>nicht funktioniert!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990230" y="5421198"/>
            <a:ext cx="2782888" cy="816113"/>
          </a:xfrm>
          <a:prstGeom prst="wedgeRoundRectCallout">
            <a:avLst>
              <a:gd name="adj1" fmla="val -59364"/>
              <a:gd name="adj2" fmla="val 413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Destruktor der Subklasse wurde nicht aufgerufen!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658064" y="3655908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smtClean="0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658064" y="5434891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smtClean="0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83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2" grpId="0"/>
      <p:bldP spid="11" grpId="0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Methoden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0" noProof="0" dirty="0" smtClean="0"/>
              <a:t>Im Gegensatz zu Java ist bei C++ aus Effizienzgründen die </a:t>
            </a:r>
            <a:r>
              <a:rPr lang="de-DE" altLang="de-DE" b="1" noProof="0" dirty="0" smtClean="0"/>
              <a:t>polymorphe Behandlung</a:t>
            </a:r>
            <a:r>
              <a:rPr lang="de-DE" altLang="de-DE" b="0" noProof="0" dirty="0" smtClean="0"/>
              <a:t> von Methoden </a:t>
            </a:r>
            <a:r>
              <a:rPr lang="de-DE" altLang="de-DE" b="1" noProof="0" dirty="0" smtClean="0"/>
              <a:t>per Default ausgeschaltet</a:t>
            </a:r>
          </a:p>
          <a:p>
            <a:endParaRPr lang="de-DE" altLang="de-DE" noProof="0" dirty="0" smtClean="0"/>
          </a:p>
          <a:p>
            <a:r>
              <a:rPr lang="de-DE" altLang="de-DE" b="0" noProof="0" dirty="0" smtClean="0"/>
              <a:t>Es muss explizit mit dem </a:t>
            </a:r>
            <a:r>
              <a:rPr lang="de-DE" altLang="de-DE" b="1" noProof="0" dirty="0" smtClean="0"/>
              <a:t>Schlüsselwort </a:t>
            </a:r>
            <a:r>
              <a:rPr lang="de-DE" altLang="de-DE" b="1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b="0" noProof="0" dirty="0" smtClean="0"/>
              <a:t> angegeben werden, welche Methoden polymorph zu behandeln sind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90021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4"/>
          <p:cNvSpPr>
            <a:spLocks noChangeArrowheads="1"/>
          </p:cNvSpPr>
          <p:nvPr/>
        </p:nvSpPr>
        <p:spPr bwMode="auto">
          <a:xfrm>
            <a:off x="468313" y="4872038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4"/>
          <p:cNvSpPr>
            <a:spLocks noChangeArrowheads="1"/>
          </p:cNvSpPr>
          <p:nvPr/>
        </p:nvSpPr>
        <p:spPr bwMode="auto">
          <a:xfrm>
            <a:off x="468313" y="2481263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Methoden</a:t>
            </a:r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250825" y="1933575"/>
            <a:ext cx="6678613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20486" name="Rechteck 5"/>
          <p:cNvSpPr>
            <a:spLocks noChangeArrowheads="1"/>
          </p:cNvSpPr>
          <p:nvPr/>
        </p:nvSpPr>
        <p:spPr bwMode="auto">
          <a:xfrm>
            <a:off x="250825" y="4302125"/>
            <a:ext cx="6121400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68209" y="3345612"/>
            <a:ext cx="7233592" cy="411207"/>
          </a:xfrm>
          <a:prstGeom prst="wedgeRoundRectCallout">
            <a:avLst>
              <a:gd name="adj1" fmla="val -44980"/>
              <a:gd name="adj2" fmla="val -12536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 werden als virtuell gekennzeichnet (</a:t>
            </a:r>
            <a:r>
              <a:rPr lang="de-DE" b="1">
                <a:solidFill>
                  <a:schemeClr val="bg1"/>
                </a:solidFill>
              </a:rPr>
              <a:t>nur im Header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68209" y="5733255"/>
            <a:ext cx="8526963" cy="616745"/>
          </a:xfrm>
          <a:prstGeom prst="wedgeRoundRectCallout">
            <a:avLst>
              <a:gd name="adj1" fmla="val -43266"/>
              <a:gd name="adj2" fmla="val -10072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muss nicht in Subklassen wiederholt werden, wird aber häufig der </a:t>
            </a:r>
            <a:r>
              <a:rPr lang="de-DE" smtClean="0">
                <a:solidFill>
                  <a:schemeClr val="bg1"/>
                </a:solidFill>
              </a:rPr>
              <a:t>Übersicht halber </a:t>
            </a:r>
            <a:r>
              <a:rPr lang="de-DE">
                <a:solidFill>
                  <a:schemeClr val="bg1"/>
                </a:solidFill>
              </a:rPr>
              <a:t>gemacht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282950" y="1749425"/>
            <a:ext cx="5575300" cy="731838"/>
          </a:xfrm>
          <a:prstGeom prst="wedgeRoundRectCallout">
            <a:avLst>
              <a:gd name="adj1" fmla="val -56933"/>
              <a:gd name="adj2" fmla="val 526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Regel</a:t>
            </a:r>
            <a:r>
              <a:rPr lang="de-DE">
                <a:solidFill>
                  <a:schemeClr val="bg1"/>
                </a:solidFill>
              </a:rPr>
              <a:t>:  Klassen mit virtuellen Methoden sollten einen </a:t>
            </a:r>
            <a:r>
              <a:rPr lang="de-DE" b="1">
                <a:solidFill>
                  <a:schemeClr val="bg1"/>
                </a:solidFill>
              </a:rPr>
              <a:t>virtuellen Destruktor</a:t>
            </a:r>
            <a:r>
              <a:rPr lang="de-DE">
                <a:solidFill>
                  <a:schemeClr val="bg1"/>
                </a:solidFill>
              </a:rPr>
              <a:t> besitzen!</a:t>
            </a:r>
          </a:p>
        </p:txBody>
      </p:sp>
    </p:spTree>
    <p:extLst>
      <p:ext uri="{BB962C8B-B14F-4D97-AF65-F5344CB8AC3E}">
        <p14:creationId xmlns:p14="http://schemas.microsoft.com/office/powerpoint/2010/main" val="16783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6388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759450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Warum muss der </a:t>
            </a:r>
            <a:r>
              <a:rPr lang="de-DE" altLang="de-DE" sz="1800" smtClean="0"/>
              <a:t>Destruktor</a:t>
            </a:r>
            <a:r>
              <a:rPr lang="de-DE" altLang="de-DE" sz="1800" b="0" smtClean="0"/>
              <a:t> in einer Klasse mit </a:t>
            </a:r>
            <a:r>
              <a:rPr lang="de-DE" altLang="de-DE" sz="1800" smtClean="0"/>
              <a:t>virtuellen</a:t>
            </a:r>
            <a:r>
              <a:rPr lang="de-DE" altLang="de-DE" sz="1800" b="0" smtClean="0"/>
              <a:t> </a:t>
            </a:r>
            <a:r>
              <a:rPr lang="de-DE" altLang="de-DE" sz="1800" smtClean="0"/>
              <a:t>Methoden</a:t>
            </a:r>
            <a:r>
              <a:rPr lang="de-DE" altLang="de-DE" sz="1800" b="0" smtClean="0"/>
              <a:t> auch </a:t>
            </a:r>
            <a:r>
              <a:rPr lang="de-DE" altLang="de-DE" sz="1800" smtClean="0"/>
              <a:t>virtuell</a:t>
            </a:r>
            <a:r>
              <a:rPr lang="de-DE" altLang="de-DE" sz="1800" b="0" smtClean="0"/>
              <a:t> sein?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Wo sind </a:t>
            </a:r>
            <a:r>
              <a:rPr lang="de-DE" altLang="de-DE" sz="1800" smtClean="0"/>
              <a:t>virtuelle Konstruktoren </a:t>
            </a:r>
            <a:r>
              <a:rPr lang="de-DE" altLang="de-DE" sz="1800" b="0" smtClean="0"/>
              <a:t>nützlich?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657630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Virtual </a:t>
            </a:r>
            <a:r>
              <a:rPr lang="de-DE" altLang="de-DE" noProof="0" dirty="0" err="1" smtClean="0"/>
              <a:t>Method</a:t>
            </a:r>
            <a:r>
              <a:rPr lang="de-DE" altLang="de-DE" noProof="0" dirty="0" smtClean="0"/>
              <a:t> Table</a:t>
            </a:r>
            <a:br>
              <a:rPr lang="de-DE" altLang="de-DE" noProof="0" dirty="0" smtClean="0"/>
            </a:br>
            <a:r>
              <a:rPr lang="de-DE" altLang="de-DE" noProof="0" dirty="0"/>
              <a:t> </a:t>
            </a:r>
            <a:r>
              <a:rPr lang="de-DE" altLang="de-DE" noProof="0" dirty="0" smtClean="0"/>
              <a:t>   </a:t>
            </a:r>
            <a:r>
              <a:rPr lang="de-DE" altLang="de-DE" sz="2000" noProof="0" dirty="0" smtClean="0"/>
              <a:t>Der Mechanismus der dynamischen Bindung</a:t>
            </a:r>
          </a:p>
        </p:txBody>
      </p:sp>
      <p:sp>
        <p:nvSpPr>
          <p:cNvPr id="42" name="Inhaltsplatzhalter 41"/>
          <p:cNvSpPr>
            <a:spLocks noGrp="1"/>
          </p:cNvSpPr>
          <p:nvPr>
            <p:ph idx="1"/>
          </p:nvPr>
        </p:nvSpPr>
        <p:spPr>
          <a:xfrm>
            <a:off x="250825" y="1484313"/>
            <a:ext cx="8893175" cy="4968875"/>
          </a:xfrm>
        </p:spPr>
        <p:txBody>
          <a:bodyPr/>
          <a:lstStyle/>
          <a:p>
            <a:r>
              <a:rPr lang="de-DE" b="0" noProof="0" dirty="0" smtClean="0"/>
              <a:t>Egal, wie der Pointer auf ein Objekt deklariert ist (z.B. </a:t>
            </a:r>
            <a:r>
              <a:rPr 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i="1" noProof="0" dirty="0" smtClean="0"/>
              <a:t>)</a:t>
            </a:r>
            <a:r>
              <a:rPr lang="de-DE" b="0" noProof="0" dirty="0" smtClean="0"/>
              <a:t>, </a:t>
            </a:r>
            <a:r>
              <a:rPr lang="de-DE" b="1" noProof="0" dirty="0" smtClean="0"/>
              <a:t>das Objekt behält seinen Typ </a:t>
            </a:r>
            <a:r>
              <a:rPr lang="de-DE" b="0" noProof="0" dirty="0" smtClean="0"/>
              <a:t>(z.B. </a:t>
            </a:r>
            <a:r>
              <a:rPr 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noProof="0" dirty="0" smtClean="0"/>
              <a:t>).</a:t>
            </a:r>
          </a:p>
          <a:p>
            <a:r>
              <a:rPr lang="de-DE" b="1" noProof="0" dirty="0" smtClean="0"/>
              <a:t>Jede Klasse </a:t>
            </a:r>
            <a:r>
              <a:rPr lang="de-DE" b="0" noProof="0" dirty="0" smtClean="0"/>
              <a:t>besitzt eine </a:t>
            </a:r>
            <a:r>
              <a:rPr lang="de-DE" b="1" noProof="0" dirty="0" smtClean="0"/>
              <a:t>Lookup-Tabelle (</a:t>
            </a:r>
            <a:r>
              <a:rPr lang="de-DE" b="1" i="1" noProof="0" dirty="0" err="1" smtClean="0"/>
              <a:t>vtable</a:t>
            </a:r>
            <a:r>
              <a:rPr lang="de-DE" b="1" noProof="0" dirty="0" smtClean="0"/>
              <a:t>)</a:t>
            </a:r>
            <a:r>
              <a:rPr lang="de-DE" i="1" noProof="0" dirty="0" smtClean="0"/>
              <a:t>,</a:t>
            </a:r>
            <a:r>
              <a:rPr lang="de-DE" b="0" noProof="0" dirty="0" smtClean="0"/>
              <a:t> die jeder </a:t>
            </a:r>
            <a:r>
              <a:rPr lang="de-DE" noProof="0" dirty="0" smtClean="0"/>
              <a:t>virtuellen </a:t>
            </a:r>
            <a:r>
              <a:rPr lang="de-DE" b="0" noProof="0" dirty="0" smtClean="0"/>
              <a:t>Methode ihre Implementierung zuweist.</a:t>
            </a:r>
            <a:endParaRPr lang="de-DE" b="0" noProof="0" dirty="0"/>
          </a:p>
        </p:txBody>
      </p:sp>
      <p:sp>
        <p:nvSpPr>
          <p:cNvPr id="2" name="Rechteck 1"/>
          <p:cNvSpPr/>
          <p:nvPr/>
        </p:nvSpPr>
        <p:spPr>
          <a:xfrm>
            <a:off x="8011328" y="6021288"/>
            <a:ext cx="988284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 smtClean="0">
                <a:solidFill>
                  <a:schemeClr val="bg1"/>
                </a:solidFill>
              </a:rPr>
              <a:t>/</a:t>
            </a:r>
            <a:r>
              <a:rPr lang="en-US" b="1" err="1" smtClean="0">
                <a:solidFill>
                  <a:schemeClr val="bg1"/>
                </a:solidFill>
              </a:rPr>
              <a:t>VTable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079456" y="6021288"/>
            <a:ext cx="659155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solidFill>
                  <a:schemeClr val="bg1"/>
                </a:solidFill>
              </a:rPr>
              <a:t>[DE]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583357" y="3137001"/>
            <a:ext cx="1801813" cy="14636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0"/>
          <p:cNvSpPr>
            <a:spLocks noChangeArrowheads="1"/>
          </p:cNvSpPr>
          <p:nvPr/>
        </p:nvSpPr>
        <p:spPr bwMode="auto">
          <a:xfrm>
            <a:off x="583357" y="3229225"/>
            <a:ext cx="1801813" cy="1371452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1"/>
          <p:cNvSpPr>
            <a:spLocks noChangeArrowheads="1"/>
          </p:cNvSpPr>
          <p:nvPr/>
        </p:nvSpPr>
        <p:spPr bwMode="auto">
          <a:xfrm>
            <a:off x="898134" y="3362468"/>
            <a:ext cx="12198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&lt;&lt;abstract&gt;&gt;</a:t>
            </a:r>
            <a:b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ElevatorStrategy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Line 12"/>
          <p:cNvSpPr>
            <a:spLocks noChangeShapeType="1"/>
          </p:cNvSpPr>
          <p:nvPr/>
        </p:nvSpPr>
        <p:spPr bwMode="auto">
          <a:xfrm>
            <a:off x="583357" y="3845027"/>
            <a:ext cx="1787525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4"/>
          <p:cNvSpPr>
            <a:spLocks noChangeArrowheads="1"/>
          </p:cNvSpPr>
          <p:nvPr/>
        </p:nvSpPr>
        <p:spPr bwMode="auto">
          <a:xfrm>
            <a:off x="642838" y="3875469"/>
            <a:ext cx="17120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getBuilding() : Building</a:t>
            </a:r>
            <a:endParaRPr kumimoji="0" lang="en-US" altLang="en-US" sz="12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9"/>
          <p:cNvSpPr>
            <a:spLocks noChangeArrowheads="1"/>
          </p:cNvSpPr>
          <p:nvPr/>
        </p:nvSpPr>
        <p:spPr bwMode="auto">
          <a:xfrm>
            <a:off x="583357" y="5179837"/>
            <a:ext cx="1801813" cy="97458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0"/>
          <p:cNvSpPr>
            <a:spLocks noChangeArrowheads="1"/>
          </p:cNvSpPr>
          <p:nvPr/>
        </p:nvSpPr>
        <p:spPr bwMode="auto">
          <a:xfrm>
            <a:off x="583357" y="5179837"/>
            <a:ext cx="1801813" cy="913459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Rectangle 21"/>
          <p:cNvSpPr>
            <a:spLocks noChangeArrowheads="1"/>
          </p:cNvSpPr>
          <p:nvPr/>
        </p:nvSpPr>
        <p:spPr bwMode="auto">
          <a:xfrm>
            <a:off x="1053933" y="5322712"/>
            <a:ext cx="844783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EMStrategy</a:t>
            </a:r>
            <a:endParaRPr kumimoji="0" lang="en-US" altLang="en-US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Line 22"/>
          <p:cNvSpPr>
            <a:spLocks noChangeShapeType="1"/>
          </p:cNvSpPr>
          <p:nvPr/>
        </p:nvSpPr>
        <p:spPr bwMode="auto">
          <a:xfrm>
            <a:off x="583357" y="5605287"/>
            <a:ext cx="1785938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Line 29"/>
          <p:cNvSpPr>
            <a:spLocks noChangeShapeType="1"/>
          </p:cNvSpPr>
          <p:nvPr/>
        </p:nvSpPr>
        <p:spPr bwMode="auto">
          <a:xfrm flipH="1">
            <a:off x="1486049" y="4865509"/>
            <a:ext cx="0" cy="314327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0"/>
          <p:cNvSpPr>
            <a:spLocks/>
          </p:cNvSpPr>
          <p:nvPr/>
        </p:nvSpPr>
        <p:spPr bwMode="auto">
          <a:xfrm>
            <a:off x="1383457" y="4600677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1"/>
          <p:cNvSpPr>
            <a:spLocks/>
          </p:cNvSpPr>
          <p:nvPr/>
        </p:nvSpPr>
        <p:spPr bwMode="auto">
          <a:xfrm>
            <a:off x="1383457" y="4600677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7" name="Objek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1912278"/>
              </p:ext>
            </p:extLst>
          </p:nvPr>
        </p:nvGraphicFramePr>
        <p:xfrm>
          <a:off x="3328988" y="3376613"/>
          <a:ext cx="3552825" cy="107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16" name="Arbeitsblatt" r:id="rId5" imgW="3552843" imgH="1076314" progId="Excel.Sheet.12">
                  <p:embed/>
                </p:oleObj>
              </mc:Choice>
              <mc:Fallback>
                <p:oleObj name="Arbeitsblatt" r:id="rId5" imgW="3552843" imgH="10763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28988" y="3376613"/>
                        <a:ext cx="3552825" cy="1076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Gerade Verbindung mit Pfeil 39"/>
          <p:cNvCxnSpPr>
            <a:endCxn id="15" idx="3"/>
          </p:cNvCxnSpPr>
          <p:nvPr/>
        </p:nvCxnSpPr>
        <p:spPr bwMode="auto">
          <a:xfrm flipH="1">
            <a:off x="2385170" y="3906939"/>
            <a:ext cx="944234" cy="8012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Gerade Verbindung mit Pfeil 42"/>
          <p:cNvCxnSpPr/>
          <p:nvPr/>
        </p:nvCxnSpPr>
        <p:spPr bwMode="auto">
          <a:xfrm flipH="1">
            <a:off x="2385171" y="5761212"/>
            <a:ext cx="948355" cy="9175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Abgerundete rechteckige Legende 47"/>
          <p:cNvSpPr/>
          <p:nvPr/>
        </p:nvSpPr>
        <p:spPr>
          <a:xfrm>
            <a:off x="6084168" y="2499657"/>
            <a:ext cx="2997468" cy="814932"/>
          </a:xfrm>
          <a:prstGeom prst="wedgeRoundRectCallout">
            <a:avLst>
              <a:gd name="adj1" fmla="val -53889"/>
              <a:gd name="adj2" fmla="val 678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 defTabSz="357188">
              <a:defRPr/>
            </a:pPr>
            <a:r>
              <a:rPr lang="de-DE" b="1" smtClean="0">
                <a:solidFill>
                  <a:schemeClr val="bg1"/>
                </a:solidFill>
              </a:rPr>
              <a:t>Java</a:t>
            </a:r>
            <a:r>
              <a:rPr lang="de-DE" smtClean="0">
                <a:solidFill>
                  <a:schemeClr val="bg1"/>
                </a:solidFill>
              </a:rPr>
              <a:t>: 	alle Methoden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C++</a:t>
            </a:r>
            <a:r>
              <a:rPr lang="de-DE" smtClean="0">
                <a:solidFill>
                  <a:schemeClr val="bg1"/>
                </a:solidFill>
              </a:rPr>
              <a:t>: 	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/>
              <a:t> </a:t>
            </a:r>
            <a:r>
              <a:rPr lang="de-DE" smtClean="0">
                <a:solidFill>
                  <a:schemeClr val="bg1"/>
                </a:solidFill>
              </a:rPr>
              <a:t>Methoden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50" name="Abgerundete rechteckige Legende 49"/>
          <p:cNvSpPr/>
          <p:nvPr/>
        </p:nvSpPr>
        <p:spPr>
          <a:xfrm>
            <a:off x="7079456" y="4081444"/>
            <a:ext cx="1957040" cy="1679768"/>
          </a:xfrm>
          <a:prstGeom prst="wedgeRoundRectCallout">
            <a:avLst>
              <a:gd name="adj1" fmla="val -59420"/>
              <a:gd name="adj2" fmla="val -4539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Falls kein Eintrag/NULL: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Verwende Methode des Typs des Pointers.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5148063" y="6251165"/>
            <a:ext cx="3577531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7"/>
              </a:rPr>
              <a:t>https://</a:t>
            </a:r>
            <a:r>
              <a:rPr lang="en-US" sz="1200" smtClean="0">
                <a:hlinkClick r:id="rId7"/>
              </a:rPr>
              <a:t>en.wikipedia.org/wiki/Virtual_method_table</a:t>
            </a:r>
            <a:r>
              <a:rPr lang="en-US" sz="1200" smtClean="0"/>
              <a:t> </a:t>
            </a:r>
            <a:endParaRPr lang="en-US" sz="1200"/>
          </a:p>
        </p:txBody>
      </p:sp>
      <p:graphicFrame>
        <p:nvGraphicFramePr>
          <p:cNvPr id="38" name="Objek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756605"/>
              </p:ext>
            </p:extLst>
          </p:nvPr>
        </p:nvGraphicFramePr>
        <p:xfrm>
          <a:off x="3341688" y="5184775"/>
          <a:ext cx="3552825" cy="809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17" name="Arbeitsblatt" r:id="rId9" imgW="3552843" imgH="809440" progId="Excel.Sheet.12">
                  <p:embed/>
                </p:oleObj>
              </mc:Choice>
              <mc:Fallback>
                <p:oleObj name="Arbeitsblatt" r:id="rId9" imgW="3552843" imgH="80944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41688" y="5184775"/>
                        <a:ext cx="3552825" cy="809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Rectangle 14"/>
          <p:cNvSpPr>
            <a:spLocks noChangeArrowheads="1"/>
          </p:cNvSpPr>
          <p:nvPr/>
        </p:nvSpPr>
        <p:spPr bwMode="auto">
          <a:xfrm>
            <a:off x="620322" y="5646612"/>
            <a:ext cx="17345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</a:t>
            </a:r>
            <a:r>
              <a:rPr kumimoji="0" lang="en-US" altLang="en-US" sz="1200" b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85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/>
      <p:bldP spid="17" grpId="0" animBg="1"/>
      <p:bldP spid="19" grpId="0"/>
      <p:bldP spid="24" grpId="0" animBg="1"/>
      <p:bldP spid="25" grpId="0" animBg="1"/>
      <p:bldP spid="26" grpId="0"/>
      <p:bldP spid="27" grpId="0" animBg="1"/>
      <p:bldP spid="34" grpId="0" animBg="1"/>
      <p:bldP spid="35" grpId="0" animBg="1"/>
      <p:bldP spid="36" grpId="0" animBg="1"/>
      <p:bldP spid="48" grpId="0" animBg="1"/>
      <p:bldP spid="50" grpId="0" animBg="1"/>
      <p:bldP spid="41" grpId="0"/>
    </p:bld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hteck 14"/>
          <p:cNvSpPr>
            <a:spLocks noChangeArrowheads="1"/>
          </p:cNvSpPr>
          <p:nvPr/>
        </p:nvSpPr>
        <p:spPr bwMode="auto">
          <a:xfrm>
            <a:off x="250825" y="39893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7" name="Rechteck 14"/>
          <p:cNvSpPr>
            <a:spLocks noChangeArrowheads="1"/>
          </p:cNvSpPr>
          <p:nvPr/>
        </p:nvSpPr>
        <p:spPr bwMode="auto">
          <a:xfrm>
            <a:off x="250825" y="57800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mit virtuellen Methoden</a:t>
            </a:r>
          </a:p>
        </p:txBody>
      </p:sp>
      <p:sp>
        <p:nvSpPr>
          <p:cNvPr id="21509" name="Rechteck 3"/>
          <p:cNvSpPr>
            <a:spLocks noChangeArrowheads="1"/>
          </p:cNvSpPr>
          <p:nvPr/>
        </p:nvSpPr>
        <p:spPr bwMode="auto">
          <a:xfrm>
            <a:off x="323850" y="1582738"/>
            <a:ext cx="7632700" cy="464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Elevator::</a:t>
            </a:r>
            <a:r>
              <a:rPr lang="en-US" altLang="de-DE" sz="1200" b="0" err="1">
                <a:solidFill>
                  <a:srgbClr val="005AA9"/>
                </a:solidFill>
                <a:latin typeface="Consolas" pitchFamily="49" charset="0"/>
              </a:rPr>
              <a:t>moveToNextFloor</a:t>
            </a: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</a:rPr>
              <a:t>::next(...): Perform some complex calculation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~Building():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minimizing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435600" y="3125788"/>
            <a:ext cx="2784475" cy="606425"/>
          </a:xfrm>
          <a:prstGeom prst="wedgeRoundRectCallout">
            <a:avLst>
              <a:gd name="adj1" fmla="val -41063"/>
              <a:gd name="adj2" fmla="val 980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funktioniert jetzt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89500" y="4630738"/>
            <a:ext cx="4075113" cy="885825"/>
          </a:xfrm>
          <a:prstGeom prst="wedgeRoundRectCallout">
            <a:avLst>
              <a:gd name="adj1" fmla="val -11559"/>
              <a:gd name="adj2" fmla="val 1095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alle </a:t>
            </a:r>
            <a:r>
              <a:rPr lang="de-DE" err="1">
                <a:solidFill>
                  <a:schemeClr val="bg1"/>
                </a:solidFill>
              </a:rPr>
              <a:t>Destruktoren</a:t>
            </a:r>
            <a:r>
              <a:rPr lang="de-DE">
                <a:solidFill>
                  <a:schemeClr val="bg1"/>
                </a:solidFill>
              </a:rPr>
              <a:t> werden in der richtigen Reihenfolge aufgerufen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4696294" y="2992452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191991" y="4659313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271331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Ergänzende Ressourcen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42572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Pure Virtual</a:t>
            </a:r>
            <a:r>
              <a:rPr lang="de-DE" altLang="de-DE" noProof="0" dirty="0"/>
              <a:t>	</a:t>
            </a:r>
            <a:r>
              <a:rPr lang="de-DE" altLang="de-DE" noProof="0" dirty="0" smtClean="0"/>
              <a:t>= "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noProof="0" dirty="0" smtClean="0"/>
              <a:t> +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=0</a:t>
            </a:r>
            <a:r>
              <a:rPr lang="de-DE" altLang="de-DE" noProof="0" dirty="0" smtClean="0"/>
              <a:t>"</a:t>
            </a:r>
          </a:p>
        </p:txBody>
      </p:sp>
      <p:sp>
        <p:nvSpPr>
          <p:cNvPr id="22533" name="Textfeld 5"/>
          <p:cNvSpPr txBox="1">
            <a:spLocks noChangeArrowheads="1"/>
          </p:cNvSpPr>
          <p:nvPr/>
        </p:nvSpPr>
        <p:spPr bwMode="auto">
          <a:xfrm>
            <a:off x="251520" y="3843665"/>
            <a:ext cx="8640960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Entspricht einer </a:t>
            </a:r>
            <a:r>
              <a:rPr lang="de-DE" altLang="de-DE" sz="1800"/>
              <a:t>abstrakten Methode </a:t>
            </a:r>
            <a:r>
              <a:rPr lang="de-DE" altLang="de-DE" sz="1800" b="0"/>
              <a:t>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Klasse mit rein virtuellen Methode entspricht </a:t>
            </a:r>
            <a:r>
              <a:rPr lang="de-DE" altLang="de-DE" sz="1800"/>
              <a:t>abstrakter Klasse</a:t>
            </a:r>
            <a:r>
              <a:rPr lang="de-DE" altLang="de-DE" sz="1800" b="0"/>
              <a:t> oder </a:t>
            </a:r>
            <a:r>
              <a:rPr lang="de-DE" altLang="de-DE" sz="1800"/>
              <a:t>Interface</a:t>
            </a:r>
            <a:r>
              <a:rPr lang="de-DE" altLang="de-DE" sz="1800" b="0"/>
              <a:t> 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Methode kann </a:t>
            </a:r>
            <a:r>
              <a:rPr lang="de-DE" altLang="de-DE" sz="1800" b="0" smtClean="0"/>
              <a:t>von Unterklassen implementiert </a:t>
            </a:r>
            <a:r>
              <a:rPr lang="de-DE" altLang="de-DE" sz="1800" b="0"/>
              <a:t>werden, muss aber </a:t>
            </a:r>
            <a:r>
              <a:rPr lang="de-DE" altLang="de-DE" sz="1800" b="0" smtClean="0"/>
              <a:t>nicht. (~ Hierarchie abstrakter Klassen)</a:t>
            </a:r>
            <a:endParaRPr lang="de-DE" altLang="de-DE" sz="1800" b="0"/>
          </a:p>
        </p:txBody>
      </p:sp>
      <p:sp>
        <p:nvSpPr>
          <p:cNvPr id="22534" name="Rechteck 6"/>
          <p:cNvSpPr>
            <a:spLocks noChangeArrowheads="1"/>
          </p:cNvSpPr>
          <p:nvPr/>
        </p:nvSpPr>
        <p:spPr bwMode="auto">
          <a:xfrm>
            <a:off x="355015" y="1563688"/>
            <a:ext cx="8189913" cy="178412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u="sng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u="sng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3592250" y="1542610"/>
            <a:ext cx="4220110" cy="814387"/>
          </a:xfrm>
          <a:prstGeom prst="wedgeRoundRectCallout">
            <a:avLst>
              <a:gd name="adj1" fmla="val -73909"/>
              <a:gd name="adj2" fmla="val -262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kann durch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</a:t>
            </a:r>
            <a:r>
              <a:rPr lang="de-DE" smtClean="0">
                <a:solidFill>
                  <a:schemeClr val="bg1"/>
                </a:solidFill>
              </a:rPr>
              <a:t> nicht mehr </a:t>
            </a:r>
            <a:r>
              <a:rPr lang="de-DE" err="1" smtClean="0">
                <a:solidFill>
                  <a:schemeClr val="bg1"/>
                </a:solidFill>
              </a:rPr>
              <a:t>instantiiert</a:t>
            </a:r>
            <a:r>
              <a:rPr lang="de-DE" smtClean="0">
                <a:solidFill>
                  <a:schemeClr val="bg1"/>
                </a:solidFill>
              </a:rPr>
              <a:t> werden.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22530" name="Rechteck 14"/>
          <p:cNvSpPr>
            <a:spLocks noChangeArrowheads="1"/>
          </p:cNvSpPr>
          <p:nvPr/>
        </p:nvSpPr>
        <p:spPr bwMode="auto">
          <a:xfrm>
            <a:off x="567740" y="2571750"/>
            <a:ext cx="6480175" cy="257175"/>
          </a:xfrm>
          <a:prstGeom prst="rect">
            <a:avLst/>
          </a:prstGeom>
          <a:solidFill>
            <a:schemeClr val="bg1">
              <a:lumMod val="75000"/>
              <a:alpha val="2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" name="Abgerundete rechteckige Legende 4"/>
          <p:cNvSpPr/>
          <p:nvPr/>
        </p:nvSpPr>
        <p:spPr>
          <a:xfrm>
            <a:off x="3203848" y="3043678"/>
            <a:ext cx="5616302" cy="616138"/>
          </a:xfrm>
          <a:prstGeom prst="wedgeRoundRectCallout">
            <a:avLst>
              <a:gd name="adj1" fmla="val 10244"/>
              <a:gd name="adj2" fmla="val -862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 ist hiermit </a:t>
            </a:r>
            <a:r>
              <a:rPr lang="de-DE" b="1">
                <a:solidFill>
                  <a:schemeClr val="bg1"/>
                </a:solidFill>
              </a:rPr>
              <a:t>rein virtuell</a:t>
            </a:r>
            <a:r>
              <a:rPr lang="de-DE">
                <a:solidFill>
                  <a:schemeClr val="bg1"/>
                </a:solidFill>
              </a:rPr>
              <a:t> – keine </a:t>
            </a:r>
            <a:r>
              <a:rPr lang="de-DE" smtClean="0">
                <a:solidFill>
                  <a:schemeClr val="bg1"/>
                </a:solidFill>
              </a:rPr>
              <a:t>Implementierung in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 </a:t>
            </a:r>
            <a:r>
              <a:rPr lang="de-DE" smtClean="0">
                <a:solidFill>
                  <a:schemeClr val="bg1"/>
                </a:solidFill>
              </a:rPr>
              <a:t>möglich.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41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3" grpId="0"/>
      <p:bldP spid="8" grpId="0" animBg="1"/>
      <p:bldP spid="5" grpId="0" animBg="1"/>
    </p:bld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3556" name="Textfeld 4"/>
          <p:cNvSpPr txBox="1">
            <a:spLocks noChangeArrowheads="1"/>
          </p:cNvSpPr>
          <p:nvPr/>
        </p:nvSpPr>
        <p:spPr bwMode="auto">
          <a:xfrm>
            <a:off x="252412" y="1987550"/>
            <a:ext cx="7055891" cy="2496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</a:t>
            </a:r>
            <a:r>
              <a:rPr lang="de-DE" altLang="de-DE" sz="1800"/>
              <a:t>virtuelle Methoden </a:t>
            </a:r>
            <a:r>
              <a:rPr lang="de-DE" altLang="de-DE" sz="1800" smtClean="0"/>
              <a:t>"teuer"</a:t>
            </a:r>
            <a:r>
              <a:rPr lang="de-DE" altLang="de-DE" sz="1800" b="0" smtClean="0"/>
              <a:t>?</a:t>
            </a: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>Was bedeutet jede </a:t>
            </a:r>
            <a:r>
              <a:rPr lang="de-DE" altLang="de-DE" sz="1800" err="1"/>
              <a:t>const</a:t>
            </a:r>
            <a:r>
              <a:rPr lang="de-DE" altLang="de-DE" sz="1800"/>
              <a:t>-Verwendung</a:t>
            </a:r>
            <a:r>
              <a:rPr lang="de-DE" altLang="de-DE" sz="1800" b="0"/>
              <a:t> im folgenden Ausdruck: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2400" b="0" smtClean="0"/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ElevatoryStrategy</a:t>
            </a:r>
            <a:r>
              <a:rPr lang="en-US" altLang="de-DE" sz="2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next(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elevator) </a:t>
            </a:r>
            <a:b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72119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Typumwandlung </a:t>
            </a:r>
            <a:r>
              <a:rPr lang="de-DE" noProof="0" dirty="0" smtClean="0"/>
              <a:t>(Casting)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897015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Ein (Type) Cast ändert den Typ einer Variablen, also die Interpretation der gespeicherten Information.</a:t>
            </a:r>
          </a:p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463550" indent="-285750"/>
            <a:r>
              <a:rPr lang="de-DE" b="1" noProof="0" dirty="0" err="1" smtClean="0"/>
              <a:t>Casts</a:t>
            </a:r>
            <a:r>
              <a:rPr lang="de-DE" b="1" noProof="0" dirty="0" smtClean="0"/>
              <a:t> in Sonderrolle </a:t>
            </a:r>
            <a:r>
              <a:rPr lang="de-DE" noProof="0" dirty="0" smtClean="0"/>
              <a:t>(Sprachfeature)</a:t>
            </a:r>
          </a:p>
          <a:p>
            <a:pPr marL="463550" indent="-285750"/>
            <a:r>
              <a:rPr lang="de-DE" noProof="0" dirty="0" smtClean="0"/>
              <a:t>Nur </a:t>
            </a:r>
            <a:r>
              <a:rPr lang="de-DE" noProof="0" dirty="0" err="1" smtClean="0"/>
              <a:t>Typecast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)b;</a:t>
            </a:r>
          </a:p>
          <a:p>
            <a:pPr marL="463550" indent="-285750"/>
            <a:r>
              <a:rPr lang="de-DE" noProof="0" dirty="0" smtClean="0"/>
              <a:t>Laufzeitfehler bei Fehlschlag: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java.lang.ClassCastException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 C++:</a:t>
            </a:r>
          </a:p>
          <a:p>
            <a:pPr marL="463550" indent="-285750"/>
            <a:r>
              <a:rPr lang="de-DE" b="1" noProof="0" dirty="0" err="1" smtClean="0"/>
              <a:t>Casts</a:t>
            </a:r>
            <a:r>
              <a:rPr lang="de-DE" b="1" noProof="0" dirty="0" smtClean="0"/>
              <a:t> als reguläre Funktionen</a:t>
            </a:r>
            <a:r>
              <a:rPr lang="de-DE" noProof="0" dirty="0" smtClean="0"/>
              <a:t>, große Vielfalt und durch Bibliotheken erweiterbar</a:t>
            </a: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i = (int) 3.4; </a:t>
            </a:r>
            <a:r>
              <a:rPr lang="de-DE" noProof="0" dirty="0" smtClean="0"/>
              <a:t>	C-Stil; beliebige Umwandlung </a:t>
            </a:r>
            <a:r>
              <a:rPr lang="de-DE" noProof="0" smtClean="0"/>
              <a:t>ist möglich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static_cast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&lt;int&gt;(3.0) </a:t>
            </a:r>
            <a:r>
              <a:rPr lang="de-DE" noProof="0" dirty="0" smtClean="0"/>
              <a:t>	Umwandlung ohne Laufzeitcheck 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dynamic_cast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&lt;SC*&gt;() 	</a:t>
            </a:r>
            <a:r>
              <a:rPr lang="de-DE" noProof="0" smtClean="0"/>
              <a:t>Umwandlung in Typ SC* mit </a:t>
            </a:r>
            <a:r>
              <a:rPr lang="de-DE" noProof="0" dirty="0" smtClean="0"/>
              <a:t>Laufzeitcheck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reinterpret_cast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&lt;C&gt;(x)</a:t>
            </a:r>
            <a:r>
              <a:rPr lang="de-DE" noProof="0" dirty="0" smtClean="0"/>
              <a:t>	beliebige Umwandlung </a:t>
            </a:r>
          </a:p>
          <a:p>
            <a:pPr marL="463550" indent="-285750">
              <a:tabLst>
                <a:tab pos="3944938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*&gt;() </a:t>
            </a:r>
            <a:r>
              <a:rPr lang="de-DE" noProof="0" dirty="0" smtClean="0"/>
              <a:t>	</a:t>
            </a:r>
            <a:r>
              <a:rPr lang="de-DE" noProof="0" err="1" smtClean="0"/>
              <a:t>Constness</a:t>
            </a:r>
            <a:r>
              <a:rPr lang="de-DE" noProof="0" smtClean="0"/>
              <a:t> entfernen</a:t>
            </a:r>
            <a:endParaRPr lang="de-DE" noProof="0" dirty="0" smtClean="0"/>
          </a:p>
          <a:p>
            <a:pPr marL="635000" lvl="1" indent="-285750"/>
            <a:endParaRPr lang="de-DE" noProof="0" dirty="0" smtClean="0"/>
          </a:p>
        </p:txBody>
      </p:sp>
      <p:sp>
        <p:nvSpPr>
          <p:cNvPr id="4" name="Rechteck 3"/>
          <p:cNvSpPr/>
          <p:nvPr/>
        </p:nvSpPr>
        <p:spPr>
          <a:xfrm>
            <a:off x="4716016" y="6237312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>
                <a:hlinkClick r:id="rId2"/>
              </a:rPr>
              <a:t>http://www.cplusplus.com/doc/tutorial/typecasting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791056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Mehrfachvererbung</a:t>
            </a:r>
            <a:endParaRPr lang="de-DE" noProof="0" dirty="0"/>
          </a:p>
        </p:txBody>
      </p:sp>
      <p:grpSp>
        <p:nvGrpSpPr>
          <p:cNvPr id="3" name="Gruppieren 2"/>
          <p:cNvGrpSpPr/>
          <p:nvPr/>
        </p:nvGrpSpPr>
        <p:grpSpPr>
          <a:xfrm>
            <a:off x="5796136" y="2132856"/>
            <a:ext cx="2859989" cy="1238653"/>
            <a:chOff x="5795070" y="2048918"/>
            <a:chExt cx="2162621" cy="936625"/>
          </a:xfrm>
        </p:grpSpPr>
        <p:sp>
          <p:nvSpPr>
            <p:cNvPr id="4" name="Rectangle 9"/>
            <p:cNvSpPr>
              <a:spLocks noChangeArrowheads="1"/>
            </p:cNvSpPr>
            <p:nvPr/>
          </p:nvSpPr>
          <p:spPr bwMode="auto">
            <a:xfrm>
              <a:off x="6082904" y="2696618"/>
              <a:ext cx="1368425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 smtClean="0"/>
                <a:t>StudentAssistant</a:t>
              </a:r>
              <a:endParaRPr lang="de-DE" altLang="de-DE" sz="1400" b="0"/>
            </a:p>
          </p:txBody>
        </p:sp>
        <p:sp>
          <p:nvSpPr>
            <p:cNvPr id="5" name="Rectangle 12"/>
            <p:cNvSpPr>
              <a:spLocks noChangeArrowheads="1"/>
            </p:cNvSpPr>
            <p:nvPr/>
          </p:nvSpPr>
          <p:spPr bwMode="auto">
            <a:xfrm>
              <a:off x="5795070" y="2048918"/>
              <a:ext cx="86409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</a:t>
              </a:r>
            </a:p>
          </p:txBody>
        </p:sp>
        <p:sp>
          <p:nvSpPr>
            <p:cNvPr id="6" name="AutoShape 15"/>
            <p:cNvSpPr>
              <a:spLocks noChangeArrowheads="1"/>
            </p:cNvSpPr>
            <p:nvPr/>
          </p:nvSpPr>
          <p:spPr bwMode="auto">
            <a:xfrm>
              <a:off x="6155729" y="2344368"/>
              <a:ext cx="144463" cy="75233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7" name="Line 16"/>
            <p:cNvSpPr>
              <a:spLocks noChangeShapeType="1"/>
            </p:cNvSpPr>
            <p:nvPr/>
          </p:nvSpPr>
          <p:spPr bwMode="auto">
            <a:xfrm>
              <a:off x="6227116" y="2419602"/>
              <a:ext cx="2" cy="210168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8" name="Rectangle 17"/>
            <p:cNvSpPr>
              <a:spLocks noChangeArrowheads="1"/>
            </p:cNvSpPr>
            <p:nvPr/>
          </p:nvSpPr>
          <p:spPr bwMode="auto">
            <a:xfrm>
              <a:off x="6948264" y="2048918"/>
              <a:ext cx="100942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 smtClean="0"/>
                <a:t>Employee</a:t>
              </a:r>
              <a:endParaRPr lang="de-DE" altLang="de-DE" sz="1400" b="0"/>
            </a:p>
          </p:txBody>
        </p:sp>
        <p:sp>
          <p:nvSpPr>
            <p:cNvPr id="9" name="Line 19"/>
            <p:cNvSpPr>
              <a:spLocks noChangeShapeType="1"/>
            </p:cNvSpPr>
            <p:nvPr/>
          </p:nvSpPr>
          <p:spPr bwMode="auto">
            <a:xfrm flipV="1">
              <a:off x="6227117" y="2629769"/>
              <a:ext cx="432050" cy="34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0" name="Line 20"/>
            <p:cNvSpPr>
              <a:spLocks noChangeShapeType="1"/>
            </p:cNvSpPr>
            <p:nvPr/>
          </p:nvSpPr>
          <p:spPr bwMode="auto">
            <a:xfrm flipV="1">
              <a:off x="6659166" y="2626769"/>
              <a:ext cx="0" cy="714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1" name="AutoShape 21"/>
            <p:cNvSpPr>
              <a:spLocks noChangeArrowheads="1"/>
            </p:cNvSpPr>
            <p:nvPr/>
          </p:nvSpPr>
          <p:spPr bwMode="auto">
            <a:xfrm>
              <a:off x="7371350" y="2337843"/>
              <a:ext cx="158369" cy="81758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12" name="Line 22"/>
            <p:cNvSpPr>
              <a:spLocks noChangeShapeType="1"/>
            </p:cNvSpPr>
            <p:nvPr/>
          </p:nvSpPr>
          <p:spPr bwMode="auto">
            <a:xfrm>
              <a:off x="7450535" y="2419601"/>
              <a:ext cx="0" cy="195259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6875066" y="2623592"/>
              <a:ext cx="575469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4" name="Line 24"/>
            <p:cNvSpPr>
              <a:spLocks noChangeShapeType="1"/>
            </p:cNvSpPr>
            <p:nvPr/>
          </p:nvSpPr>
          <p:spPr bwMode="auto">
            <a:xfrm>
              <a:off x="6875066" y="2626768"/>
              <a:ext cx="0" cy="7064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</p:grpSp>
    </p:spTree>
    <p:extLst>
      <p:ext uri="{BB962C8B-B14F-4D97-AF65-F5344CB8AC3E}">
        <p14:creationId xmlns:p14="http://schemas.microsoft.com/office/powerpoint/2010/main" val="2675371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369888" y="488950"/>
            <a:ext cx="7237412" cy="838200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  <a:endParaRPr lang="de-DE" altLang="de-DE" noProof="0" dirty="0" smtClean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353425" cy="1081087"/>
          </a:xfrm>
        </p:spPr>
        <p:txBody>
          <a:bodyPr/>
          <a:lstStyle/>
          <a:p>
            <a:pPr eaLnBrk="1" hangingPunct="1"/>
            <a:r>
              <a:rPr lang="de-DE" altLang="de-DE" b="1" noProof="0" dirty="0" smtClean="0"/>
              <a:t>Mehrfachvererbung kann zu Mehrdeutigkeit führen</a:t>
            </a:r>
          </a:p>
          <a:p>
            <a:pPr marL="180975" lvl="1" indent="0" eaLnBrk="1" hangingPunct="1">
              <a:buFont typeface="Wingdings" charset="2"/>
              <a:buNone/>
            </a:pPr>
            <a:r>
              <a:rPr lang="de-DE" altLang="de-DE" noProof="0" dirty="0" smtClean="0"/>
              <a:t>Attribute und Methoden einer Oberklasse sind Bestandteil der Unterklasse (außer </a:t>
            </a:r>
            <a:r>
              <a:rPr lang="de-DE" altLang="de-DE" b="1" kern="1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private</a:t>
            </a:r>
            <a:r>
              <a:rPr lang="de-DE" altLang="de-DE" noProof="0" dirty="0" smtClean="0"/>
              <a:t>-Elemente)</a:t>
            </a:r>
          </a:p>
        </p:txBody>
      </p:sp>
      <p:sp>
        <p:nvSpPr>
          <p:cNvPr id="17412" name="AutoShape 5"/>
          <p:cNvSpPr>
            <a:spLocks noChangeArrowheads="1"/>
          </p:cNvSpPr>
          <p:nvPr/>
        </p:nvSpPr>
        <p:spPr bwMode="auto">
          <a:xfrm>
            <a:off x="4067175" y="2636838"/>
            <a:ext cx="4825305" cy="3600474"/>
          </a:xfrm>
          <a:prstGeom prst="foldedCorner">
            <a:avLst>
              <a:gd name="adj" fmla="val 9904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   </a:t>
            </a:r>
            <a:r>
              <a:rPr lang="en-US" sz="140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b="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*h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1400" b="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 b="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 smtClean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/* </a:t>
            </a:r>
            <a:r>
              <a:rPr lang="en-US" sz="1400" b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Error: request for name is ambiguous */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7413" name="Rectangle 9"/>
          <p:cNvSpPr>
            <a:spLocks noChangeArrowheads="1"/>
          </p:cNvSpPr>
          <p:nvPr/>
        </p:nvSpPr>
        <p:spPr bwMode="auto">
          <a:xfrm>
            <a:off x="1330177" y="4149725"/>
            <a:ext cx="165764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7414" name="Rectangle 10"/>
          <p:cNvSpPr>
            <a:spLocks noChangeArrowheads="1"/>
          </p:cNvSpPr>
          <p:nvPr/>
        </p:nvSpPr>
        <p:spPr bwMode="auto">
          <a:xfrm>
            <a:off x="1330177" y="4438650"/>
            <a:ext cx="1657648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5" name="Rectangle 11"/>
          <p:cNvSpPr>
            <a:spLocks noChangeArrowheads="1"/>
          </p:cNvSpPr>
          <p:nvPr/>
        </p:nvSpPr>
        <p:spPr bwMode="auto">
          <a:xfrm>
            <a:off x="1330177" y="4510088"/>
            <a:ext cx="165764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6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7417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</a:t>
            </a:r>
            <a:r>
              <a:rPr lang="de-DE" altLang="de-DE" sz="1400" b="0" err="1"/>
              <a:t>name</a:t>
            </a:r>
            <a:r>
              <a:rPr lang="de-DE" altLang="de-DE" sz="1400" b="0"/>
              <a:t> : </a:t>
            </a:r>
            <a:r>
              <a:rPr lang="de-DE" altLang="de-DE" sz="1400" b="0" err="1"/>
              <a:t>string</a:t>
            </a:r>
            <a:endParaRPr lang="de-DE" altLang="de-DE" sz="1400" b="0"/>
          </a:p>
        </p:txBody>
      </p:sp>
      <p:sp>
        <p:nvSpPr>
          <p:cNvPr id="17418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9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0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1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7422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3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4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5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6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7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8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9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5076825" y="5520589"/>
            <a:ext cx="2232025" cy="868363"/>
          </a:xfrm>
          <a:prstGeom prst="wedgeRoundRectCallout">
            <a:avLst>
              <a:gd name="adj1" fmla="val -39723"/>
              <a:gd name="adj2" fmla="val -805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Namenskonflikt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619268" y="4609074"/>
            <a:ext cx="3001442" cy="1628238"/>
            <a:chOff x="619268" y="4609074"/>
            <a:chExt cx="3001442" cy="1628238"/>
          </a:xfrm>
        </p:grpSpPr>
        <p:sp>
          <p:nvSpPr>
            <p:cNvPr id="17432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</a:t>
              </a:r>
              <a:r>
                <a:rPr lang="de-DE" altLang="de-DE" sz="1600" b="0" smtClean="0">
                  <a:solidFill>
                    <a:schemeClr val="bg1"/>
                  </a:solidFill>
                </a:rPr>
                <a:t>StudentAss.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17430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17431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17433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7434" name="Text Box 30"/>
            <p:cNvSpPr txBox="1">
              <a:spLocks noChangeArrowheads="1"/>
            </p:cNvSpPr>
            <p:nvPr/>
          </p:nvSpPr>
          <p:spPr bwMode="auto">
            <a:xfrm>
              <a:off x="619268" y="5144053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3" name="Rechteck 2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5" name="Gerade Verbindung mit Pfeil 4"/>
          <p:cNvCxnSpPr>
            <a:endCxn id="17430" idx="3"/>
          </p:cNvCxnSpPr>
          <p:nvPr/>
        </p:nvCxnSpPr>
        <p:spPr bwMode="auto">
          <a:xfrm flipH="1">
            <a:off x="3492500" y="4768114"/>
            <a:ext cx="791468" cy="53973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Gerade Verbindung mit Pfeil 33"/>
          <p:cNvCxnSpPr>
            <a:endCxn id="17431" idx="3"/>
          </p:cNvCxnSpPr>
          <p:nvPr/>
        </p:nvCxnSpPr>
        <p:spPr bwMode="auto">
          <a:xfrm flipH="1">
            <a:off x="3492500" y="4768114"/>
            <a:ext cx="791468" cy="82707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Textfeld 7"/>
          <p:cNvSpPr txBox="1"/>
          <p:nvPr/>
        </p:nvSpPr>
        <p:spPr>
          <a:xfrm>
            <a:off x="3675687" y="474056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?</a:t>
            </a:r>
            <a:endParaRPr lang="en-US"/>
          </a:p>
        </p:txBody>
      </p:sp>
      <p:sp>
        <p:nvSpPr>
          <p:cNvPr id="38" name="Textfeld 37"/>
          <p:cNvSpPr txBox="1"/>
          <p:nvPr/>
        </p:nvSpPr>
        <p:spPr>
          <a:xfrm>
            <a:off x="3681476" y="525578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?</a:t>
            </a:r>
            <a:endParaRPr lang="en-US"/>
          </a:p>
        </p:txBody>
      </p:sp>
      <p:sp>
        <p:nvSpPr>
          <p:cNvPr id="35" name="Textfeld 34"/>
          <p:cNvSpPr txBox="1"/>
          <p:nvPr/>
        </p:nvSpPr>
        <p:spPr>
          <a:xfrm>
            <a:off x="7032828" y="5643953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533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Implementierungsvererbung: Konflikte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137525" cy="865187"/>
          </a:xfrm>
        </p:spPr>
        <p:txBody>
          <a:bodyPr/>
          <a:lstStyle/>
          <a:p>
            <a:pPr eaLnBrk="1" hangingPunct="1"/>
            <a:r>
              <a:rPr lang="de-DE" altLang="de-DE" noProof="0" dirty="0" smtClean="0"/>
              <a:t>Auflösung der Mehrdeutigkeit durch Verwendung des vollständigen Namens </a:t>
            </a:r>
            <a:r>
              <a:rPr lang="de-DE" altLang="de-DE" noProof="0" dirty="0" smtClean="0">
                <a:sym typeface="Wingdings" charset="2"/>
              </a:rPr>
              <a:t>(</a:t>
            </a:r>
            <a:r>
              <a:rPr lang="de-DE" altLang="de-DE" b="1" noProof="0" dirty="0" err="1" smtClean="0">
                <a:sym typeface="Wingdings" charset="2"/>
              </a:rPr>
              <a:t>S</a:t>
            </a:r>
            <a:r>
              <a:rPr lang="de-DE" altLang="de-DE" b="1" noProof="0" dirty="0" err="1" smtClean="0"/>
              <a:t>cope</a:t>
            </a:r>
            <a:r>
              <a:rPr lang="de-DE" altLang="de-DE" b="1" noProof="0" dirty="0" smtClean="0"/>
              <a:t>-Operator ::</a:t>
            </a:r>
            <a:r>
              <a:rPr lang="de-DE" altLang="de-DE" noProof="0" dirty="0" smtClean="0"/>
              <a:t>)</a:t>
            </a:r>
          </a:p>
        </p:txBody>
      </p:sp>
      <p:sp>
        <p:nvSpPr>
          <p:cNvPr id="18437" name="Rectangle 9"/>
          <p:cNvSpPr>
            <a:spLocks noChangeArrowheads="1"/>
          </p:cNvSpPr>
          <p:nvPr/>
        </p:nvSpPr>
        <p:spPr bwMode="auto">
          <a:xfrm>
            <a:off x="1257301" y="4149725"/>
            <a:ext cx="18034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8438" name="Rectangle 10"/>
          <p:cNvSpPr>
            <a:spLocks noChangeArrowheads="1"/>
          </p:cNvSpPr>
          <p:nvPr/>
        </p:nvSpPr>
        <p:spPr bwMode="auto">
          <a:xfrm>
            <a:off x="1257301" y="4438650"/>
            <a:ext cx="18034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9" name="Rectangle 11"/>
          <p:cNvSpPr>
            <a:spLocks noChangeArrowheads="1"/>
          </p:cNvSpPr>
          <p:nvPr/>
        </p:nvSpPr>
        <p:spPr bwMode="auto">
          <a:xfrm>
            <a:off x="1257301" y="4510088"/>
            <a:ext cx="18034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0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8441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8442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3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4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5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8446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7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8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9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50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1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2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3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4586140" y="5414963"/>
            <a:ext cx="3010196" cy="652462"/>
          </a:xfrm>
          <a:prstGeom prst="wedgeRoundRectCallout">
            <a:avLst>
              <a:gd name="adj1" fmla="val -16127"/>
              <a:gd name="adj2" fmla="val -1352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Scope</a:t>
            </a:r>
            <a:r>
              <a:rPr lang="de-DE" b="1" smtClean="0">
                <a:solidFill>
                  <a:schemeClr val="bg1"/>
                </a:solidFill>
              </a:rPr>
              <a:t>-Operator nötig!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3" name="Gefaltete Ecke 2"/>
          <p:cNvSpPr/>
          <p:nvPr/>
        </p:nvSpPr>
        <p:spPr>
          <a:xfrm>
            <a:off x="3923928" y="2434914"/>
            <a:ext cx="5183250" cy="289758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"Mark"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3" name="Gruppieren 32"/>
          <p:cNvGrpSpPr/>
          <p:nvPr/>
        </p:nvGrpSpPr>
        <p:grpSpPr>
          <a:xfrm>
            <a:off x="699563" y="4609074"/>
            <a:ext cx="2921147" cy="1628238"/>
            <a:chOff x="699563" y="4609074"/>
            <a:chExt cx="2921147" cy="1628238"/>
          </a:xfrm>
        </p:grpSpPr>
        <p:sp>
          <p:nvSpPr>
            <p:cNvPr id="34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:StudentAss.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35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36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37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8" name="Text Box 30"/>
            <p:cNvSpPr txBox="1">
              <a:spLocks noChangeArrowheads="1"/>
            </p:cNvSpPr>
            <p:nvPr/>
          </p:nvSpPr>
          <p:spPr bwMode="auto">
            <a:xfrm>
              <a:off x="699563" y="5102651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39" name="Textfeld 38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40" name="Rechteck 39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41" name="Gerade Verbindung mit Pfeil 40"/>
          <p:cNvCxnSpPr/>
          <p:nvPr/>
        </p:nvCxnSpPr>
        <p:spPr bwMode="auto">
          <a:xfrm flipH="1">
            <a:off x="3492500" y="4365104"/>
            <a:ext cx="647452" cy="9427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Gerade Verbindung mit Pfeil 41"/>
          <p:cNvCxnSpPr/>
          <p:nvPr/>
        </p:nvCxnSpPr>
        <p:spPr bwMode="auto">
          <a:xfrm flipH="1">
            <a:off x="3492500" y="4581525"/>
            <a:ext cx="647452" cy="10136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Textfeld 42"/>
          <p:cNvSpPr txBox="1"/>
          <p:nvPr/>
        </p:nvSpPr>
        <p:spPr>
          <a:xfrm>
            <a:off x="3707747" y="439162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!</a:t>
            </a:r>
            <a:endParaRPr lang="en-US"/>
          </a:p>
        </p:txBody>
      </p:sp>
      <p:sp>
        <p:nvSpPr>
          <p:cNvPr id="44" name="Textfeld 43"/>
          <p:cNvSpPr txBox="1"/>
          <p:nvPr/>
        </p:nvSpPr>
        <p:spPr>
          <a:xfrm>
            <a:off x="3713536" y="525578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08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Speicherproblematik</a:t>
            </a:r>
            <a:endParaRPr lang="de-DE" altLang="de-DE" noProof="0" dirty="0" smtClean="0"/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noProof="0" dirty="0" smtClean="0"/>
              <a:t>Mehrfach geerbte Oberklassen führen auch zur </a:t>
            </a:r>
            <a:r>
              <a:rPr lang="de-DE" altLang="de-DE" b="1" noProof="0" dirty="0" smtClean="0"/>
              <a:t>unnötigen Bindung </a:t>
            </a:r>
            <a:r>
              <a:rPr lang="de-DE" altLang="de-DE" b="1" noProof="0" smtClean="0"/>
              <a:t>von Speicher</a:t>
            </a:r>
            <a:endParaRPr lang="de-DE" altLang="de-DE" b="1" noProof="0" dirty="0" smtClean="0"/>
          </a:p>
        </p:txBody>
      </p:sp>
      <p:sp>
        <p:nvSpPr>
          <p:cNvPr id="19470" name="Rectangle 42"/>
          <p:cNvSpPr>
            <a:spLocks noChangeArrowheads="1"/>
          </p:cNvSpPr>
          <p:nvPr/>
        </p:nvSpPr>
        <p:spPr bwMode="auto">
          <a:xfrm>
            <a:off x="1127765" y="579188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9471" name="Rectangle 43"/>
          <p:cNvSpPr>
            <a:spLocks noChangeArrowheads="1"/>
          </p:cNvSpPr>
          <p:nvPr/>
        </p:nvSpPr>
        <p:spPr bwMode="auto">
          <a:xfrm>
            <a:off x="1127765" y="6080811"/>
            <a:ext cx="1655762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2" name="Rectangle 44"/>
          <p:cNvSpPr>
            <a:spLocks noChangeArrowheads="1"/>
          </p:cNvSpPr>
          <p:nvPr/>
        </p:nvSpPr>
        <p:spPr bwMode="auto">
          <a:xfrm>
            <a:off x="1127765" y="6152249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3" name="Rectangle 45"/>
          <p:cNvSpPr>
            <a:spLocks noChangeArrowheads="1"/>
          </p:cNvSpPr>
          <p:nvPr/>
        </p:nvSpPr>
        <p:spPr bwMode="auto">
          <a:xfrm>
            <a:off x="334015" y="4494899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9474" name="Rectangle 46"/>
          <p:cNvSpPr>
            <a:spLocks noChangeArrowheads="1"/>
          </p:cNvSpPr>
          <p:nvPr/>
        </p:nvSpPr>
        <p:spPr bwMode="auto">
          <a:xfrm>
            <a:off x="335602" y="4783824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19475" name="Rectangle 47"/>
          <p:cNvSpPr>
            <a:spLocks noChangeArrowheads="1"/>
          </p:cNvSpPr>
          <p:nvPr/>
        </p:nvSpPr>
        <p:spPr bwMode="auto">
          <a:xfrm>
            <a:off x="335602" y="5072749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6" name="AutoShape 48"/>
          <p:cNvSpPr>
            <a:spLocks noChangeArrowheads="1"/>
          </p:cNvSpPr>
          <p:nvPr/>
        </p:nvSpPr>
        <p:spPr bwMode="auto">
          <a:xfrm>
            <a:off x="9118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7" name="Line 49"/>
          <p:cNvSpPr>
            <a:spLocks noChangeShapeType="1"/>
          </p:cNvSpPr>
          <p:nvPr/>
        </p:nvSpPr>
        <p:spPr bwMode="auto">
          <a:xfrm>
            <a:off x="9833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78" name="Rectangle 50"/>
          <p:cNvSpPr>
            <a:spLocks noChangeArrowheads="1"/>
          </p:cNvSpPr>
          <p:nvPr/>
        </p:nvSpPr>
        <p:spPr bwMode="auto">
          <a:xfrm>
            <a:off x="2062802" y="4494899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9479" name="Rectangle 51"/>
          <p:cNvSpPr>
            <a:spLocks noChangeArrowheads="1"/>
          </p:cNvSpPr>
          <p:nvPr/>
        </p:nvSpPr>
        <p:spPr bwMode="auto">
          <a:xfrm>
            <a:off x="2062802" y="5072749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0" name="Line 52"/>
          <p:cNvSpPr>
            <a:spLocks noChangeShapeType="1"/>
          </p:cNvSpPr>
          <p:nvPr/>
        </p:nvSpPr>
        <p:spPr bwMode="auto">
          <a:xfrm>
            <a:off x="9833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1" name="Line 53"/>
          <p:cNvSpPr>
            <a:spLocks noChangeShapeType="1"/>
          </p:cNvSpPr>
          <p:nvPr/>
        </p:nvSpPr>
        <p:spPr bwMode="auto">
          <a:xfrm>
            <a:off x="18469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2" name="AutoShape 54"/>
          <p:cNvSpPr>
            <a:spLocks noChangeArrowheads="1"/>
          </p:cNvSpPr>
          <p:nvPr/>
        </p:nvSpPr>
        <p:spPr bwMode="auto">
          <a:xfrm>
            <a:off x="28549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3" name="Line 55"/>
          <p:cNvSpPr>
            <a:spLocks noChangeShapeType="1"/>
          </p:cNvSpPr>
          <p:nvPr/>
        </p:nvSpPr>
        <p:spPr bwMode="auto">
          <a:xfrm>
            <a:off x="29264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4" name="Line 56"/>
          <p:cNvSpPr>
            <a:spLocks noChangeShapeType="1"/>
          </p:cNvSpPr>
          <p:nvPr/>
        </p:nvSpPr>
        <p:spPr bwMode="auto">
          <a:xfrm>
            <a:off x="20628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5" name="Line 57"/>
          <p:cNvSpPr>
            <a:spLocks noChangeShapeType="1"/>
          </p:cNvSpPr>
          <p:nvPr/>
        </p:nvSpPr>
        <p:spPr bwMode="auto">
          <a:xfrm>
            <a:off x="20628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6" name="Rectangle 58"/>
          <p:cNvSpPr>
            <a:spLocks noChangeArrowheads="1"/>
          </p:cNvSpPr>
          <p:nvPr/>
        </p:nvSpPr>
        <p:spPr bwMode="auto">
          <a:xfrm>
            <a:off x="1127765" y="348683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9487" name="Rectangle 59"/>
          <p:cNvSpPr>
            <a:spLocks noChangeArrowheads="1"/>
          </p:cNvSpPr>
          <p:nvPr/>
        </p:nvSpPr>
        <p:spPr bwMode="auto">
          <a:xfrm>
            <a:off x="1127765" y="3197911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19488" name="Rectangle 60"/>
          <p:cNvSpPr>
            <a:spLocks noChangeArrowheads="1"/>
          </p:cNvSpPr>
          <p:nvPr/>
        </p:nvSpPr>
        <p:spPr bwMode="auto">
          <a:xfrm>
            <a:off x="1127765" y="3774174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9" name="AutoShape 61"/>
          <p:cNvSpPr>
            <a:spLocks noChangeArrowheads="1"/>
          </p:cNvSpPr>
          <p:nvPr/>
        </p:nvSpPr>
        <p:spPr bwMode="auto">
          <a:xfrm>
            <a:off x="2064390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0" name="Line 62"/>
          <p:cNvSpPr>
            <a:spLocks noChangeShapeType="1"/>
          </p:cNvSpPr>
          <p:nvPr/>
        </p:nvSpPr>
        <p:spPr bwMode="auto">
          <a:xfrm>
            <a:off x="2135827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1" name="Line 63"/>
          <p:cNvSpPr>
            <a:spLocks noChangeShapeType="1"/>
          </p:cNvSpPr>
          <p:nvPr/>
        </p:nvSpPr>
        <p:spPr bwMode="auto">
          <a:xfrm>
            <a:off x="2135827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2" name="Line 64"/>
          <p:cNvSpPr>
            <a:spLocks noChangeShapeType="1"/>
          </p:cNvSpPr>
          <p:nvPr/>
        </p:nvSpPr>
        <p:spPr bwMode="auto">
          <a:xfrm>
            <a:off x="2999427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3" name="AutoShape 65"/>
          <p:cNvSpPr>
            <a:spLocks noChangeArrowheads="1"/>
          </p:cNvSpPr>
          <p:nvPr/>
        </p:nvSpPr>
        <p:spPr bwMode="auto">
          <a:xfrm>
            <a:off x="1775465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4" name="Line 66"/>
          <p:cNvSpPr>
            <a:spLocks noChangeShapeType="1"/>
          </p:cNvSpPr>
          <p:nvPr/>
        </p:nvSpPr>
        <p:spPr bwMode="auto">
          <a:xfrm>
            <a:off x="1846902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5" name="Line 67"/>
          <p:cNvSpPr>
            <a:spLocks noChangeShapeType="1"/>
          </p:cNvSpPr>
          <p:nvPr/>
        </p:nvSpPr>
        <p:spPr bwMode="auto">
          <a:xfrm>
            <a:off x="983302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6" name="Line 68"/>
          <p:cNvSpPr>
            <a:spLocks noChangeShapeType="1"/>
          </p:cNvSpPr>
          <p:nvPr/>
        </p:nvSpPr>
        <p:spPr bwMode="auto">
          <a:xfrm>
            <a:off x="983302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7" name="Rectangle 69"/>
          <p:cNvSpPr>
            <a:spLocks noChangeArrowheads="1"/>
          </p:cNvSpPr>
          <p:nvPr/>
        </p:nvSpPr>
        <p:spPr bwMode="auto">
          <a:xfrm>
            <a:off x="2062802" y="4783824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46" name="Abgerundete rechteckige Legende 45"/>
          <p:cNvSpPr/>
          <p:nvPr/>
        </p:nvSpPr>
        <p:spPr>
          <a:xfrm>
            <a:off x="2843063" y="2618473"/>
            <a:ext cx="2232025" cy="868363"/>
          </a:xfrm>
          <a:prstGeom prst="wedgeRoundRectCallout">
            <a:avLst>
              <a:gd name="adj1" fmla="val -66503"/>
              <a:gd name="adj2" fmla="val 2843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Mehrfach geerbte Oberklasse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22701" y="1414694"/>
            <a:ext cx="3628228" cy="2239618"/>
            <a:chOff x="4560418" y="2399151"/>
            <a:chExt cx="3628228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60418" y="3206114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900297" y="3809892"/>
            <a:ext cx="5183250" cy="267592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  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4" name="Abgerundete rechteckige Legende 43"/>
          <p:cNvSpPr/>
          <p:nvPr/>
        </p:nvSpPr>
        <p:spPr>
          <a:xfrm>
            <a:off x="6611556" y="5502166"/>
            <a:ext cx="2232025" cy="868363"/>
          </a:xfrm>
          <a:prstGeom prst="wedgeRoundRectCallout">
            <a:avLst>
              <a:gd name="adj1" fmla="val -60548"/>
              <a:gd name="adj2" fmla="val 208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Fehler</a:t>
            </a:r>
            <a:r>
              <a:rPr lang="de-DE" smtClean="0">
                <a:solidFill>
                  <a:schemeClr val="bg1"/>
                </a:solidFill>
              </a:rPr>
              <a:t>! </a:t>
            </a:r>
            <a:r>
              <a:rPr lang="de-DE">
                <a:solidFill>
                  <a:schemeClr val="bg1"/>
                </a:solidFill>
              </a:rPr>
              <a:t>Keine eindeutige Zuweisung …</a:t>
            </a:r>
          </a:p>
        </p:txBody>
      </p:sp>
      <p:sp>
        <p:nvSpPr>
          <p:cNvPr id="45" name="Textfeld 44"/>
          <p:cNvSpPr txBox="1"/>
          <p:nvPr/>
        </p:nvSpPr>
        <p:spPr>
          <a:xfrm>
            <a:off x="8494767" y="5603948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036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</a:t>
            </a:r>
            <a:r>
              <a:rPr lang="de-DE" altLang="de-DE" noProof="0" dirty="0" smtClean="0"/>
              <a:t>Methoden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Für Methoden entsteht genau die gleiche Problematik!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43395" y="1414694"/>
            <a:ext cx="3607534" cy="2239618"/>
            <a:chOff x="4581112" y="2399151"/>
            <a:chExt cx="3607534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81112" y="3219518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 smtClean="0"/>
                <a:t>-</a:t>
              </a:r>
              <a:r>
                <a:rPr lang="de-DE" altLang="de-DE" sz="1600" b="0"/>
                <a:t/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58775" y="2349500"/>
            <a:ext cx="5005313" cy="266197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getName() {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"..."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;}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h-&gt;getName();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5158591" y="4556832"/>
            <a:ext cx="3851560" cy="1765445"/>
            <a:chOff x="5158591" y="4556832"/>
            <a:chExt cx="3851560" cy="1765445"/>
          </a:xfrm>
        </p:grpSpPr>
        <p:sp>
          <p:nvSpPr>
            <p:cNvPr id="44" name="Abgerundete rechteckige Legende 43"/>
            <p:cNvSpPr/>
            <p:nvPr/>
          </p:nvSpPr>
          <p:spPr>
            <a:xfrm>
              <a:off x="5158591" y="4556832"/>
              <a:ext cx="3502747" cy="1765445"/>
            </a:xfrm>
            <a:prstGeom prst="wedgeRoundRectCallout">
              <a:avLst>
                <a:gd name="adj1" fmla="val -144847"/>
                <a:gd name="adj2" fmla="val -42117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>
                <a:defRPr/>
              </a:pP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function 'int main()':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11:6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error: request for </a:t>
              </a:r>
              <a:endParaRPr lang="en-US" sz="14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member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'getName' is ambiguous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3:42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note: candidates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are: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std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::string Person::getName() </a:t>
              </a:r>
              <a:endParaRPr lang="en-US" sz="14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std::string Person::getName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</a:p>
            <a:p>
              <a:pPr algn="l">
                <a:defRPr/>
              </a:pPr>
              <a:endParaRPr lang="en-US" sz="14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cs typeface="Consolas" panose="020B0609020204030204" pitchFamily="49" charset="0"/>
                </a:rPr>
                <a:t>Hilfreich</a:t>
              </a:r>
              <a:r>
                <a:rPr lang="en-US" sz="1400" b="1" smtClean="0">
                  <a:solidFill>
                    <a:schemeClr val="bg1"/>
                  </a:solidFill>
                  <a:cs typeface="Consolas" panose="020B0609020204030204" pitchFamily="49" charset="0"/>
                </a:rPr>
                <a:t>?</a:t>
              </a:r>
              <a:endParaRPr lang="de-DE"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8312524" y="5603948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282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Virtuelle (Mehrfach-)Vererbung (I)</a:t>
            </a:r>
            <a:endParaRPr lang="de-DE" altLang="de-DE" i="1" noProof="0" dirty="0" smtClean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Lösung</a:t>
            </a:r>
            <a:r>
              <a:rPr lang="de-DE" altLang="de-DE" noProof="0" dirty="0" smtClean="0"/>
              <a:t>: Mehrfach geerbte Oberklassen nur </a:t>
            </a:r>
            <a:r>
              <a:rPr lang="de-DE" altLang="de-DE" noProof="0" smtClean="0"/>
              <a:t>einmal einbinden</a:t>
            </a:r>
            <a:br>
              <a:rPr lang="de-DE" altLang="de-DE" noProof="0" smtClean="0"/>
            </a:br>
            <a:r>
              <a:rPr lang="de-DE" altLang="de-DE" noProof="0" smtClean="0"/>
              <a:t>Schlüsselwort </a:t>
            </a:r>
            <a:r>
              <a:rPr lang="de-DE" altLang="de-DE" b="1" kern="12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noProof="0" dirty="0" smtClean="0">
                <a:solidFill>
                  <a:srgbClr val="005AA9"/>
                </a:solidFill>
              </a:rPr>
              <a:t> </a:t>
            </a:r>
            <a:r>
              <a:rPr lang="de-DE" altLang="de-DE" noProof="0" dirty="0" smtClean="0"/>
              <a:t>ermöglicht virtuelle Oberklassen / Vererbung</a:t>
            </a:r>
            <a:endParaRPr lang="de-DE" altLang="de-DE" i="1" noProof="0" dirty="0" smtClean="0"/>
          </a:p>
        </p:txBody>
      </p:sp>
      <p:grpSp>
        <p:nvGrpSpPr>
          <p:cNvPr id="2" name="Gruppieren 1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20485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20486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7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8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20489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20490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1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2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3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20494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5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6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7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8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9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0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1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0502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0503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4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5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6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7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8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9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0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1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2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20513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20514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sp>
        <p:nvSpPr>
          <p:cNvPr id="35" name="Abgerundetes Rechteck 34"/>
          <p:cNvSpPr/>
          <p:nvPr/>
        </p:nvSpPr>
        <p:spPr>
          <a:xfrm>
            <a:off x="3942338" y="5446712"/>
            <a:ext cx="4967659" cy="862161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Die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mtClean="0">
                <a:solidFill>
                  <a:schemeClr val="bg1"/>
                </a:solidFill>
              </a:rPr>
              <a:t>-Deklaration findet nicht an der Stelle statt, die sie nötig macht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de-DE" smtClean="0">
                <a:solidFill>
                  <a:schemeClr val="bg1"/>
                </a:solidFill>
              </a:rPr>
              <a:t>)!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6" name="Gefaltete Ecke 35"/>
          <p:cNvSpPr/>
          <p:nvPr/>
        </p:nvSpPr>
        <p:spPr>
          <a:xfrm>
            <a:off x="3960750" y="2434914"/>
            <a:ext cx="4930837" cy="286733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970088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	virtual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    virtual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"Max"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" name="Textfeld 36"/>
          <p:cNvSpPr txBox="1"/>
          <p:nvPr/>
        </p:nvSpPr>
        <p:spPr>
          <a:xfrm>
            <a:off x="3589550" y="5457726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smtClean="0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38" name="Rechteck 14"/>
          <p:cNvSpPr>
            <a:spLocks noChangeArrowheads="1"/>
          </p:cNvSpPr>
          <p:nvPr/>
        </p:nvSpPr>
        <p:spPr bwMode="auto">
          <a:xfrm>
            <a:off x="5940153" y="3068959"/>
            <a:ext cx="910260" cy="507679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26650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el 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(Mehrfach-)Vererbung (II)</a:t>
            </a:r>
            <a:endParaRPr lang="de-DE" noProof="0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50825" y="1484313"/>
            <a:ext cx="8640763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 eaLnBrk="1" hangingPunct="1">
              <a:lnSpc>
                <a:spcPct val="100000"/>
              </a:lnSpc>
              <a:buClrTx/>
              <a:buSzTx/>
            </a:pPr>
            <a:r>
              <a:rPr lang="de-DE" altLang="de-DE" sz="1800" b="1" kern="0" smtClean="0"/>
              <a:t>Lösung</a:t>
            </a:r>
            <a:r>
              <a:rPr lang="de-DE" altLang="de-DE" sz="1800" kern="0" smtClean="0"/>
              <a:t>: Mehrfach geerbte Oberklassen nur einmal einbinden</a:t>
            </a:r>
            <a:br>
              <a:rPr lang="de-DE" altLang="de-DE" sz="1800" kern="0" smtClean="0"/>
            </a:br>
            <a:r>
              <a:rPr lang="de-DE" altLang="de-DE" sz="1800" kern="0" smtClean="0"/>
              <a:t>Schlüsselwort </a:t>
            </a:r>
            <a:r>
              <a:rPr lang="de-DE" altLang="de-DE" sz="1800" b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sz="1800" kern="0" smtClean="0">
                <a:solidFill>
                  <a:srgbClr val="005AA9"/>
                </a:solidFill>
              </a:rPr>
              <a:t> </a:t>
            </a:r>
            <a:r>
              <a:rPr lang="de-DE" altLang="de-DE" sz="1800" kern="0" smtClean="0"/>
              <a:t>ermöglicht virtuelle Oberklassen / Vererbung</a:t>
            </a:r>
            <a:endParaRPr lang="de-DE" altLang="de-DE" sz="1800" i="1" kern="0" smtClean="0"/>
          </a:p>
        </p:txBody>
      </p:sp>
      <p:grpSp>
        <p:nvGrpSpPr>
          <p:cNvPr id="5" name="Gruppieren 4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6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600" b="0" smtClean="0"/>
                <a:t>StudentAssistant</a:t>
              </a:r>
              <a:endParaRPr lang="de-DE" altLang="de-DE" sz="1600" b="0"/>
            </a:p>
          </p:txBody>
        </p:sp>
        <p:sp>
          <p:nvSpPr>
            <p:cNvPr id="7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0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11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15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9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3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4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5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9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1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2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3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34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35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grpSp>
        <p:nvGrpSpPr>
          <p:cNvPr id="37" name="Gruppieren 36"/>
          <p:cNvGrpSpPr/>
          <p:nvPr/>
        </p:nvGrpSpPr>
        <p:grpSpPr>
          <a:xfrm>
            <a:off x="3883149" y="2805149"/>
            <a:ext cx="4305497" cy="2786025"/>
            <a:chOff x="3883149" y="1941549"/>
            <a:chExt cx="4305497" cy="2786025"/>
          </a:xfrm>
        </p:grpSpPr>
        <p:sp>
          <p:nvSpPr>
            <p:cNvPr id="38" name="Rectangle 28"/>
            <p:cNvSpPr>
              <a:spLocks noChangeArrowheads="1"/>
            </p:cNvSpPr>
            <p:nvPr/>
          </p:nvSpPr>
          <p:spPr bwMode="auto">
            <a:xfrm>
              <a:off x="6052505" y="2911475"/>
              <a:ext cx="2105230" cy="157726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:StudentAssistant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39" name="Rectangle 26"/>
            <p:cNvSpPr>
              <a:spLocks noChangeArrowheads="1"/>
            </p:cNvSpPr>
            <p:nvPr/>
          </p:nvSpPr>
          <p:spPr bwMode="auto">
            <a:xfrm>
              <a:off x="6076318" y="3480854"/>
              <a:ext cx="2024449" cy="34763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0" name="Rectangle 27"/>
            <p:cNvSpPr>
              <a:spLocks noChangeArrowheads="1"/>
            </p:cNvSpPr>
            <p:nvPr/>
          </p:nvSpPr>
          <p:spPr bwMode="auto">
            <a:xfrm>
              <a:off x="6076318" y="3861768"/>
              <a:ext cx="2024449" cy="3339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41" name="AutoShape 29"/>
            <p:cNvSpPr>
              <a:spLocks/>
            </p:cNvSpPr>
            <p:nvPr/>
          </p:nvSpPr>
          <p:spPr bwMode="auto">
            <a:xfrm>
              <a:off x="5823905" y="3069456"/>
              <a:ext cx="215900" cy="141927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42" name="Text Box 30"/>
            <p:cNvSpPr txBox="1">
              <a:spLocks noChangeArrowheads="1"/>
            </p:cNvSpPr>
            <p:nvPr/>
          </p:nvSpPr>
          <p:spPr bwMode="auto">
            <a:xfrm>
              <a:off x="3883149" y="3364161"/>
              <a:ext cx="20489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StudentAssistant</a:t>
              </a:r>
              <a:r>
                <a:rPr lang="de-DE" altLang="de-DE" sz="1600" b="0" smtClean="0"/>
                <a:t>-</a:t>
              </a:r>
              <a:br>
                <a:rPr lang="de-DE" altLang="de-DE" sz="1600" b="0" smtClean="0"/>
              </a:br>
              <a:r>
                <a:rPr lang="de-DE" altLang="de-DE" sz="1600" b="0" smtClean="0"/>
                <a:t>Instanz</a:t>
              </a:r>
              <a:endParaRPr lang="de-DE" altLang="de-DE" sz="1600" b="0"/>
            </a:p>
          </p:txBody>
        </p:sp>
        <p:sp>
          <p:nvSpPr>
            <p:cNvPr id="43" name="Textfeld 42"/>
            <p:cNvSpPr txBox="1"/>
            <p:nvPr/>
          </p:nvSpPr>
          <p:spPr>
            <a:xfrm>
              <a:off x="6303712" y="1941549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6039805" y="2277367"/>
              <a:ext cx="2148841" cy="245020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47" name="Rectangle 26"/>
            <p:cNvSpPr>
              <a:spLocks noChangeArrowheads="1"/>
            </p:cNvSpPr>
            <p:nvPr/>
          </p:nvSpPr>
          <p:spPr bwMode="auto">
            <a:xfrm>
              <a:off x="6076318" y="3069456"/>
              <a:ext cx="2024449" cy="3886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10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Literaturvorschläge</a:t>
            </a:r>
          </a:p>
        </p:txBody>
      </p:sp>
      <p:sp>
        <p:nvSpPr>
          <p:cNvPr id="11267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altLang="de-DE" noProof="0" dirty="0" smtClean="0"/>
              <a:t>Bruce Eckel: </a:t>
            </a:r>
            <a:r>
              <a:rPr lang="en-US" altLang="de-DE" dirty="0" smtClean="0"/>
              <a:t>Thinking</a:t>
            </a:r>
            <a:r>
              <a:rPr lang="de-DE" altLang="de-DE" noProof="0" dirty="0" smtClean="0"/>
              <a:t> in C++ (frei verfügbar </a:t>
            </a:r>
            <a:r>
              <a:rPr lang="de-DE" altLang="de-DE" noProof="0" dirty="0" smtClean="0">
                <a:hlinkClick r:id="rId2"/>
              </a:rPr>
              <a:t>http://mindview.net/Books/TICPP/ThinkingInCPP2e.html</a:t>
            </a:r>
            <a:r>
              <a:rPr lang="de-DE" altLang="de-DE" noProof="0" dirty="0" smtClean="0"/>
              <a:t>)</a:t>
            </a:r>
          </a:p>
          <a:p>
            <a:r>
              <a:rPr lang="de-DE" altLang="de-DE" noProof="0" dirty="0" smtClean="0"/>
              <a:t>Mike Banahan: The C Book (frei verfügbar: </a:t>
            </a:r>
            <a:r>
              <a:rPr lang="de-DE" altLang="de-DE" noProof="0" dirty="0" smtClean="0">
                <a:hlinkClick r:id="rId3"/>
              </a:rPr>
              <a:t>http://publications.gbdirect.co.uk/c_book</a:t>
            </a:r>
            <a:r>
              <a:rPr lang="de-DE" altLang="de-DE" noProof="0" smtClean="0">
                <a:hlinkClick r:id="rId3"/>
              </a:rPr>
              <a:t>/</a:t>
            </a:r>
            <a:r>
              <a:rPr lang="de-DE" altLang="de-DE" noProof="0" smtClean="0"/>
              <a:t> )</a:t>
            </a:r>
          </a:p>
          <a:p>
            <a:r>
              <a:rPr lang="de-DE" altLang="de-DE"/>
              <a:t>Expert C Programming: Deep C Secrets, Peter van der Linden, Prentice Hall 1997 (frei verfügbar: </a:t>
            </a:r>
            <a:r>
              <a:rPr lang="de-DE" altLang="de-DE">
                <a:hlinkClick r:id="rId4"/>
              </a:rPr>
              <a:t>http://</a:t>
            </a:r>
            <a:r>
              <a:rPr lang="de-DE" altLang="de-DE" smtClean="0">
                <a:hlinkClick r:id="rId4"/>
              </a:rPr>
              <a:t>www.electroons.com/8051/ebooks/expert%20C%20programming.pdf</a:t>
            </a:r>
            <a:r>
              <a:rPr lang="de-DE" altLang="de-DE" smtClean="0"/>
              <a:t> )</a:t>
            </a:r>
            <a:endParaRPr lang="de-DE" altLang="de-DE" noProof="0" dirty="0" smtClean="0"/>
          </a:p>
          <a:p>
            <a:r>
              <a:rPr lang="de-DE" altLang="de-DE" noProof="0" dirty="0" smtClean="0"/>
              <a:t>Scott Meyers: </a:t>
            </a:r>
            <a:r>
              <a:rPr lang="en-US" altLang="de-DE" dirty="0" smtClean="0"/>
              <a:t>Effective</a:t>
            </a:r>
            <a:r>
              <a:rPr lang="de-DE" altLang="de-DE" noProof="0" dirty="0" smtClean="0"/>
              <a:t> C++ &amp; More Effective C++</a:t>
            </a:r>
          </a:p>
          <a:p>
            <a:r>
              <a:rPr lang="de-DE" altLang="de-DE" noProof="0" dirty="0" smtClean="0"/>
              <a:t>Helmut Schellong: Moderne C Programmierung [Springer]</a:t>
            </a:r>
            <a:br>
              <a:rPr lang="de-DE" altLang="de-DE" noProof="0" dirty="0" smtClean="0"/>
            </a:br>
            <a:r>
              <a:rPr lang="de-DE" altLang="de-DE" noProof="0" dirty="0" smtClean="0"/>
              <a:t>Ralf Schneeweiß: Moderne C++ Programmierung [Springer]</a:t>
            </a:r>
          </a:p>
          <a:p>
            <a:r>
              <a:rPr lang="de-DE" altLang="de-DE" noProof="0" dirty="0" smtClean="0"/>
              <a:t>Jürgen Wolf: Grundkurs C [Galileo] &amp;  Grundkurs C++ [Galileo]</a:t>
            </a:r>
          </a:p>
          <a:p>
            <a:r>
              <a:rPr lang="de-DE" altLang="de-DE" noProof="0" dirty="0" smtClean="0"/>
              <a:t>Bjarne Stroustrup: Einführung in die Programmierung mit C++</a:t>
            </a:r>
          </a:p>
          <a:p>
            <a:r>
              <a:rPr lang="de-DE" altLang="de-DE" noProof="0" dirty="0" smtClean="0"/>
              <a:t>TU München: Grundkurs C/C++</a:t>
            </a:r>
            <a:br>
              <a:rPr lang="de-DE" altLang="de-DE" noProof="0" dirty="0" smtClean="0"/>
            </a:br>
            <a:r>
              <a:rPr lang="de-DE" altLang="de-DE" noProof="0" dirty="0" smtClean="0">
                <a:hlinkClick r:id="rId5"/>
              </a:rPr>
              <a:t>http://www.ldv.ei.tum.de/lehre/programmierpraktikum-c/</a:t>
            </a:r>
            <a:r>
              <a:rPr lang="de-DE" altLang="de-DE" noProof="0" dirty="0" smtClean="0"/>
              <a:t>, </a:t>
            </a:r>
            <a:r>
              <a:rPr lang="de-DE" altLang="de-DE" noProof="0" dirty="0" smtClean="0">
                <a:hlinkClick r:id="rId6"/>
              </a:rPr>
              <a:t>http://www.ldv.ei.tum.de/lehre/grundkurs-c/</a:t>
            </a:r>
            <a:r>
              <a:rPr lang="de-DE" altLang="de-DE" noProof="0" dirty="0" smtClean="0"/>
              <a:t> </a:t>
            </a:r>
          </a:p>
          <a:p>
            <a:r>
              <a:rPr lang="de-DE" altLang="de-DE" noProof="0" dirty="0" smtClean="0"/>
              <a:t>FH Regensburg: Programmieren 1</a:t>
            </a:r>
            <a:br>
              <a:rPr lang="de-DE" altLang="de-DE" noProof="0" dirty="0" smtClean="0"/>
            </a:br>
            <a:r>
              <a:rPr lang="de-DE" altLang="de-DE" noProof="0" dirty="0" smtClean="0">
                <a:hlinkClick r:id="rId7"/>
              </a:rPr>
              <a:t>http://fbim.fh-regensburg.de/~sce39014/pg1/pg1-skript.pdf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r>
              <a:rPr lang="de-DE" noProof="0" dirty="0" smtClean="0"/>
              <a:t>Heinz Tschabitscher: Einführung in C++</a:t>
            </a:r>
            <a:br>
              <a:rPr lang="de-DE" noProof="0" dirty="0" smtClean="0"/>
            </a:br>
            <a:r>
              <a:rPr lang="de-DE" noProof="0" dirty="0" smtClean="0">
                <a:hlinkClick r:id="rId8"/>
              </a:rPr>
              <a:t>http://ladedu.com/cpp/zum_mitnehmen/cpp_einf.pdf</a:t>
            </a:r>
            <a:r>
              <a:rPr lang="de-DE" noProof="0" dirty="0" smtClean="0"/>
              <a:t> </a:t>
            </a:r>
          </a:p>
          <a:p>
            <a:r>
              <a:rPr lang="de-DE" noProof="0" dirty="0" smtClean="0"/>
              <a:t>LearnCPP.com </a:t>
            </a:r>
            <a:r>
              <a:rPr lang="de-DE" noProof="0" dirty="0" smtClean="0">
                <a:hlinkClick r:id="rId9"/>
              </a:rPr>
              <a:t>http://www.learncpp.com/</a:t>
            </a:r>
            <a:endParaRPr lang="de-DE" noProof="0" dirty="0" smtClean="0"/>
          </a:p>
          <a:p>
            <a:r>
              <a:rPr lang="de-DE" noProof="0" dirty="0" smtClean="0"/>
              <a:t>CProgramming.com </a:t>
            </a:r>
            <a:r>
              <a:rPr lang="de-DE" noProof="0" dirty="0" smtClean="0">
                <a:hlinkClick r:id="rId10"/>
              </a:rPr>
              <a:t>http://www.cprogramming.com/</a:t>
            </a:r>
            <a:r>
              <a:rPr lang="de-DE" noProof="0" dirty="0" smtClean="0"/>
              <a:t> </a:t>
            </a:r>
          </a:p>
          <a:p>
            <a:r>
              <a:rPr lang="de-DE" altLang="de-DE" noProof="0" dirty="0" smtClean="0"/>
              <a:t>Google C++ Style Guide: </a:t>
            </a:r>
            <a:r>
              <a:rPr lang="de-DE" altLang="de-DE" noProof="0" dirty="0" smtClean="0">
                <a:hlinkClick r:id="rId11"/>
              </a:rPr>
              <a:t>https://google.github.io/styleguide/cppguide.html</a:t>
            </a:r>
            <a:r>
              <a:rPr lang="de-DE" altLang="de-DE" noProof="0" dirty="0" smtClean="0"/>
              <a:t> </a:t>
            </a:r>
          </a:p>
          <a:p>
            <a:r>
              <a:rPr lang="de-DE" altLang="de-DE" noProof="0" dirty="0" smtClean="0"/>
              <a:t>Bytes'n'Objects: Kostenfreies Tutorial mit über 110 Lektionen: </a:t>
            </a:r>
            <a:r>
              <a:rPr lang="de-DE" altLang="de-DE" noProof="0" dirty="0" smtClean="0">
                <a:hlinkClick r:id="rId12"/>
              </a:rPr>
              <a:t>http://bytesnobjects.dev.geekbetrieb.de/cpp</a:t>
            </a:r>
            <a:r>
              <a:rPr lang="de-DE" altLang="de-DE" noProof="0" dirty="0" smtClean="0"/>
              <a:t> 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385828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3"/>
          <p:cNvSpPr>
            <a:spLocks noChangeArrowheads="1"/>
          </p:cNvSpPr>
          <p:nvPr/>
        </p:nvSpPr>
        <p:spPr bwMode="auto">
          <a:xfrm>
            <a:off x="6532563" y="4292600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altLang="de-DE" sz="1400" b="0"/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Implementierungsvererbung: </a:t>
            </a:r>
            <a:br>
              <a:rPr lang="de-DE" altLang="de-DE" noProof="0" dirty="0" smtClean="0"/>
            </a:br>
            <a:r>
              <a:rPr lang="de-DE" altLang="de-DE" noProof="0" dirty="0"/>
              <a:t>	</a:t>
            </a:r>
            <a:r>
              <a:rPr lang="de-DE" altLang="de-DE" noProof="0" dirty="0" smtClean="0"/>
              <a:t>Schlechtes Design?</a:t>
            </a:r>
            <a:endParaRPr lang="de-DE" altLang="de-DE" i="1" noProof="0" dirty="0" smtClean="0"/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Mehrfachvererbung kann auf schlechtes </a:t>
            </a:r>
            <a:r>
              <a:rPr lang="de-DE" altLang="de-DE" b="1" noProof="0" smtClean="0"/>
              <a:t>Design hindeuten:</a:t>
            </a:r>
            <a:br>
              <a:rPr lang="de-DE" altLang="de-DE" b="1" noProof="0" smtClean="0"/>
            </a:br>
            <a:r>
              <a:rPr lang="de-DE" altLang="de-DE" noProof="0" smtClean="0"/>
              <a:t>Gemeinsamkeiten </a:t>
            </a:r>
            <a:r>
              <a:rPr lang="de-DE" altLang="de-DE" noProof="0" dirty="0" smtClean="0"/>
              <a:t>sollen explizit extrahiert und das Design vereinfacht werden</a:t>
            </a:r>
            <a:endParaRPr lang="de-DE" altLang="de-DE" i="1" noProof="0" dirty="0" smtClean="0"/>
          </a:p>
        </p:txBody>
      </p:sp>
      <p:sp>
        <p:nvSpPr>
          <p:cNvPr id="21509" name="Rectangle 16"/>
          <p:cNvSpPr>
            <a:spLocks noChangeArrowheads="1"/>
          </p:cNvSpPr>
          <p:nvPr/>
        </p:nvSpPr>
        <p:spPr bwMode="auto">
          <a:xfrm>
            <a:off x="1187450" y="530225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StudentAssistant</a:t>
            </a:r>
            <a:endParaRPr lang="de-DE" altLang="de-DE" sz="1600" b="0"/>
          </a:p>
        </p:txBody>
      </p:sp>
      <p:sp>
        <p:nvSpPr>
          <p:cNvPr id="21510" name="Rectangle 17"/>
          <p:cNvSpPr>
            <a:spLocks noChangeArrowheads="1"/>
          </p:cNvSpPr>
          <p:nvPr/>
        </p:nvSpPr>
        <p:spPr bwMode="auto">
          <a:xfrm>
            <a:off x="1187450" y="559117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1" name="Rectangle 18"/>
          <p:cNvSpPr>
            <a:spLocks noChangeArrowheads="1"/>
          </p:cNvSpPr>
          <p:nvPr/>
        </p:nvSpPr>
        <p:spPr bwMode="auto">
          <a:xfrm>
            <a:off x="1187450" y="5662613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2" name="Rectangle 19"/>
          <p:cNvSpPr>
            <a:spLocks noChangeArrowheads="1"/>
          </p:cNvSpPr>
          <p:nvPr/>
        </p:nvSpPr>
        <p:spPr bwMode="auto">
          <a:xfrm>
            <a:off x="393700" y="40052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13" name="Rectangle 20"/>
          <p:cNvSpPr>
            <a:spLocks noChangeArrowheads="1"/>
          </p:cNvSpPr>
          <p:nvPr/>
        </p:nvSpPr>
        <p:spPr bwMode="auto">
          <a:xfrm>
            <a:off x="395288" y="429418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14" name="Rectangle 21"/>
          <p:cNvSpPr>
            <a:spLocks noChangeArrowheads="1"/>
          </p:cNvSpPr>
          <p:nvPr/>
        </p:nvSpPr>
        <p:spPr bwMode="auto">
          <a:xfrm>
            <a:off x="395288" y="4583113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5" name="AutoShape 22"/>
          <p:cNvSpPr>
            <a:spLocks noChangeArrowheads="1"/>
          </p:cNvSpPr>
          <p:nvPr/>
        </p:nvSpPr>
        <p:spPr bwMode="auto">
          <a:xfrm>
            <a:off x="9715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6" name="Line 23"/>
          <p:cNvSpPr>
            <a:spLocks noChangeShapeType="1"/>
          </p:cNvSpPr>
          <p:nvPr/>
        </p:nvSpPr>
        <p:spPr bwMode="auto">
          <a:xfrm>
            <a:off x="10429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17" name="Rectangle 24"/>
          <p:cNvSpPr>
            <a:spLocks noChangeArrowheads="1"/>
          </p:cNvSpPr>
          <p:nvPr/>
        </p:nvSpPr>
        <p:spPr bwMode="auto">
          <a:xfrm>
            <a:off x="2122488" y="4005263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21518" name="Rectangle 25"/>
          <p:cNvSpPr>
            <a:spLocks noChangeArrowheads="1"/>
          </p:cNvSpPr>
          <p:nvPr/>
        </p:nvSpPr>
        <p:spPr bwMode="auto">
          <a:xfrm>
            <a:off x="2122488" y="4583113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9" name="Line 26"/>
          <p:cNvSpPr>
            <a:spLocks noChangeShapeType="1"/>
          </p:cNvSpPr>
          <p:nvPr/>
        </p:nvSpPr>
        <p:spPr bwMode="auto">
          <a:xfrm>
            <a:off x="10429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0" name="Line 27"/>
          <p:cNvSpPr>
            <a:spLocks noChangeShapeType="1"/>
          </p:cNvSpPr>
          <p:nvPr/>
        </p:nvSpPr>
        <p:spPr bwMode="auto">
          <a:xfrm>
            <a:off x="19065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1" name="AutoShape 28"/>
          <p:cNvSpPr>
            <a:spLocks noChangeArrowheads="1"/>
          </p:cNvSpPr>
          <p:nvPr/>
        </p:nvSpPr>
        <p:spPr bwMode="auto">
          <a:xfrm>
            <a:off x="29146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2" name="Line 29"/>
          <p:cNvSpPr>
            <a:spLocks noChangeShapeType="1"/>
          </p:cNvSpPr>
          <p:nvPr/>
        </p:nvSpPr>
        <p:spPr bwMode="auto">
          <a:xfrm>
            <a:off x="29860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3" name="Line 30"/>
          <p:cNvSpPr>
            <a:spLocks noChangeShapeType="1"/>
          </p:cNvSpPr>
          <p:nvPr/>
        </p:nvSpPr>
        <p:spPr bwMode="auto">
          <a:xfrm>
            <a:off x="21224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4" name="Line 31"/>
          <p:cNvSpPr>
            <a:spLocks noChangeShapeType="1"/>
          </p:cNvSpPr>
          <p:nvPr/>
        </p:nvSpPr>
        <p:spPr bwMode="auto">
          <a:xfrm>
            <a:off x="21224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5" name="Rectangle 32"/>
          <p:cNvSpPr>
            <a:spLocks noChangeArrowheads="1"/>
          </p:cNvSpPr>
          <p:nvPr/>
        </p:nvSpPr>
        <p:spPr bwMode="auto">
          <a:xfrm>
            <a:off x="1187450" y="299720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26" name="Rectangle 33"/>
          <p:cNvSpPr>
            <a:spLocks noChangeArrowheads="1"/>
          </p:cNvSpPr>
          <p:nvPr/>
        </p:nvSpPr>
        <p:spPr bwMode="auto">
          <a:xfrm>
            <a:off x="1187450" y="2708275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27" name="Rectangle 34"/>
          <p:cNvSpPr>
            <a:spLocks noChangeArrowheads="1"/>
          </p:cNvSpPr>
          <p:nvPr/>
        </p:nvSpPr>
        <p:spPr bwMode="auto">
          <a:xfrm>
            <a:off x="1187450" y="328453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8" name="AutoShape 35"/>
          <p:cNvSpPr>
            <a:spLocks noChangeArrowheads="1"/>
          </p:cNvSpPr>
          <p:nvPr/>
        </p:nvSpPr>
        <p:spPr bwMode="auto">
          <a:xfrm>
            <a:off x="2124075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9" name="Line 36"/>
          <p:cNvSpPr>
            <a:spLocks noChangeShapeType="1"/>
          </p:cNvSpPr>
          <p:nvPr/>
        </p:nvSpPr>
        <p:spPr bwMode="auto">
          <a:xfrm>
            <a:off x="2195513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0" name="Line 37"/>
          <p:cNvSpPr>
            <a:spLocks noChangeShapeType="1"/>
          </p:cNvSpPr>
          <p:nvPr/>
        </p:nvSpPr>
        <p:spPr bwMode="auto">
          <a:xfrm>
            <a:off x="2195513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1" name="Line 38"/>
          <p:cNvSpPr>
            <a:spLocks noChangeShapeType="1"/>
          </p:cNvSpPr>
          <p:nvPr/>
        </p:nvSpPr>
        <p:spPr bwMode="auto">
          <a:xfrm>
            <a:off x="3059113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2" name="AutoShape 39"/>
          <p:cNvSpPr>
            <a:spLocks noChangeArrowheads="1"/>
          </p:cNvSpPr>
          <p:nvPr/>
        </p:nvSpPr>
        <p:spPr bwMode="auto">
          <a:xfrm>
            <a:off x="1835150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33" name="Line 40"/>
          <p:cNvSpPr>
            <a:spLocks noChangeShapeType="1"/>
          </p:cNvSpPr>
          <p:nvPr/>
        </p:nvSpPr>
        <p:spPr bwMode="auto">
          <a:xfrm>
            <a:off x="1906588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4" name="Line 41"/>
          <p:cNvSpPr>
            <a:spLocks noChangeShapeType="1"/>
          </p:cNvSpPr>
          <p:nvPr/>
        </p:nvSpPr>
        <p:spPr bwMode="auto">
          <a:xfrm>
            <a:off x="1042988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5" name="Line 42"/>
          <p:cNvSpPr>
            <a:spLocks noChangeShapeType="1"/>
          </p:cNvSpPr>
          <p:nvPr/>
        </p:nvSpPr>
        <p:spPr bwMode="auto">
          <a:xfrm>
            <a:off x="1042988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6" name="Rectangle 43"/>
          <p:cNvSpPr>
            <a:spLocks noChangeArrowheads="1"/>
          </p:cNvSpPr>
          <p:nvPr/>
        </p:nvSpPr>
        <p:spPr bwMode="auto">
          <a:xfrm>
            <a:off x="2122488" y="429418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37" name="Text Box 44"/>
          <p:cNvSpPr txBox="1">
            <a:spLocks noChangeArrowheads="1"/>
          </p:cNvSpPr>
          <p:nvPr/>
        </p:nvSpPr>
        <p:spPr bwMode="auto">
          <a:xfrm>
            <a:off x="1042988" y="3500438"/>
            <a:ext cx="7921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8" name="Text Box 45"/>
          <p:cNvSpPr txBox="1">
            <a:spLocks noChangeArrowheads="1"/>
          </p:cNvSpPr>
          <p:nvPr/>
        </p:nvSpPr>
        <p:spPr bwMode="auto">
          <a:xfrm>
            <a:off x="2266950" y="3500438"/>
            <a:ext cx="79216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9" name="Rectangle 19"/>
          <p:cNvSpPr>
            <a:spLocks noChangeArrowheads="1"/>
          </p:cNvSpPr>
          <p:nvPr/>
        </p:nvSpPr>
        <p:spPr bwMode="auto">
          <a:xfrm>
            <a:off x="4803775" y="4003675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40" name="Rectangle 20"/>
          <p:cNvSpPr>
            <a:spLocks noChangeArrowheads="1"/>
          </p:cNvSpPr>
          <p:nvPr/>
        </p:nvSpPr>
        <p:spPr bwMode="auto">
          <a:xfrm>
            <a:off x="4805363" y="4292600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41" name="Rectangle 21"/>
          <p:cNvSpPr>
            <a:spLocks noChangeArrowheads="1"/>
          </p:cNvSpPr>
          <p:nvPr/>
        </p:nvSpPr>
        <p:spPr bwMode="auto">
          <a:xfrm>
            <a:off x="4805363" y="4581525"/>
            <a:ext cx="15113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2" name="Rectangle 24"/>
          <p:cNvSpPr>
            <a:spLocks noChangeArrowheads="1"/>
          </p:cNvSpPr>
          <p:nvPr/>
        </p:nvSpPr>
        <p:spPr bwMode="auto">
          <a:xfrm>
            <a:off x="6532563" y="4003675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21543" name="Rectangle 25"/>
          <p:cNvSpPr>
            <a:spLocks noChangeArrowheads="1"/>
          </p:cNvSpPr>
          <p:nvPr/>
        </p:nvSpPr>
        <p:spPr bwMode="auto">
          <a:xfrm>
            <a:off x="6532563" y="4510088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4" name="Rectangle 32"/>
          <p:cNvSpPr>
            <a:spLocks noChangeArrowheads="1"/>
          </p:cNvSpPr>
          <p:nvPr/>
        </p:nvSpPr>
        <p:spPr bwMode="auto">
          <a:xfrm>
            <a:off x="5597525" y="299561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45" name="Rectangle 33"/>
          <p:cNvSpPr>
            <a:spLocks noChangeArrowheads="1"/>
          </p:cNvSpPr>
          <p:nvPr/>
        </p:nvSpPr>
        <p:spPr bwMode="auto">
          <a:xfrm>
            <a:off x="5597525" y="2706688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46" name="Rectangle 34"/>
          <p:cNvSpPr>
            <a:spLocks noChangeArrowheads="1"/>
          </p:cNvSpPr>
          <p:nvPr/>
        </p:nvSpPr>
        <p:spPr bwMode="auto">
          <a:xfrm>
            <a:off x="5597525" y="3282950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7" name="AutoShape 35"/>
          <p:cNvSpPr>
            <a:spLocks noChangeArrowheads="1"/>
          </p:cNvSpPr>
          <p:nvPr/>
        </p:nvSpPr>
        <p:spPr bwMode="auto">
          <a:xfrm>
            <a:off x="6534150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8" name="Line 36"/>
          <p:cNvSpPr>
            <a:spLocks noChangeShapeType="1"/>
          </p:cNvSpPr>
          <p:nvPr/>
        </p:nvSpPr>
        <p:spPr bwMode="auto">
          <a:xfrm>
            <a:off x="6605588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49" name="Line 37"/>
          <p:cNvSpPr>
            <a:spLocks noChangeShapeType="1"/>
          </p:cNvSpPr>
          <p:nvPr/>
        </p:nvSpPr>
        <p:spPr bwMode="auto">
          <a:xfrm>
            <a:off x="6605588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0" name="Line 38"/>
          <p:cNvSpPr>
            <a:spLocks noChangeShapeType="1"/>
          </p:cNvSpPr>
          <p:nvPr/>
        </p:nvSpPr>
        <p:spPr bwMode="auto">
          <a:xfrm>
            <a:off x="7469188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1" name="AutoShape 39"/>
          <p:cNvSpPr>
            <a:spLocks noChangeArrowheads="1"/>
          </p:cNvSpPr>
          <p:nvPr/>
        </p:nvSpPr>
        <p:spPr bwMode="auto">
          <a:xfrm>
            <a:off x="6245225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2" name="Line 40"/>
          <p:cNvSpPr>
            <a:spLocks noChangeShapeType="1"/>
          </p:cNvSpPr>
          <p:nvPr/>
        </p:nvSpPr>
        <p:spPr bwMode="auto">
          <a:xfrm>
            <a:off x="6316663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3" name="Line 41"/>
          <p:cNvSpPr>
            <a:spLocks noChangeShapeType="1"/>
          </p:cNvSpPr>
          <p:nvPr/>
        </p:nvSpPr>
        <p:spPr bwMode="auto">
          <a:xfrm>
            <a:off x="5453063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4" name="Line 42"/>
          <p:cNvSpPr>
            <a:spLocks noChangeShapeType="1"/>
          </p:cNvSpPr>
          <p:nvPr/>
        </p:nvSpPr>
        <p:spPr bwMode="auto">
          <a:xfrm>
            <a:off x="5453063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5" name="Rectangle 16"/>
          <p:cNvSpPr>
            <a:spLocks noChangeArrowheads="1"/>
          </p:cNvSpPr>
          <p:nvPr/>
        </p:nvSpPr>
        <p:spPr bwMode="auto">
          <a:xfrm>
            <a:off x="4787900" y="512286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600" b="0" smtClean="0"/>
              <a:t>StudentAssistant</a:t>
            </a:r>
            <a:endParaRPr lang="de-DE" altLang="de-DE" sz="1600" b="0"/>
          </a:p>
        </p:txBody>
      </p:sp>
      <p:sp>
        <p:nvSpPr>
          <p:cNvPr id="21556" name="Rectangle 17"/>
          <p:cNvSpPr>
            <a:spLocks noChangeArrowheads="1"/>
          </p:cNvSpPr>
          <p:nvPr/>
        </p:nvSpPr>
        <p:spPr bwMode="auto">
          <a:xfrm>
            <a:off x="4787900" y="541178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7" name="Rectangle 18"/>
          <p:cNvSpPr>
            <a:spLocks noChangeArrowheads="1"/>
          </p:cNvSpPr>
          <p:nvPr/>
        </p:nvSpPr>
        <p:spPr bwMode="auto">
          <a:xfrm>
            <a:off x="4787900" y="548322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8" name="Rectangle 24"/>
          <p:cNvSpPr>
            <a:spLocks noChangeArrowheads="1"/>
          </p:cNvSpPr>
          <p:nvPr/>
        </p:nvSpPr>
        <p:spPr bwMode="auto">
          <a:xfrm>
            <a:off x="7404100" y="5443538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Employment</a:t>
            </a:r>
            <a:endParaRPr lang="de-DE" altLang="de-DE" sz="1600" b="0"/>
          </a:p>
        </p:txBody>
      </p:sp>
      <p:sp>
        <p:nvSpPr>
          <p:cNvPr id="21559" name="Rectangle 25"/>
          <p:cNvSpPr>
            <a:spLocks noChangeArrowheads="1"/>
          </p:cNvSpPr>
          <p:nvPr/>
        </p:nvSpPr>
        <p:spPr bwMode="auto">
          <a:xfrm>
            <a:off x="7404100" y="60213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60" name="Rectangle 43"/>
          <p:cNvSpPr>
            <a:spLocks noChangeArrowheads="1"/>
          </p:cNvSpPr>
          <p:nvPr/>
        </p:nvSpPr>
        <p:spPr bwMode="auto">
          <a:xfrm>
            <a:off x="7404100" y="57324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61" name="Line 29"/>
          <p:cNvSpPr>
            <a:spLocks noChangeShapeType="1"/>
          </p:cNvSpPr>
          <p:nvPr/>
        </p:nvSpPr>
        <p:spPr bwMode="auto">
          <a:xfrm>
            <a:off x="5532438" y="4868863"/>
            <a:ext cx="0" cy="25400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62" name="AutoShape 28"/>
          <p:cNvSpPr>
            <a:spLocks noChangeArrowheads="1"/>
          </p:cNvSpPr>
          <p:nvPr/>
        </p:nvSpPr>
        <p:spPr bwMode="auto">
          <a:xfrm>
            <a:off x="5461000" y="46529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21563" name="Gewinkelte Verbindung 2"/>
          <p:cNvCxnSpPr>
            <a:cxnSpLocks noChangeShapeType="1"/>
          </p:cNvCxnSpPr>
          <p:nvPr/>
        </p:nvCxnSpPr>
        <p:spPr bwMode="auto">
          <a:xfrm rot="16200000" flipH="1">
            <a:off x="6420644" y="4822031"/>
            <a:ext cx="179388" cy="1787525"/>
          </a:xfrm>
          <a:prstGeom prst="bentConnector2">
            <a:avLst/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64" name="Gewinkelte Verbindung 75"/>
          <p:cNvCxnSpPr>
            <a:cxnSpLocks noChangeShapeType="1"/>
          </p:cNvCxnSpPr>
          <p:nvPr/>
        </p:nvCxnSpPr>
        <p:spPr bwMode="auto">
          <a:xfrm rot="16200000" flipH="1">
            <a:off x="7329488" y="4613275"/>
            <a:ext cx="790575" cy="873125"/>
          </a:xfrm>
          <a:prstGeom prst="bentConnector3">
            <a:avLst>
              <a:gd name="adj1" fmla="val 56546"/>
            </a:avLst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3" name="Abgerundete rechteckige Legende 82"/>
          <p:cNvSpPr/>
          <p:nvPr/>
        </p:nvSpPr>
        <p:spPr>
          <a:xfrm>
            <a:off x="2986088" y="5965825"/>
            <a:ext cx="4178200" cy="454026"/>
          </a:xfrm>
          <a:prstGeom prst="wedgeRoundRectCallout">
            <a:avLst>
              <a:gd name="adj1" fmla="val 14717"/>
              <a:gd name="adj2" fmla="val -76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smtClean="0">
                <a:solidFill>
                  <a:schemeClr val="bg1"/>
                </a:solidFill>
              </a:rPr>
              <a:t>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ist ein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de-DE" sz="1600" smtClean="0">
                <a:solidFill>
                  <a:schemeClr val="bg1"/>
                </a:solidFill>
              </a:rPr>
              <a:t>, </a:t>
            </a:r>
            <a:r>
              <a:rPr lang="de-DE" sz="1600" u="sng" smtClean="0">
                <a:solidFill>
                  <a:schemeClr val="bg1"/>
                </a:solidFill>
              </a:rPr>
              <a:t>mit </a:t>
            </a:r>
            <a:r>
              <a:rPr lang="de-DE" sz="1600" smtClean="0">
                <a:solidFill>
                  <a:schemeClr val="bg1"/>
                </a:solidFill>
              </a:rPr>
              <a:t>einem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Employment</a:t>
            </a:r>
            <a:endParaRPr lang="de-DE" sz="160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543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Schnittstellen- vs. Implementierungsvererbung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 smtClean="0"/>
              <a:t>Schnittstellenvererbung</a:t>
            </a:r>
            <a:r>
              <a:rPr lang="de-DE" sz="2000" noProof="0" dirty="0" smtClean="0"/>
              <a:t>: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pPr marL="0" indent="0">
              <a:buNone/>
            </a:pPr>
            <a:r>
              <a:rPr lang="de-DE" sz="2000" noProof="0" dirty="0" smtClean="0"/>
              <a:t>Wenn die Oberklassen nur </a:t>
            </a:r>
            <a:r>
              <a:rPr lang="de-DE" sz="2000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pure </a:t>
            </a:r>
            <a:r>
              <a:rPr lang="de-DE" sz="2000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z="2000" noProof="0" dirty="0" smtClean="0"/>
              <a:t> Methoden enthalten, dann ist Mehrfachvererbung überhaupt kein Problem </a:t>
            </a:r>
          </a:p>
          <a:p>
            <a:pPr marL="0" indent="0">
              <a:buNone/>
            </a:pPr>
            <a:endParaRPr lang="de-DE" sz="2000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 smtClean="0"/>
              <a:t>Implementierungsvererbung</a:t>
            </a:r>
            <a:r>
              <a:rPr lang="de-DE" sz="2000" noProof="0" dirty="0" smtClean="0"/>
              <a:t>: </a:t>
            </a:r>
          </a:p>
          <a:p>
            <a:pPr marL="0" indent="0">
              <a:buNone/>
            </a:pPr>
            <a:r>
              <a:rPr lang="de-DE" sz="2000" noProof="0" dirty="0" smtClean="0"/>
              <a:t/>
            </a:r>
            <a:br>
              <a:rPr lang="de-DE" sz="2000" noProof="0" dirty="0" smtClean="0"/>
            </a:br>
            <a:r>
              <a:rPr lang="de-DE" sz="2000" noProof="0" dirty="0" smtClean="0"/>
              <a:t>Wird aber von mehreren Oberklassen wirklich </a:t>
            </a:r>
            <a:r>
              <a:rPr lang="de-DE" sz="2000" b="1" noProof="0" dirty="0" smtClean="0"/>
              <a:t>Implementierung</a:t>
            </a:r>
            <a:r>
              <a:rPr lang="de-DE" sz="2000" noProof="0" dirty="0" smtClean="0"/>
              <a:t> geerbt, so kann das zu Problemen führen…</a:t>
            </a:r>
          </a:p>
          <a:p>
            <a:pPr marL="0" indent="0">
              <a:buNone/>
            </a:pPr>
            <a:endParaRPr lang="de-DE" sz="2000" noProof="0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2873375" y="4471170"/>
            <a:ext cx="3241675" cy="1728788"/>
            <a:chOff x="5004048" y="4005064"/>
            <a:chExt cx="3241675" cy="1728788"/>
          </a:xfrm>
        </p:grpSpPr>
        <p:sp>
          <p:nvSpPr>
            <p:cNvPr id="16387" name="Rectangle 9"/>
            <p:cNvSpPr>
              <a:spLocks noChangeArrowheads="1"/>
            </p:cNvSpPr>
            <p:nvPr/>
          </p:nvSpPr>
          <p:spPr bwMode="auto">
            <a:xfrm>
              <a:off x="5827018" y="5302052"/>
              <a:ext cx="159573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16388" name="Rectangle 10"/>
            <p:cNvSpPr>
              <a:spLocks noChangeArrowheads="1"/>
            </p:cNvSpPr>
            <p:nvPr/>
          </p:nvSpPr>
          <p:spPr bwMode="auto">
            <a:xfrm>
              <a:off x="5827018" y="5590977"/>
              <a:ext cx="1595736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89" name="Rectangle 11"/>
            <p:cNvSpPr>
              <a:spLocks noChangeArrowheads="1"/>
            </p:cNvSpPr>
            <p:nvPr/>
          </p:nvSpPr>
          <p:spPr bwMode="auto">
            <a:xfrm>
              <a:off x="5827018" y="5662414"/>
              <a:ext cx="1595736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0" name="Rectangle 12"/>
            <p:cNvSpPr>
              <a:spLocks noChangeArrowheads="1"/>
            </p:cNvSpPr>
            <p:nvPr/>
          </p:nvSpPr>
          <p:spPr bwMode="auto">
            <a:xfrm>
              <a:off x="5004048" y="4005064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6391" name="Rectangle 13"/>
            <p:cNvSpPr>
              <a:spLocks noChangeArrowheads="1"/>
            </p:cNvSpPr>
            <p:nvPr/>
          </p:nvSpPr>
          <p:spPr bwMode="auto">
            <a:xfrm>
              <a:off x="5005635" y="4293989"/>
              <a:ext cx="1512888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</a:t>
              </a:r>
              <a:r>
                <a:rPr lang="de-DE" altLang="de-DE" sz="1400" b="0" err="1"/>
                <a:t>name</a:t>
              </a:r>
              <a:r>
                <a:rPr lang="de-DE" altLang="de-DE" sz="1400" b="0"/>
                <a:t> : </a:t>
              </a:r>
              <a:r>
                <a:rPr lang="de-DE" altLang="de-DE" sz="1400" b="0" err="1"/>
                <a:t>string</a:t>
              </a:r>
              <a:endParaRPr lang="de-DE" altLang="de-DE" sz="1400" b="0"/>
            </a:p>
          </p:txBody>
        </p:sp>
        <p:sp>
          <p:nvSpPr>
            <p:cNvPr id="16392" name="Rectangle 14"/>
            <p:cNvSpPr>
              <a:spLocks noChangeArrowheads="1"/>
            </p:cNvSpPr>
            <p:nvPr/>
          </p:nvSpPr>
          <p:spPr bwMode="auto">
            <a:xfrm>
              <a:off x="5005635" y="4582914"/>
              <a:ext cx="1512888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3" name="AutoShape 15"/>
            <p:cNvSpPr>
              <a:spLocks noChangeArrowheads="1"/>
            </p:cNvSpPr>
            <p:nvPr/>
          </p:nvSpPr>
          <p:spPr bwMode="auto">
            <a:xfrm>
              <a:off x="55834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4" name="Line 16"/>
            <p:cNvSpPr>
              <a:spLocks noChangeShapeType="1"/>
            </p:cNvSpPr>
            <p:nvPr/>
          </p:nvSpPr>
          <p:spPr bwMode="auto">
            <a:xfrm>
              <a:off x="56549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5" name="Rectangle 17"/>
            <p:cNvSpPr>
              <a:spLocks noChangeArrowheads="1"/>
            </p:cNvSpPr>
            <p:nvPr/>
          </p:nvSpPr>
          <p:spPr bwMode="auto">
            <a:xfrm>
              <a:off x="6734423" y="4005064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16396" name="Rectangle 18"/>
            <p:cNvSpPr>
              <a:spLocks noChangeArrowheads="1"/>
            </p:cNvSpPr>
            <p:nvPr/>
          </p:nvSpPr>
          <p:spPr bwMode="auto">
            <a:xfrm>
              <a:off x="6734423" y="4582914"/>
              <a:ext cx="1511300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7" name="Line 19"/>
            <p:cNvSpPr>
              <a:spLocks noChangeShapeType="1"/>
            </p:cNvSpPr>
            <p:nvPr/>
          </p:nvSpPr>
          <p:spPr bwMode="auto">
            <a:xfrm>
              <a:off x="56549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8" name="Line 20"/>
            <p:cNvSpPr>
              <a:spLocks noChangeShapeType="1"/>
            </p:cNvSpPr>
            <p:nvPr/>
          </p:nvSpPr>
          <p:spPr bwMode="auto">
            <a:xfrm>
              <a:off x="65185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9" name="AutoShape 21"/>
            <p:cNvSpPr>
              <a:spLocks noChangeArrowheads="1"/>
            </p:cNvSpPr>
            <p:nvPr/>
          </p:nvSpPr>
          <p:spPr bwMode="auto">
            <a:xfrm>
              <a:off x="75265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400" name="Line 22"/>
            <p:cNvSpPr>
              <a:spLocks noChangeShapeType="1"/>
            </p:cNvSpPr>
            <p:nvPr/>
          </p:nvSpPr>
          <p:spPr bwMode="auto">
            <a:xfrm>
              <a:off x="75980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1" name="Line 23"/>
            <p:cNvSpPr>
              <a:spLocks noChangeShapeType="1"/>
            </p:cNvSpPr>
            <p:nvPr/>
          </p:nvSpPr>
          <p:spPr bwMode="auto">
            <a:xfrm>
              <a:off x="67344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2" name="Line 24"/>
            <p:cNvSpPr>
              <a:spLocks noChangeShapeType="1"/>
            </p:cNvSpPr>
            <p:nvPr/>
          </p:nvSpPr>
          <p:spPr bwMode="auto">
            <a:xfrm>
              <a:off x="67344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3" name="Rectangle 25"/>
            <p:cNvSpPr>
              <a:spLocks noChangeArrowheads="1"/>
            </p:cNvSpPr>
            <p:nvPr/>
          </p:nvSpPr>
          <p:spPr bwMode="auto">
            <a:xfrm>
              <a:off x="6734423" y="4293989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</p:grpSp>
      <p:sp>
        <p:nvSpPr>
          <p:cNvPr id="22" name="Abgerundete rechteckige Legende 21"/>
          <p:cNvSpPr/>
          <p:nvPr/>
        </p:nvSpPr>
        <p:spPr>
          <a:xfrm>
            <a:off x="468046" y="3555953"/>
            <a:ext cx="3589337" cy="661987"/>
          </a:xfrm>
          <a:prstGeom prst="wedgeRoundRectCallout">
            <a:avLst>
              <a:gd name="adj1" fmla="val -27553"/>
              <a:gd name="adj2" fmla="val 192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entspricht der Verwendung von </a:t>
            </a:r>
            <a:r>
              <a:rPr lang="de-DE" b="1">
                <a:solidFill>
                  <a:schemeClr val="bg1"/>
                </a:solidFill>
              </a:rPr>
              <a:t>Interfaces</a:t>
            </a:r>
            <a:r>
              <a:rPr lang="de-DE">
                <a:solidFill>
                  <a:schemeClr val="bg1"/>
                </a:solidFill>
              </a:rPr>
              <a:t> in Java!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96571" y="3454359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smtClean="0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7183464" y="582399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28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Einführung in (Embedded) </a:t>
            </a:r>
            <a:r>
              <a:rPr lang="de-DE" altLang="de-DE" smtClean="0"/>
              <a:t>C</a:t>
            </a:r>
            <a:br>
              <a:rPr lang="de-DE" altLang="de-DE" smtClean="0"/>
            </a:br>
            <a:r>
              <a:rPr lang="de-DE" altLang="de-DE" smtClean="0"/>
              <a:t/>
            </a:r>
            <a:br>
              <a:rPr lang="de-DE" altLang="de-DE" smtClean="0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[C]</a:t>
            </a:r>
            <a:r>
              <a:rPr lang="de-DE" smtClean="0"/>
              <a:t>)</a:t>
            </a:r>
            <a:endParaRPr lang="de-DE" altLang="de-DE" noProof="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573338"/>
            <a:ext cx="3888432" cy="322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4804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Ziele des C-Teils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Die Eigenheiten von (Embedded) C </a:t>
            </a:r>
            <a:r>
              <a:rPr lang="de-DE" b="1" noProof="0" smtClean="0"/>
              <a:t>kennenlernen.</a:t>
            </a:r>
          </a:p>
          <a:p>
            <a:pPr marL="0" indent="0">
              <a:buNone/>
            </a:pPr>
            <a:endParaRPr lang="de-DE" b="1" noProof="0" dirty="0" smtClean="0"/>
          </a:p>
          <a:p>
            <a:r>
              <a:rPr lang="de-DE" b="1" noProof="0" dirty="0" smtClean="0"/>
              <a:t>Unterschiede zu C++</a:t>
            </a:r>
            <a:r>
              <a:rPr lang="de-DE" noProof="0" dirty="0" smtClean="0"/>
              <a:t>: Was macht C anders als </a:t>
            </a:r>
            <a:r>
              <a:rPr lang="de-DE" noProof="0" smtClean="0"/>
              <a:t>C++?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Bitoperationen</a:t>
            </a:r>
            <a:r>
              <a:rPr lang="de-DE" noProof="0" dirty="0" smtClean="0"/>
              <a:t>: Bits setzen, löschen, "kippen", "</a:t>
            </a:r>
            <a:r>
              <a:rPr lang="de-DE" noProof="0" smtClean="0"/>
              <a:t>verschieben" (auch für C++)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Peripherie ansteuern</a:t>
            </a:r>
            <a:r>
              <a:rPr lang="de-DE" noProof="0" dirty="0" smtClean="0"/>
              <a:t>: lesen/schreiben, 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I/O, </a:t>
            </a:r>
            <a:r>
              <a:rPr lang="de-DE" noProof="0" dirty="0" err="1" smtClean="0"/>
              <a:t>Polling</a:t>
            </a:r>
            <a:r>
              <a:rPr lang="de-DE" noProof="0" dirty="0" smtClean="0"/>
              <a:t>, volatile Variablen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8281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Unterschiede von C und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b="1" noProof="0" dirty="0" smtClean="0"/>
              <a:t>C-</a:t>
            </a:r>
            <a:r>
              <a:rPr lang="de-DE" b="1" noProof="0" dirty="0" err="1" smtClean="0"/>
              <a:t>Standardbiblitothek</a:t>
            </a:r>
            <a:r>
              <a:rPr lang="de-DE" b="1" noProof="0" dirty="0" smtClean="0"/>
              <a:t> ist eingebettet in C++-Standardbibliothek </a:t>
            </a:r>
          </a:p>
          <a:p>
            <a:pPr lvl="1"/>
            <a:r>
              <a:rPr lang="de-DE" noProof="0" dirty="0" smtClean="0"/>
              <a:t>Relativ umfangreich (</a:t>
            </a:r>
            <a:r>
              <a:rPr lang="de-DE" noProof="0" dirty="0" err="1" smtClean="0"/>
              <a:t>Stringmanipulation</a:t>
            </a:r>
            <a:r>
              <a:rPr lang="de-DE" noProof="0" dirty="0" smtClean="0"/>
              <a:t>, </a:t>
            </a:r>
            <a:r>
              <a:rPr lang="de-DE" noProof="0" dirty="0" err="1" smtClean="0"/>
              <a:t>printf</a:t>
            </a:r>
            <a:r>
              <a:rPr lang="de-DE" noProof="0" dirty="0" smtClean="0"/>
              <a:t>,…)</a:t>
            </a:r>
          </a:p>
          <a:p>
            <a:pPr lvl="1"/>
            <a:r>
              <a:rPr lang="de-DE" noProof="0" dirty="0" smtClean="0"/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de-DE" noProof="0" dirty="0" smtClean="0"/>
              <a:t> oder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Limitierungen</a:t>
            </a:r>
          </a:p>
          <a:p>
            <a:pPr lvl="1" defTabSz="747713"/>
            <a:r>
              <a:rPr lang="de-DE" noProof="0" dirty="0" smtClean="0"/>
              <a:t>Keine Objektorientierung (Vererbung, Klassen,…) </a:t>
            </a:r>
            <a:r>
              <a:rPr lang="de-DE" noProof="0" dirty="0" smtClean="0">
                <a:sym typeface="Wingdings" panose="05000000000000000000" pitchFamily="2" charset="2"/>
              </a:rPr>
              <a:t> Nur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structs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dirty="0" smtClean="0"/>
              <a:t>Keine </a:t>
            </a:r>
            <a:r>
              <a:rPr lang="de-DE" noProof="0" smtClean="0"/>
              <a:t>Namensräume 	</a:t>
            </a:r>
            <a:r>
              <a:rPr lang="de-DE" noProof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Sichtbarkeit über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endParaRPr lang="de-DE" noProof="0" dirty="0" smtClean="0"/>
          </a:p>
          <a:p>
            <a:pPr lvl="1" defTabSz="747713"/>
            <a:r>
              <a:rPr lang="de-DE" noProof="0" smtClean="0"/>
              <a:t>Keine String-Klasse 	</a:t>
            </a:r>
            <a:r>
              <a:rPr lang="de-DE" noProof="0" smtClean="0">
                <a:sym typeface="Wingdings" panose="05000000000000000000" pitchFamily="2" charset="2"/>
              </a:rPr>
              <a:t></a:t>
            </a:r>
            <a:r>
              <a:rPr lang="de-DE" noProof="0" smtClean="0"/>
              <a:t> </a:t>
            </a:r>
            <a:r>
              <a:rPr lang="de-DE" noProof="0" dirty="0" smtClean="0"/>
              <a:t>nur nullterminierte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/>
              <a:t>-Arrays (vgl. Parameterübergabe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noProof="0" dirty="0" smtClean="0"/>
              <a:t>)</a:t>
            </a:r>
          </a:p>
          <a:p>
            <a:pPr lvl="1" defTabSz="747713"/>
            <a:r>
              <a:rPr lang="de-DE" noProof="0" smtClean="0"/>
              <a:t>Keine Templates 	</a:t>
            </a:r>
            <a:r>
              <a:rPr lang="de-DE" noProof="0" smtClean="0">
                <a:sym typeface="Wingdings" panose="05000000000000000000" pitchFamily="2" charset="2"/>
              </a:rPr>
              <a:t> Ausweichen über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void*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smtClean="0"/>
              <a:t>Keine Referenzen 	</a:t>
            </a:r>
            <a:r>
              <a:rPr lang="de-DE" noProof="0" smtClean="0">
                <a:sym typeface="Wingdings" panose="05000000000000000000" pitchFamily="2" charset="2"/>
              </a:rPr>
              <a:t> nur Pointer und Werte</a:t>
            </a:r>
            <a:endParaRPr lang="de-DE" noProof="0" dirty="0" smtClean="0"/>
          </a:p>
          <a:p>
            <a:pPr lvl="1" defTabSz="747713"/>
            <a:r>
              <a:rPr lang="de-DE" noProof="0" smtClean="0"/>
              <a:t>Keine Exceptions 	</a:t>
            </a:r>
            <a:r>
              <a:rPr lang="de-DE" noProof="0" smtClean="0">
                <a:sym typeface="Wingdings" panose="05000000000000000000" pitchFamily="2" charset="2"/>
              </a:rPr>
              <a:t> Error Codes (int)</a:t>
            </a:r>
            <a:endParaRPr lang="de-DE" noProof="0" dirty="0" smtClean="0"/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Unterschiede</a:t>
            </a:r>
          </a:p>
          <a:p>
            <a:pPr lvl="1"/>
            <a:r>
              <a:rPr lang="de-DE" b="1" noProof="0" dirty="0" smtClean="0"/>
              <a:t>Konstanten</a:t>
            </a:r>
            <a:r>
              <a:rPr lang="de-DE" noProof="0" dirty="0" smtClean="0"/>
              <a:t> wurden </a:t>
            </a:r>
            <a:r>
              <a:rPr lang="de-DE" b="1" noProof="0" dirty="0" smtClean="0"/>
              <a:t>früher</a:t>
            </a:r>
            <a:r>
              <a:rPr lang="de-DE" noProof="0" dirty="0" smtClean="0"/>
              <a:t> mittels Präprozessor-Direktiven abgelegt</a:t>
            </a:r>
          </a:p>
          <a:p>
            <a:pPr lvl="2"/>
            <a:r>
              <a:rPr lang="de-DE" noProof="0" dirty="0" smtClean="0">
                <a:latin typeface="+mj-lt"/>
                <a:cs typeface="Consolas" panose="020B0609020204030204" pitchFamily="49" charset="0"/>
              </a:rPr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ID "123abc"</a:t>
            </a:r>
            <a:r>
              <a:rPr lang="de-DE" noProof="0" dirty="0" smtClean="0"/>
              <a:t> – gleiche Benennungskonvention ist kein Zufall.</a:t>
            </a:r>
          </a:p>
          <a:p>
            <a:pPr lvl="1"/>
            <a:r>
              <a:rPr lang="de-DE" b="1" noProof="0" dirty="0" smtClean="0"/>
              <a:t>Leere Parameterliste</a:t>
            </a:r>
            <a:r>
              <a:rPr lang="de-DE" noProof="0" dirty="0" smtClean="0"/>
              <a:t>: "</a:t>
            </a:r>
            <a:r>
              <a:rPr lang="de-DE" noProof="0" dirty="0" err="1" smtClean="0"/>
              <a:t>don't</a:t>
            </a:r>
            <a:r>
              <a:rPr lang="de-DE" noProof="0" dirty="0" smtClean="0"/>
              <a:t> care" </a:t>
            </a: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sym typeface="Wingdings" panose="05000000000000000000" pitchFamily="2" charset="2"/>
              </a:rPr>
              <a:t> signalisiert eine leere Parameterliste.</a:t>
            </a:r>
          </a:p>
          <a:p>
            <a:pPr lvl="2"/>
            <a:r>
              <a:rPr lang="de-DE" noProof="0" dirty="0" smtClean="0">
                <a:sym typeface="Wingdings" panose="05000000000000000000" pitchFamily="2" charset="2"/>
              </a:rPr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();</a:t>
            </a:r>
            <a:r>
              <a:rPr lang="de-DE" noProof="0" dirty="0" smtClean="0">
                <a:sym typeface="Wingdings" panose="05000000000000000000" pitchFamily="2" charset="2"/>
              </a:rPr>
              <a:t> 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 smtClean="0"/>
              <a:t>Konventionen</a:t>
            </a:r>
            <a:r>
              <a:rPr lang="de-DE" noProof="0" dirty="0" smtClean="0"/>
              <a:t> für Dateiendungen: .c/.h statt .</a:t>
            </a:r>
            <a:r>
              <a:rPr lang="de-DE" noProof="0" dirty="0" err="1" smtClean="0"/>
              <a:t>cpp</a:t>
            </a:r>
            <a:r>
              <a:rPr lang="de-DE" noProof="0" dirty="0" smtClean="0"/>
              <a:t>/.</a:t>
            </a:r>
            <a:r>
              <a:rPr lang="de-DE" noProof="0" dirty="0" err="1" smtClean="0"/>
              <a:t>hpp</a:t>
            </a:r>
            <a:endParaRPr lang="de-DE" noProof="0" dirty="0" smtClean="0"/>
          </a:p>
          <a:p>
            <a:pPr lvl="1"/>
            <a:r>
              <a:rPr lang="de-DE" b="1" noProof="0" dirty="0" smtClean="0"/>
              <a:t>Speicherverwaltung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de-DE" noProof="0" dirty="0" smtClean="0"/>
              <a:t>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de-DE" noProof="0" dirty="0" smtClean="0"/>
              <a:t> statt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/>
              <a:t>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71562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Bits und Bytes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53223" cy="4968875"/>
          </a:xfrm>
        </p:spPr>
        <p:txBody>
          <a:bodyPr/>
          <a:lstStyle/>
          <a:p>
            <a:r>
              <a:rPr lang="de-DE" noProof="0" dirty="0" smtClean="0"/>
              <a:t>In Embedded C wird oft </a:t>
            </a:r>
            <a:r>
              <a:rPr lang="de-DE" b="1" noProof="0" dirty="0" smtClean="0"/>
              <a:t>auf einzelnen Bits von (ganzzahligen) </a:t>
            </a:r>
            <a:r>
              <a:rPr lang="de-DE" b="1" noProof="0" smtClean="0"/>
              <a:t>Variablen </a:t>
            </a:r>
            <a:r>
              <a:rPr lang="de-DE" noProof="0" smtClean="0"/>
              <a:t>operiert (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smtClean="0"/>
              <a:t>)</a:t>
            </a:r>
            <a:endParaRPr lang="de-DE" noProof="0" dirty="0" smtClean="0"/>
          </a:p>
          <a:p>
            <a:endParaRPr lang="de-DE" noProof="0" dirty="0" smtClean="0"/>
          </a:p>
          <a:p>
            <a:r>
              <a:rPr lang="de-DE" b="1" noProof="0" dirty="0" err="1" smtClean="0"/>
              <a:t>Basistyp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 = 1 </a:t>
            </a:r>
            <a:r>
              <a:rPr lang="de-DE" noProof="0" smtClean="0"/>
              <a:t>Byte</a:t>
            </a:r>
            <a:endParaRPr lang="de-DE" noProof="0" dirty="0" smtClean="0"/>
          </a:p>
          <a:p>
            <a:pPr lvl="1"/>
            <a:r>
              <a:rPr lang="de-DE" noProof="0" dirty="0" smtClean="0"/>
              <a:t>Plattformunabhängig!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Hexadezimalnotation in C/C++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noProof="0" dirty="0" smtClean="0"/>
              <a:t>Aufteilung in zwei Halb-Bytes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Beispiele</a:t>
            </a:r>
            <a:r>
              <a:rPr lang="de-DE" noProof="0" dirty="0" smtClean="0"/>
              <a:t>: 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0xA4;  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1010 1000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int x = 0xF1BC;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1111 0001 1011 1100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4932040" y="1556792"/>
          <a:ext cx="3960440" cy="2956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110"/>
                <a:gridCol w="990110"/>
                <a:gridCol w="990110"/>
                <a:gridCol w="990110"/>
              </a:tblGrid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Hex. Halbbyte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Bits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Hex. Halbbyte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Bits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0000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8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1000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0001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9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1001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2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0010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A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1010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3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0011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1011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4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0100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C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1100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5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0101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D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1101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6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0110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1110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7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0111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F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1111</a:t>
                      </a:r>
                      <a:endParaRPr lang="en-US" sz="140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978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– Überblick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6985000" cy="4968875"/>
          </a:xfrm>
        </p:spPr>
        <p:txBody>
          <a:bodyPr/>
          <a:lstStyle/>
          <a:p>
            <a:r>
              <a:rPr lang="de-DE" noProof="0" dirty="0" smtClean="0"/>
              <a:t>Bitoperationen sind nur für </a:t>
            </a:r>
            <a:r>
              <a:rPr lang="de-DE" b="1" noProof="0" dirty="0" smtClean="0"/>
              <a:t>ganzzahlige Datentypen </a:t>
            </a:r>
            <a:r>
              <a:rPr lang="de-DE" noProof="0" dirty="0" smtClean="0"/>
              <a:t>definiert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longlong</a:t>
            </a:r>
            <a:r>
              <a:rPr lang="de-DE" noProof="0" dirty="0" smtClean="0"/>
              <a:t>)</a:t>
            </a:r>
          </a:p>
          <a:p>
            <a:r>
              <a:rPr lang="de-DE" b="1" noProof="0" dirty="0" smtClean="0"/>
              <a:t>"</a:t>
            </a:r>
            <a:r>
              <a:rPr lang="de-DE" b="1" noProof="0" dirty="0" err="1" smtClean="0"/>
              <a:t>outplace</a:t>
            </a:r>
            <a:r>
              <a:rPr lang="de-DE" b="1" noProof="0" dirty="0" smtClean="0"/>
              <a:t>"- </a:t>
            </a:r>
            <a:r>
              <a:rPr lang="de-DE" noProof="0" dirty="0" smtClean="0"/>
              <a:t>und </a:t>
            </a:r>
            <a:r>
              <a:rPr lang="de-DE" b="1" noProof="0" dirty="0" smtClean="0"/>
              <a:t>"</a:t>
            </a:r>
            <a:r>
              <a:rPr lang="de-DE" b="1" noProof="0" dirty="0" err="1" smtClean="0"/>
              <a:t>inplace</a:t>
            </a:r>
            <a:r>
              <a:rPr lang="de-DE" b="1" noProof="0" dirty="0" smtClean="0"/>
              <a:t>"-</a:t>
            </a:r>
            <a:r>
              <a:rPr lang="de-DE" noProof="0" dirty="0" smtClean="0"/>
              <a:t>Variante (z.B.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&amp;=</a:t>
            </a:r>
            <a:r>
              <a:rPr lang="de-DE" noProof="0" dirty="0" smtClean="0"/>
              <a:t>)</a:t>
            </a:r>
          </a:p>
          <a:p>
            <a:r>
              <a:rPr lang="de-DE" b="1" noProof="0" dirty="0" smtClean="0"/>
              <a:t>Logische Operatoren </a:t>
            </a:r>
            <a:r>
              <a:rPr lang="de-DE" noProof="0" dirty="0" smtClean="0"/>
              <a:t>(||, &amp;&amp;, !) </a:t>
            </a:r>
            <a:r>
              <a:rPr lang="de-DE" noProof="0" dirty="0" smtClean="0">
                <a:sym typeface="Wingdings" panose="05000000000000000000" pitchFamily="2" charset="2"/>
              </a:rPr>
              <a:t>behandeln </a:t>
            </a:r>
            <a:r>
              <a:rPr lang="de-DE" b="1" noProof="0" dirty="0" smtClean="0">
                <a:sym typeface="Wingdings" panose="05000000000000000000" pitchFamily="2" charset="2"/>
              </a:rPr>
              <a:t>ganzen Wert</a:t>
            </a:r>
            <a:endParaRPr lang="de-DE" b="1" noProof="0" dirty="0" smtClean="0"/>
          </a:p>
          <a:p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50812" y="6149493"/>
            <a:ext cx="8639176" cy="40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>
                <a:hlinkClick r:id="rId3"/>
              </a:rPr>
              <a:t>http://cpp.sh/76cw6</a:t>
            </a:r>
          </a:p>
          <a:p>
            <a:pPr algn="r"/>
            <a:r>
              <a:rPr lang="en-US" sz="1050" smtClean="0">
                <a:hlinkClick r:id="rId3"/>
              </a:rPr>
              <a:t>http://openbook.rheinwerk-verlag.de/c_von_a_bis_z/006_c_operatoren_005.htm</a:t>
            </a:r>
            <a:r>
              <a:rPr lang="en-US" sz="1050" smtClean="0"/>
              <a:t> </a:t>
            </a:r>
            <a:endParaRPr lang="en-US" sz="105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/>
          </p:nvPr>
        </p:nvGraphicFramePr>
        <p:xfrm>
          <a:off x="261542" y="2780928"/>
          <a:ext cx="8749728" cy="3342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8090"/>
                <a:gridCol w="1124777"/>
                <a:gridCol w="4244170"/>
                <a:gridCol w="238269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Op.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Symbol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Beschreibung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Beispiel</a:t>
                      </a:r>
                      <a:r>
                        <a:rPr lang="en-US" b="0" smtClean="0"/>
                        <a:t/>
                      </a:r>
                      <a:br>
                        <a:rPr lang="en-US" b="0" smtClean="0"/>
                      </a:br>
                      <a:r>
                        <a:rPr lang="en-US" sz="1400" b="0" smtClean="0"/>
                        <a:t>(mit</a:t>
                      </a:r>
                      <a:r>
                        <a:rPr lang="en-US" sz="1400" b="0" baseline="0" smtClean="0"/>
                        <a:t> unsigned</a:t>
                      </a:r>
                      <a:r>
                        <a:rPr lang="en-US" sz="1400" b="0" smtClean="0"/>
                        <a:t> Halbbytes)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AND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&amp;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 Und (Logisch: &amp;&amp;)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111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&amp; 101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101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|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 </a:t>
                      </a:r>
                      <a:r>
                        <a:rPr lang="en-US" baseline="0" smtClean="0"/>
                        <a:t>Oder (Logisch: |)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| 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1001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XOR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^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</a:t>
                      </a:r>
                      <a:r>
                        <a:rPr lang="en-US" baseline="0" smtClean="0"/>
                        <a:t> exkl. Oder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| 1011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0011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NOT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~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 Negation (Logisch: !)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~</a:t>
                      </a:r>
                      <a:r>
                        <a:rPr lang="en-US" baseline="0" smtClean="0"/>
                        <a:t>1000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= 0111</a:t>
                      </a:r>
                      <a:r>
                        <a:rPr lang="en-US" baseline="-25000" smtClean="0"/>
                        <a:t>2</a:t>
                      </a:r>
                      <a:endParaRPr lang="en-US" baseline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Right</a:t>
                      </a:r>
                      <a:r>
                        <a:rPr lang="en-US" baseline="0" smtClean="0"/>
                        <a:t>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&gt;&gt;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Verschiebung aller Stellen nach</a:t>
                      </a:r>
                      <a:r>
                        <a:rPr lang="en-US" baseline="0" smtClean="0"/>
                        <a:t> rechts</a:t>
                      </a:r>
                      <a:br>
                        <a:rPr lang="en-US" baseline="0" smtClean="0"/>
                      </a:br>
                      <a:r>
                        <a:rPr lang="en-US" baseline="0" smtClean="0"/>
                        <a:t>(Füllen mit '0'/'1' von links)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0100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&gt;&gt; 2 = 0001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Left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&lt;&lt;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Verschiebung aller Stellen nach links</a:t>
                      </a:r>
                      <a:br>
                        <a:rPr lang="en-US" smtClean="0"/>
                      </a:br>
                      <a:r>
                        <a:rPr lang="en-US" baseline="0" smtClean="0"/>
                        <a:t>(Füllen mit '0'/'1' von rechts)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smtClean="0"/>
                        <a:t>0001</a:t>
                      </a:r>
                      <a:r>
                        <a:rPr lang="en-US" baseline="-25000" smtClean="0"/>
                        <a:t>2</a:t>
                      </a:r>
                      <a:r>
                        <a:rPr lang="en-US" baseline="0" smtClean="0"/>
                        <a:t> &lt;&lt; 3 = 1000</a:t>
                      </a:r>
                      <a:r>
                        <a:rPr lang="en-US" baseline="-25000" smtClean="0"/>
                        <a:t>2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Abgerundetes Rechteck 5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8395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</a:t>
            </a:r>
            <a:r>
              <a:rPr lang="de-DE" noProof="0" smtClean="0"/>
              <a:t>– Bytes </a:t>
            </a:r>
            <a:r>
              <a:rPr lang="de-DE" noProof="0" dirty="0" smtClean="0"/>
              <a:t>manipulieren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79512" y="1772816"/>
            <a:ext cx="6336704" cy="5230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b = 0x10</a:t>
            </a:r>
            <a:endParaRPr lang="en-US" sz="120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Set 5th bit of b</a:t>
            </a:r>
            <a:endParaRPr lang="en-US" sz="120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|=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32 , or b |= 0x20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48 = 0x30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Unset 2nd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4+2+1 = 0x07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(~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&amp;= ~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 , or b &amp;= 0xFB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 = 0x03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Determine status of 6th bit of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192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128+64 = 0xC0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64 , or: b &amp; 0x40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6th bit set: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//64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Flip 3rd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8+1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 = 0x01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16216" y="2132856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00010000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	00100000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00110000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516216" y="3083148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00000111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11111011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00000011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543629" y="4118281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11000000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6543630" y="5157192"/>
            <a:ext cx="2431129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00001001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00001000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00000001</a:t>
            </a:r>
          </a:p>
          <a:p>
            <a:pPr algn="l" defTabSz="628650"/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b''	00001001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0" name="Gerader Verbinder 9"/>
          <p:cNvCxnSpPr/>
          <p:nvPr/>
        </p:nvCxnSpPr>
        <p:spPr bwMode="auto">
          <a:xfrm>
            <a:off x="179512" y="303908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179512" y="4041616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179512" y="504415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Abgerundete rechteckige Legende 2"/>
          <p:cNvSpPr/>
          <p:nvPr/>
        </p:nvSpPr>
        <p:spPr bwMode="auto">
          <a:xfrm>
            <a:off x="4078920" y="1889049"/>
            <a:ext cx="2376264" cy="435645"/>
          </a:xfrm>
          <a:prstGeom prst="wedgeRoundRectCallout">
            <a:avLst>
              <a:gd name="adj1" fmla="val 54224"/>
              <a:gd name="adj2" fmla="val 108434"/>
              <a:gd name="adj3" fmla="val 16667"/>
            </a:avLst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Wir zählen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Bits von 0 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an: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0.Bit, …, 7.Bit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251520" y="1478281"/>
            <a:ext cx="8255024" cy="35013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smtClean="0">
                <a:solidFill>
                  <a:schemeClr val="bg1"/>
                </a:solidFill>
                <a:latin typeface="+mj-lt"/>
              </a:rPr>
              <a:t>Grundidee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: Erzeuge eine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Maske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, die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nur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 an den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gewünschten Stellen 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ein '0' bzw. '1' hat.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091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– Rechnen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Positive Zahlen</a:t>
            </a:r>
          </a:p>
          <a:p>
            <a:pPr lvl="1"/>
            <a:r>
              <a:rPr lang="de-DE" b="1" noProof="0" dirty="0" err="1" smtClean="0"/>
              <a:t>Left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shift</a:t>
            </a:r>
            <a:r>
              <a:rPr lang="de-DE" noProof="0" dirty="0" smtClean="0"/>
              <a:t> entspricht Multiplikation mit 2</a:t>
            </a:r>
          </a:p>
          <a:p>
            <a:pPr lvl="1"/>
            <a:r>
              <a:rPr lang="de-DE" b="1" noProof="0" dirty="0" err="1" smtClean="0"/>
              <a:t>Right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shift</a:t>
            </a:r>
            <a:r>
              <a:rPr lang="de-DE" noProof="0" dirty="0" smtClean="0"/>
              <a:t> entspricht Division durch 2</a:t>
            </a:r>
          </a:p>
          <a:p>
            <a:r>
              <a:rPr lang="de-DE" noProof="0" dirty="0" smtClean="0"/>
              <a:t>Verhalten bei </a:t>
            </a:r>
            <a:r>
              <a:rPr lang="de-DE" b="1" noProof="0" dirty="0" smtClean="0"/>
              <a:t>negativen Zahlen</a:t>
            </a:r>
            <a:r>
              <a:rPr lang="de-DE" noProof="0" dirty="0" smtClean="0"/>
              <a:t> abhängig von Zahlendarstellung </a:t>
            </a:r>
            <a:br>
              <a:rPr lang="de-DE" noProof="0" dirty="0" smtClean="0"/>
            </a:br>
            <a:r>
              <a:rPr lang="de-DE" noProof="0" dirty="0" smtClean="0"/>
              <a:t>(z.B. Zweierkomplement)</a:t>
            </a:r>
          </a:p>
          <a:p>
            <a:pPr marL="266700" indent="-266700">
              <a:buFont typeface="Arial" panose="020B0604020202020204" pitchFamily="34" charset="0"/>
              <a:buChar char="─"/>
            </a:pPr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250824" y="3109884"/>
            <a:ext cx="7417519" cy="2952328"/>
          </a:xfrm>
          <a:prstGeom prst="foldedCorner">
            <a:avLst>
              <a:gd name="adj" fmla="val 8186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&lt;iostream&gt;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namespace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std;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main() </a:t>
            </a:r>
            <a:r>
              <a:rPr lang="de-DE" altLang="de-DE" sz="1200" b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positive numbers</a:t>
            </a:r>
          </a:p>
          <a:p>
            <a:pPr lvl="0" algn="l">
              <a:buSzTx/>
            </a:pP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1 = 2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2 = "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&lt;&lt;  (1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2 = 4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&gt;&gt;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&gt;&gt; 1 = 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 (=  1 div 2)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"16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16 &gt;&gt;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"17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17 &gt;&gt; 2 = 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(= 17 div 4)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negative numbers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1 = -2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&gt;&gt;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&gt;&gt; 1 = -1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 smtClean="0">
                <a:solidFill>
                  <a:srgbClr val="2A00FF"/>
                </a:solidFill>
                <a:latin typeface="Consolas" pitchFamily="49" charset="0"/>
              </a:rPr>
              <a:t>"-16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(-16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-16 &gt;&gt; 2 = -4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"-17 &gt;&gt; 2 = "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&lt;&lt; (-17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-17 &gt;&gt; 2 = -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2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7380312" y="6214488"/>
            <a:ext cx="1435008" cy="2497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>
                <a:hlinkClick r:id="rId2"/>
              </a:rPr>
              <a:t>http://</a:t>
            </a:r>
            <a:r>
              <a:rPr lang="en-US" sz="1100" smtClean="0">
                <a:hlinkClick r:id="rId2"/>
              </a:rPr>
              <a:t>cpp.sh/75wgv</a:t>
            </a:r>
            <a:r>
              <a:rPr lang="en-US" sz="1100" smtClean="0"/>
              <a:t> </a:t>
            </a:r>
            <a:endParaRPr lang="en-US" sz="1100"/>
          </a:p>
        </p:txBody>
      </p:sp>
      <p:sp>
        <p:nvSpPr>
          <p:cNvPr id="7" name="Abgerundete rechteckige Legende 6"/>
          <p:cNvSpPr/>
          <p:nvPr/>
        </p:nvSpPr>
        <p:spPr>
          <a:xfrm>
            <a:off x="1547664" y="6093296"/>
            <a:ext cx="4861486" cy="370940"/>
          </a:xfrm>
          <a:prstGeom prst="wedgeRoundRectCallout">
            <a:avLst>
              <a:gd name="adj1" fmla="val -9299"/>
              <a:gd name="adj2" fmla="val -1044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</a:rPr>
              <a:t>Übrigens: Undefined Behavior </a:t>
            </a:r>
            <a:r>
              <a:rPr lang="de-DE" sz="1400" smtClean="0">
                <a:solidFill>
                  <a:schemeClr val="bg1"/>
                </a:solidFill>
              </a:rPr>
              <a:t>falls Shift-Weite negativ</a:t>
            </a:r>
            <a:endParaRPr lang="de-DE" sz="1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36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Ganzzahlliterale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Neben </a:t>
            </a:r>
            <a:r>
              <a:rPr lang="en-US" b="1" smtClean="0"/>
              <a:t>rein dezimalen Ganzzahl</a:t>
            </a:r>
            <a:r>
              <a:rPr lang="de-DE" b="1" smtClean="0"/>
              <a:t>literalen </a:t>
            </a:r>
            <a:r>
              <a:rPr lang="de-DE" smtClean="0"/>
              <a:t>(z.B. 125) gibt es weitere Möglichkeiten, Ganzzahlliterale anzugeben</a:t>
            </a:r>
          </a:p>
          <a:p>
            <a:r>
              <a:rPr lang="de-DE" b="1" smtClean="0"/>
              <a:t>Suffixe</a:t>
            </a:r>
          </a:p>
          <a:p>
            <a:pPr lvl="1"/>
            <a:r>
              <a:rPr lang="de-DE" b="1" smtClean="0"/>
              <a:t>'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smtClean="0"/>
              <a:t>' oder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smtClean="0"/>
              <a:t>'</a:t>
            </a:r>
            <a:r>
              <a:rPr lang="de-DE" smtClean="0"/>
              <a:t> stellt sicher, dass das Literal als </a:t>
            </a:r>
            <a:r>
              <a:rPr lang="de-DE" b="1" smtClean="0"/>
              <a:t>vorzeichenlos</a:t>
            </a:r>
            <a:r>
              <a:rPr lang="de-DE" smtClean="0"/>
              <a:t> interpretiert wird (z.B. 255u)</a:t>
            </a:r>
          </a:p>
          <a:p>
            <a:pPr lvl="1"/>
            <a:r>
              <a:rPr lang="de-DE" b="1" smtClean="0"/>
              <a:t>'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</a:t>
            </a:r>
            <a:r>
              <a:rPr lang="de-DE"/>
              <a:t> stellt sicher, dass das Literal als </a:t>
            </a:r>
            <a:r>
              <a:rPr lang="de-DE" b="1"/>
              <a:t>'long long int' </a:t>
            </a:r>
            <a:r>
              <a:rPr lang="de-DE"/>
              <a:t>interpretiert wird </a:t>
            </a:r>
            <a:r>
              <a:rPr lang="de-DE" smtClean="0"/>
              <a:t/>
            </a:r>
            <a:br>
              <a:rPr lang="de-DE" smtClean="0"/>
            </a:br>
            <a:r>
              <a:rPr lang="de-DE" smtClean="0"/>
              <a:t>(</a:t>
            </a:r>
            <a:r>
              <a:rPr lang="de-DE"/>
              <a:t>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2345678901234567890LL</a:t>
            </a:r>
            <a:r>
              <a:rPr lang="de-DE" smtClean="0"/>
              <a:t>). Seit C++11 kein Unterschied mehr zwischen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smtClean="0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smtClean="0"/>
              <a:t>.</a:t>
            </a:r>
          </a:p>
          <a:p>
            <a:r>
              <a:rPr lang="de-DE" b="1" smtClean="0"/>
              <a:t>Infixe</a:t>
            </a:r>
          </a:p>
          <a:p>
            <a:pPr lvl="1"/>
            <a:r>
              <a:rPr lang="de-DE" b="1"/>
              <a:t>(Seit C++14) Hochkommata</a:t>
            </a:r>
            <a:r>
              <a:rPr lang="de-DE"/>
              <a:t> können an beliebigen Stellen eingesetzt werden (z.B.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18'446'744'073'709'550'592llu</a:t>
            </a:r>
            <a:r>
              <a:rPr lang="de-DE" smtClean="0"/>
              <a:t>)</a:t>
            </a:r>
            <a:endParaRPr lang="de-DE"/>
          </a:p>
          <a:p>
            <a:pPr lvl="1"/>
            <a:r>
              <a:rPr lang="de-DE" smtClean="0"/>
              <a:t>Kombinationen beider Suffixe sind möglich.</a:t>
            </a:r>
          </a:p>
          <a:p>
            <a:r>
              <a:rPr lang="de-DE" b="1" smtClean="0"/>
              <a:t>Präfixe</a:t>
            </a:r>
            <a:endParaRPr lang="de-DE" smtClean="0"/>
          </a:p>
          <a:p>
            <a:pPr lvl="1"/>
            <a:r>
              <a:rPr lang="de-DE" b="1" smtClean="0"/>
              <a:t>Oktaldarstellung</a:t>
            </a:r>
            <a:r>
              <a:rPr lang="de-DE" smtClean="0"/>
              <a:t>: führende 0 bewirkt Interpretation als Oktalliteral 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0753</a:t>
            </a:r>
            <a:r>
              <a:rPr lang="de-DE" smtClean="0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7*64+5*8+3=491</a:t>
            </a:r>
            <a:r>
              <a:rPr lang="de-DE" smtClean="0"/>
              <a:t>).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smtClean="0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smtClean="0"/>
              <a:t> möglich.</a:t>
            </a:r>
          </a:p>
          <a:p>
            <a:pPr lvl="1"/>
            <a:r>
              <a:rPr lang="de-DE" b="1" smtClean="0"/>
              <a:t>(Seit C++14) Binärdarstellung</a:t>
            </a:r>
            <a:r>
              <a:rPr lang="de-DE" smtClean="0"/>
              <a:t>: führende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0b</a:t>
            </a:r>
            <a:r>
              <a:rPr lang="de-DE" smtClean="0"/>
              <a:t> bewirkt Interpretation als Binärliteral (z.B.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0b1010'1101</a:t>
            </a:r>
            <a:r>
              <a:rPr lang="de-DE" smtClean="0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0xAD=10*16+13=173</a:t>
            </a:r>
            <a:r>
              <a:rPr lang="de-DE" smtClean="0"/>
              <a:t>) </a:t>
            </a:r>
            <a:r>
              <a:rPr lang="de-DE"/>
              <a:t>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/>
              <a:t> möglich</a:t>
            </a:r>
            <a:r>
              <a:rPr lang="de-DE" smtClean="0"/>
              <a:t>.</a:t>
            </a:r>
          </a:p>
          <a:p>
            <a:r>
              <a:rPr lang="de-DE" smtClean="0"/>
              <a:t>N.B. Seit C++11 kann man </a:t>
            </a:r>
            <a:r>
              <a:rPr lang="de-DE" b="1" smtClean="0"/>
              <a:t>eigene Literaltypen</a:t>
            </a:r>
            <a:r>
              <a:rPr lang="de-DE" smtClean="0"/>
              <a:t> definieren ("user literals").</a:t>
            </a:r>
            <a:endParaRPr lang="de-DE"/>
          </a:p>
          <a:p>
            <a:pPr lvl="1"/>
            <a:endParaRPr lang="en-US" b="1"/>
          </a:p>
        </p:txBody>
      </p:sp>
      <p:sp>
        <p:nvSpPr>
          <p:cNvPr id="4" name="Rechteck 3"/>
          <p:cNvSpPr/>
          <p:nvPr/>
        </p:nvSpPr>
        <p:spPr>
          <a:xfrm>
            <a:off x="4348188" y="6109922"/>
            <a:ext cx="4572000" cy="4071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3"/>
              </a:rPr>
              <a:t>https://</a:t>
            </a:r>
            <a:r>
              <a:rPr lang="en-US" sz="1100" smtClean="0">
                <a:hlinkClick r:id="rId3"/>
              </a:rPr>
              <a:t>en.cppreference.com/w/cpp/language/integer_literal</a:t>
            </a:r>
            <a:r>
              <a:rPr lang="en-US" sz="1100"/>
              <a:t> </a:t>
            </a:r>
            <a:br>
              <a:rPr lang="en-US" sz="1100"/>
            </a:br>
            <a:r>
              <a:rPr lang="en-US" sz="1100">
                <a:hlinkClick r:id="rId4"/>
              </a:rPr>
              <a:t>https://</a:t>
            </a:r>
            <a:r>
              <a:rPr lang="en-US" sz="1100" smtClean="0">
                <a:hlinkClick r:id="rId4"/>
              </a:rPr>
              <a:t>en.cppreference.com/w/cpp/language/user_literal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12065433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Online C++-Referenzen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250825" y="2348880"/>
            <a:ext cx="4243388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 smtClean="0">
                <a:solidFill>
                  <a:schemeClr val="accent2"/>
                </a:solidFill>
                <a:hlinkClick r:id="rId2"/>
              </a:rPr>
              <a:t>http://www.cplusplus.com/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sp>
        <p:nvSpPr>
          <p:cNvPr id="6" name="Inhaltsplatzhalter 5"/>
          <p:cNvSpPr>
            <a:spLocks noGrp="1"/>
          </p:cNvSpPr>
          <p:nvPr>
            <p:ph sz="half" idx="2"/>
          </p:nvPr>
        </p:nvSpPr>
        <p:spPr>
          <a:xfrm>
            <a:off x="4646613" y="2348880"/>
            <a:ext cx="4244975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 smtClean="0">
                <a:solidFill>
                  <a:schemeClr val="accent2"/>
                </a:solidFill>
                <a:hlinkClick r:id="rId3"/>
              </a:rPr>
              <a:t>http://en.cppreference.com/w/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631" y="2970694"/>
            <a:ext cx="4276601" cy="32739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571" y="2996952"/>
            <a:ext cx="4149895" cy="324886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feld 1"/>
          <p:cNvSpPr txBox="1"/>
          <p:nvPr/>
        </p:nvSpPr>
        <p:spPr>
          <a:xfrm>
            <a:off x="250825" y="1430371"/>
            <a:ext cx="8352928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 smtClean="0"/>
              <a:t>Ausführliche Dokumentation von Standardbibliotheken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 smtClean="0"/>
              <a:t>Erläuterung von </a:t>
            </a:r>
            <a:r>
              <a:rPr lang="de-DE" b="1" dirty="0" smtClean="0"/>
              <a:t>Best Practices </a:t>
            </a:r>
            <a:r>
              <a:rPr lang="de-DE" dirty="0" smtClean="0"/>
              <a:t>und </a:t>
            </a:r>
            <a:r>
              <a:rPr lang="de-DE" b="1" dirty="0" smtClean="0"/>
              <a:t>Programmierkonzepten </a:t>
            </a:r>
            <a:r>
              <a:rPr lang="de-DE" dirty="0" smtClean="0"/>
              <a:t>für C++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60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feld 32"/>
          <p:cNvSpPr txBox="1"/>
          <p:nvPr/>
        </p:nvSpPr>
        <p:spPr>
          <a:xfrm>
            <a:off x="7510028" y="4673681"/>
            <a:ext cx="582211" cy="693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</a:t>
            </a:r>
          </a:p>
          <a:p>
            <a:endParaRPr lang="en-US" sz="1400" smtClean="0"/>
          </a:p>
          <a:p>
            <a:r>
              <a:rPr lang="en-US" sz="1400" smtClean="0"/>
              <a:t>store</a:t>
            </a:r>
            <a:endParaRPr lang="en-US" sz="14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 – Motivation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6337399" cy="49688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b="1" noProof="0" dirty="0" smtClean="0"/>
              <a:t>Wie greife ich auf die Peripherie eines Prozessors zu?</a:t>
            </a:r>
            <a:br>
              <a:rPr lang="de-DE" b="1" noProof="0" dirty="0" smtClean="0"/>
            </a:br>
            <a:endParaRPr lang="de-DE" b="1" noProof="0" dirty="0" smtClean="0"/>
          </a:p>
          <a:p>
            <a:r>
              <a:rPr lang="de-DE" b="1" noProof="0" dirty="0" smtClean="0"/>
              <a:t>Port-</a:t>
            </a:r>
            <a:r>
              <a:rPr lang="de-DE" b="1" noProof="0" dirty="0" err="1" smtClean="0"/>
              <a:t>mapped</a:t>
            </a:r>
            <a:r>
              <a:rPr lang="de-DE" b="1" noProof="0" dirty="0" smtClean="0"/>
              <a:t> I/O</a:t>
            </a:r>
          </a:p>
          <a:p>
            <a:pPr lvl="1"/>
            <a:r>
              <a:rPr lang="de-DE" noProof="0" dirty="0" smtClean="0"/>
              <a:t>Der Prozessor besitzt spezielle Befehle und einen eigenen Adressraum, um auf Peripherie zuzugreifen.</a:t>
            </a:r>
          </a:p>
          <a:p>
            <a:pPr lvl="1"/>
            <a:r>
              <a:rPr lang="de-DE" noProof="0" dirty="0" smtClean="0"/>
              <a:t>(+) </a:t>
            </a:r>
            <a:r>
              <a:rPr lang="de-DE" noProof="0" smtClean="0"/>
              <a:t>Vollständiger Adressraum für </a:t>
            </a:r>
            <a:r>
              <a:rPr lang="de-DE" noProof="0" dirty="0" smtClean="0"/>
              <a:t>Applikation verfügbar</a:t>
            </a:r>
          </a:p>
          <a:p>
            <a:pPr lvl="1"/>
            <a:r>
              <a:rPr lang="de-DE" noProof="0" dirty="0" smtClean="0"/>
              <a:t>(-) Größerer Befehlssatz (Software, Hardware, Lernkurve)</a:t>
            </a:r>
            <a:br>
              <a:rPr lang="de-DE" noProof="0" dirty="0" smtClean="0"/>
            </a:br>
            <a:endParaRPr lang="de-DE" noProof="0" dirty="0" smtClean="0"/>
          </a:p>
          <a:p>
            <a:r>
              <a:rPr lang="de-DE" b="1" noProof="0" dirty="0" smtClean="0"/>
              <a:t>Memory-</a:t>
            </a:r>
            <a:r>
              <a:rPr lang="de-DE" b="1" noProof="0" dirty="0" err="1" smtClean="0"/>
              <a:t>mapped</a:t>
            </a:r>
            <a:r>
              <a:rPr lang="de-DE" b="1" noProof="0" dirty="0" smtClean="0"/>
              <a:t> I/O</a:t>
            </a:r>
            <a:endParaRPr lang="de-DE" noProof="0" dirty="0" smtClean="0"/>
          </a:p>
          <a:p>
            <a:pPr lvl="1"/>
            <a:r>
              <a:rPr lang="de-DE" noProof="0" dirty="0" smtClean="0"/>
              <a:t>Ein Teil des Arbeitsspeichers ist "virtuell" für die Peripherie reserviert. </a:t>
            </a:r>
          </a:p>
          <a:p>
            <a:pPr lvl="1"/>
            <a:r>
              <a:rPr lang="de-DE" noProof="0" dirty="0" smtClean="0"/>
              <a:t>(+) Einheitlicher Zugriff auf "normalen" Speicher und Peripherie-Daten</a:t>
            </a:r>
          </a:p>
          <a:p>
            <a:pPr lvl="1"/>
            <a:r>
              <a:rPr lang="de-DE" noProof="0" dirty="0" smtClean="0"/>
              <a:t>(-) Verlust eines Teils </a:t>
            </a:r>
            <a:r>
              <a:rPr lang="de-DE" noProof="0" smtClean="0"/>
              <a:t>des Adressraums</a:t>
            </a:r>
            <a:endParaRPr lang="de-DE" noProof="0" dirty="0" smtClean="0"/>
          </a:p>
          <a:p>
            <a:pPr lvl="1"/>
            <a:r>
              <a:rPr lang="de-DE" b="1" noProof="0" dirty="0" smtClean="0"/>
              <a:t>Variablen, die auf den </a:t>
            </a:r>
            <a:r>
              <a:rPr lang="de-DE" b="1" noProof="0" dirty="0" err="1" smtClean="0"/>
              <a:t>gemappten</a:t>
            </a:r>
            <a:r>
              <a:rPr lang="de-DE" b="1" noProof="0" dirty="0" smtClean="0"/>
              <a:t> Adressraum zugreifen, müssen </a:t>
            </a:r>
            <a: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volatile</a:t>
            </a:r>
            <a:r>
              <a:rPr lang="de-DE" b="1" noProof="0" dirty="0" smtClean="0"/>
              <a:t> sein, da sich die Werte der Peripherie jederzeit ändern können!</a:t>
            </a: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7835170" y="2714591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grpSp>
        <p:nvGrpSpPr>
          <p:cNvPr id="18" name="Gruppieren 17"/>
          <p:cNvGrpSpPr/>
          <p:nvPr/>
        </p:nvGrpSpPr>
        <p:grpSpPr>
          <a:xfrm>
            <a:off x="6789792" y="1671183"/>
            <a:ext cx="720080" cy="1726776"/>
            <a:chOff x="6789792" y="2229768"/>
            <a:chExt cx="720080" cy="1726776"/>
          </a:xfrm>
        </p:grpSpPr>
        <p:sp>
          <p:nvSpPr>
            <p:cNvPr id="12" name="Rechteck 1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3" name="Rechteck 1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6789792" y="2517800"/>
              <a:ext cx="720080" cy="6113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6801018" y="3606576"/>
              <a:ext cx="69762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RAM</a:t>
              </a:r>
              <a:endParaRPr lang="en-US"/>
            </a:p>
          </p:txBody>
        </p:sp>
      </p:grpSp>
      <p:sp>
        <p:nvSpPr>
          <p:cNvPr id="19" name="Textfeld 18"/>
          <p:cNvSpPr txBox="1"/>
          <p:nvPr/>
        </p:nvSpPr>
        <p:spPr>
          <a:xfrm>
            <a:off x="7948988" y="3047991"/>
            <a:ext cx="4924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I/O</a:t>
            </a:r>
            <a:endParaRPr lang="en-US"/>
          </a:p>
        </p:txBody>
      </p:sp>
      <p:sp>
        <p:nvSpPr>
          <p:cNvPr id="20" name="Rechteck 19"/>
          <p:cNvSpPr/>
          <p:nvPr/>
        </p:nvSpPr>
        <p:spPr bwMode="auto">
          <a:xfrm>
            <a:off x="6790709" y="4904456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I/O</a:t>
            </a:r>
            <a:endParaRPr lang="en-US" sz="1400" err="1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1" name="Gruppieren 20"/>
          <p:cNvGrpSpPr/>
          <p:nvPr/>
        </p:nvGrpSpPr>
        <p:grpSpPr>
          <a:xfrm>
            <a:off x="6515684" y="4293096"/>
            <a:ext cx="1268297" cy="1726776"/>
            <a:chOff x="6515684" y="2229768"/>
            <a:chExt cx="1268297" cy="1726776"/>
          </a:xfrm>
        </p:grpSpPr>
        <p:sp>
          <p:nvSpPr>
            <p:cNvPr id="22" name="Rechteck 2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3" name="Rechteck 2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4" name="Rechteck 23"/>
            <p:cNvSpPr/>
            <p:nvPr/>
          </p:nvSpPr>
          <p:spPr bwMode="auto">
            <a:xfrm>
              <a:off x="6789792" y="2517800"/>
              <a:ext cx="720080" cy="32332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5" name="Rechteck 2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6" name="Textfeld 25"/>
            <p:cNvSpPr txBox="1"/>
            <p:nvPr/>
          </p:nvSpPr>
          <p:spPr>
            <a:xfrm>
              <a:off x="6515684" y="3606576"/>
              <a:ext cx="126829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RAM + I/O</a:t>
              </a:r>
              <a:endParaRPr lang="en-US"/>
            </a:p>
          </p:txBody>
        </p:sp>
      </p:grpSp>
      <p:pic>
        <p:nvPicPr>
          <p:cNvPr id="28" name="Grafik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584136"/>
            <a:ext cx="627248" cy="627248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990" y="4742792"/>
            <a:ext cx="627248" cy="627248"/>
          </a:xfrm>
          <a:prstGeom prst="rect">
            <a:avLst/>
          </a:prstGeom>
        </p:spPr>
      </p:pic>
      <p:cxnSp>
        <p:nvCxnSpPr>
          <p:cNvPr id="31" name="Gerade Verbindung mit Pfeil 30"/>
          <p:cNvCxnSpPr/>
          <p:nvPr/>
        </p:nvCxnSpPr>
        <p:spPr bwMode="auto">
          <a:xfrm flipH="1" flipV="1">
            <a:off x="7527512" y="49411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Gerade Verbindung mit Pfeil 31"/>
          <p:cNvCxnSpPr/>
          <p:nvPr/>
        </p:nvCxnSpPr>
        <p:spPr bwMode="auto">
          <a:xfrm flipH="1" flipV="1">
            <a:off x="7541184" y="50935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6" name="Gruppieren 35"/>
          <p:cNvGrpSpPr/>
          <p:nvPr/>
        </p:nvGrpSpPr>
        <p:grpSpPr>
          <a:xfrm rot="3600000">
            <a:off x="6936991" y="3525240"/>
            <a:ext cx="439352" cy="152400"/>
            <a:chOff x="6936991" y="3525240"/>
            <a:chExt cx="439352" cy="152400"/>
          </a:xfrm>
        </p:grpSpPr>
        <p:cxnSp>
          <p:nvCxnSpPr>
            <p:cNvPr id="34" name="Gerade Verbindung mit Pfeil 33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" name="Gerade Verbindung mit Pfeil 34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7" name="Gruppieren 36"/>
          <p:cNvGrpSpPr/>
          <p:nvPr/>
        </p:nvGrpSpPr>
        <p:grpSpPr>
          <a:xfrm rot="18000000">
            <a:off x="7849124" y="3537484"/>
            <a:ext cx="439352" cy="152400"/>
            <a:chOff x="6936991" y="3525240"/>
            <a:chExt cx="439352" cy="152400"/>
          </a:xfrm>
        </p:grpSpPr>
        <p:cxnSp>
          <p:nvCxnSpPr>
            <p:cNvPr id="38" name="Gerade Verbindung mit Pfeil 37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9" name="Gerade Verbindung mit Pfeil 38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0" name="Textfeld 39"/>
          <p:cNvSpPr txBox="1"/>
          <p:nvPr/>
        </p:nvSpPr>
        <p:spPr>
          <a:xfrm>
            <a:off x="6457337" y="3571614"/>
            <a:ext cx="692818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 &amp;</a:t>
            </a:r>
          </a:p>
          <a:p>
            <a:r>
              <a:rPr lang="en-US" sz="1400" smtClean="0"/>
              <a:t>store</a:t>
            </a:r>
            <a:endParaRPr lang="en-US" sz="1400"/>
          </a:p>
        </p:txBody>
      </p:sp>
      <p:sp>
        <p:nvSpPr>
          <p:cNvPr id="41" name="Textfeld 40"/>
          <p:cNvSpPr txBox="1"/>
          <p:nvPr/>
        </p:nvSpPr>
        <p:spPr>
          <a:xfrm>
            <a:off x="8074370" y="3571614"/>
            <a:ext cx="881973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loadIO &amp;</a:t>
            </a:r>
          </a:p>
          <a:p>
            <a:r>
              <a:rPr lang="en-US" sz="1400" smtClean="0"/>
              <a:t>storeIO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291214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Motivation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465191" cy="4752999"/>
          </a:xfrm>
        </p:spPr>
        <p:txBody>
          <a:bodyPr/>
          <a:lstStyle/>
          <a:p>
            <a:r>
              <a:rPr lang="de-DE" b="1" noProof="0" dirty="0" smtClean="0"/>
              <a:t>Beispiel</a:t>
            </a:r>
            <a:r>
              <a:rPr lang="de-DE" noProof="0" dirty="0" smtClean="0"/>
              <a:t>:</a:t>
            </a:r>
          </a:p>
          <a:p>
            <a:pPr lvl="1"/>
            <a:r>
              <a:rPr lang="de-DE" noProof="0" dirty="0" smtClean="0"/>
              <a:t>Zwei Threads kommunizieren über die globale Variable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.</a:t>
            </a:r>
          </a:p>
          <a:p>
            <a:pPr lvl="1"/>
            <a:r>
              <a:rPr lang="de-DE" noProof="0" dirty="0" smtClean="0"/>
              <a:t>Der </a:t>
            </a:r>
            <a:r>
              <a:rPr lang="de-DE" b="1" noProof="0" dirty="0" smtClean="0"/>
              <a:t>Empfänger-Thread wartet </a:t>
            </a:r>
            <a:r>
              <a:rPr lang="de-DE" noProof="0" dirty="0" smtClean="0"/>
              <a:t>mit einer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noProof="0" dirty="0" smtClean="0"/>
              <a:t>-Schleife darauf, dass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 sich ändert ("</a:t>
            </a:r>
            <a:r>
              <a:rPr lang="de-DE" b="1" noProof="0" dirty="0" err="1" smtClean="0"/>
              <a:t>Busy</a:t>
            </a:r>
            <a:r>
              <a:rPr lang="de-DE" b="1" noProof="0" dirty="0" smtClean="0"/>
              <a:t> </a:t>
            </a:r>
            <a:r>
              <a:rPr lang="de-DE" b="1" noProof="0" smtClean="0"/>
              <a:t>Waiting</a:t>
            </a:r>
            <a:r>
              <a:rPr lang="de-DE" noProof="0" smtClean="0"/>
              <a:t>").</a:t>
            </a:r>
          </a:p>
          <a:p>
            <a:pPr lvl="1"/>
            <a:endParaRPr lang="de-DE" noProof="0" dirty="0" smtClean="0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noProof="0" dirty="0" smtClean="0"/>
              <a:t>Es ist </a:t>
            </a:r>
            <a:r>
              <a:rPr lang="de-DE" i="1" noProof="0" dirty="0" smtClean="0"/>
              <a:t>möglich</a:t>
            </a:r>
            <a:r>
              <a:rPr lang="de-DE" noProof="0" dirty="0" smtClean="0"/>
              <a:t>, dass der Compiler die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noProof="0" dirty="0" smtClean="0"/>
              <a:t>-Schleife zu einer Endlosschleife macht, da </a:t>
            </a:r>
            <a:r>
              <a:rPr lang="de-DE" noProof="0" dirty="0" err="1" smtClean="0">
                <a:solidFill>
                  <a:srgbClr val="603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signal</a:t>
            </a:r>
            <a:r>
              <a:rPr lang="de-DE" noProof="0" dirty="0" smtClean="0"/>
              <a:t> innerhalb von </a:t>
            </a:r>
            <a:r>
              <a:rPr lang="de-DE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receiverThread</a:t>
            </a:r>
            <a:r>
              <a:rPr lang="de-DE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noProof="0" dirty="0" smtClean="0"/>
              <a:t>nicht mehr verändert wird :</a:t>
            </a:r>
            <a:br>
              <a:rPr lang="de-DE" noProof="0" dirty="0" smtClean="0"/>
            </a:br>
            <a:r>
              <a:rPr lang="de-DE" sz="1800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 sz="1800" noProof="0" dirty="0" err="1" smtClean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de-DE" sz="18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de-DE" sz="18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de-DE" sz="1800" noProof="0" dirty="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de-DE" sz="1800" noProof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b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800" noProof="0" smtClean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 </a:t>
            </a:r>
            <a:r>
              <a:rPr lang="de-DE" sz="1800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 sz="18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de-DE" sz="1800" noProof="0" dirty="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 sz="1800" noProof="0" dirty="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de-DE" sz="1800" noProof="0" dirty="0" smtClean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lvl="1"/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427984" cy="4697570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stdio.h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printf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unistd.h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sleep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receiverThread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Set default state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Empty loop   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Received signal!</a:t>
            </a:r>
            <a:r>
              <a:rPr lang="en-US" sz="1200">
                <a:solidFill>
                  <a:srgbClr val="0F69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\n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senderThread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sleep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10000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receiverThread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senderThread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Wait for threadA and threadB to terminate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94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Überblick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Mithilfe des Schlüsselworts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deklariert man </a:t>
            </a:r>
            <a:br>
              <a:rPr lang="de-DE" noProof="0" dirty="0" smtClean="0"/>
            </a:br>
            <a:r>
              <a:rPr lang="de-DE" noProof="0" dirty="0" smtClean="0"/>
              <a:t>Variablen, </a:t>
            </a:r>
            <a:r>
              <a:rPr lang="de-DE" b="1" noProof="0" dirty="0" smtClean="0"/>
              <a:t>deren Wert sich jederzeit unerwartet</a:t>
            </a:r>
            <a:br>
              <a:rPr lang="de-DE" b="1" noProof="0" dirty="0" smtClean="0"/>
            </a:br>
            <a:r>
              <a:rPr lang="de-DE" b="1" noProof="0" dirty="0" smtClean="0"/>
              <a:t>(aus Compiler-Sicht) ändern kann</a:t>
            </a:r>
            <a:r>
              <a:rPr lang="de-DE" noProof="0" dirty="0" smtClean="0"/>
              <a:t>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Syntax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i;</a:t>
            </a:r>
            <a:r>
              <a:rPr lang="de-DE" noProof="0" dirty="0" smtClean="0"/>
              <a:t>		</a:t>
            </a:r>
            <a:r>
              <a:rPr lang="de-DE" noProof="0" dirty="0" smtClean="0">
                <a:sym typeface="Wingdings" panose="05000000000000000000" pitchFamily="2" charset="2"/>
              </a:rPr>
              <a:t> Der Wert von i kann sich ändern</a:t>
            </a:r>
            <a:endParaRPr lang="de-DE" noProof="0" dirty="0" smtClean="0"/>
          </a:p>
          <a:p>
            <a:pPr lvl="2"/>
            <a:r>
              <a:rPr lang="de-DE" noProof="0" dirty="0" smtClean="0"/>
              <a:t>(äquivalent zu)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volatile i;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 smtClean="0"/>
              <a:t>		</a:t>
            </a:r>
            <a:r>
              <a:rPr lang="de-DE" noProof="0" dirty="0" smtClean="0">
                <a:sym typeface="Wingdings" panose="05000000000000000000" pitchFamily="2" charset="2"/>
              </a:rPr>
              <a:t> Die gespeicherte Adresse kann sich ändern.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*volatile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 smtClean="0"/>
              <a:t> 	</a:t>
            </a:r>
            <a:r>
              <a:rPr lang="de-DE" noProof="0" dirty="0" smtClean="0">
                <a:sym typeface="Wingdings" panose="05000000000000000000" pitchFamily="2" charset="2"/>
              </a:rPr>
              <a:t> Adresse und Wert können sich ändern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Einsatzgebiete</a:t>
            </a:r>
          </a:p>
          <a:p>
            <a:pPr lvl="1"/>
            <a:r>
              <a:rPr lang="de-DE" noProof="0" dirty="0" smtClean="0"/>
              <a:t>Manipulation von geteilten Variablen durch mehrere Threads (</a:t>
            </a:r>
            <a:r>
              <a:rPr lang="de-DE" noProof="0" dirty="0" smtClean="0">
                <a:sym typeface="Wingdings" panose="05000000000000000000" pitchFamily="2" charset="2"/>
              </a:rPr>
              <a:t></a:t>
            </a:r>
            <a:r>
              <a:rPr lang="de-DE" noProof="0" dirty="0" smtClean="0"/>
              <a:t> Motivation)</a:t>
            </a:r>
          </a:p>
          <a:p>
            <a:pPr lvl="1"/>
            <a:r>
              <a:rPr lang="de-DE" noProof="0" dirty="0" smtClean="0"/>
              <a:t>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 (</a:t>
            </a:r>
            <a:r>
              <a:rPr lang="de-DE" noProof="0" dirty="0" smtClean="0">
                <a:sym typeface="Wingdings" panose="05000000000000000000" pitchFamily="2" charset="2"/>
              </a:rPr>
              <a:t> später)</a:t>
            </a:r>
            <a:endParaRPr lang="de-DE" noProof="0" dirty="0" smtClean="0"/>
          </a:p>
          <a:p>
            <a:pPr lvl="1"/>
            <a:r>
              <a:rPr lang="de-DE" noProof="0" dirty="0" smtClean="0">
                <a:solidFill>
                  <a:schemeClr val="bg1">
                    <a:lumMod val="50000"/>
                  </a:schemeClr>
                </a:solidFill>
              </a:rPr>
              <a:t>Manipulation von globalen Variablen durch Interrupt Service Routinen (</a:t>
            </a:r>
            <a:r>
              <a:rPr lang="de-DE" noProof="0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 nicht in diesem Praktikum)</a:t>
            </a:r>
            <a:endParaRPr lang="de-DE" noProof="0" dirty="0" smtClean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139952" y="6178254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>
                <a:hlinkClick r:id="rId2"/>
              </a:rPr>
              <a:t>https://</a:t>
            </a:r>
            <a:r>
              <a:rPr lang="en-US" sz="1100" smtClean="0">
                <a:hlinkClick r:id="rId2"/>
              </a:rPr>
              <a:t>barrgroup.com/Embedded-Systems/How-To/C-Volatile-Keyword</a:t>
            </a:r>
            <a:r>
              <a:rPr lang="en-US" sz="1100" smtClean="0"/>
              <a:t> </a:t>
            </a:r>
            <a:endParaRPr lang="en-US" sz="1100"/>
          </a:p>
        </p:txBody>
      </p:sp>
      <p:sp>
        <p:nvSpPr>
          <p:cNvPr id="7" name="Abgerundetes Rechteck 6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321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 bwMode="auto">
          <a:xfrm>
            <a:off x="4432176" y="2089423"/>
            <a:ext cx="2088232" cy="36004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Korrektes Beispiel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4321174" cy="4968875"/>
          </a:xfrm>
        </p:spPr>
        <p:txBody>
          <a:bodyPr/>
          <a:lstStyle/>
          <a:p>
            <a:r>
              <a:rPr lang="de-DE" b="1" noProof="0" dirty="0" smtClean="0"/>
              <a:t>Lösung: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>Globale Variable </a:t>
            </a:r>
            <a:r>
              <a:rPr lang="de-DE" noProof="0" dirty="0" err="1" smtClean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de-DE" noProof="0" dirty="0" smtClean="0"/>
              <a:t> als 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de-DE" noProof="0" dirty="0" smtClean="0"/>
              <a:t> deklarieren.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4427984" y="1539528"/>
            <a:ext cx="4420295" cy="4858444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stdio.h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printf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unistd.h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For sleep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 int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receiverThread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Set default state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Empty loop   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Received signal!</a:t>
            </a:r>
            <a:r>
              <a:rPr lang="en-US" sz="1200">
                <a:solidFill>
                  <a:srgbClr val="0F69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\n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senderThread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sleep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10000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receiverThread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Start senderThread asynchronously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Wait for threadA and threadB to terminate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52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Experimentierboard - Eckdaten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rmAutofit fontScale="92500" lnSpcReduction="10000"/>
          </a:bodyPr>
          <a:lstStyle/>
          <a:p>
            <a:r>
              <a:rPr lang="de-DE" b="1" noProof="0" dirty="0" smtClean="0"/>
              <a:t>Evaluationsboard FM4-176L-S6E2CC-ETH</a:t>
            </a:r>
          </a:p>
          <a:p>
            <a:pPr lvl="1"/>
            <a:r>
              <a:rPr lang="de-DE" noProof="0" dirty="0" smtClean="0"/>
              <a:t>200MHz ARM® Cortex®-M4 von </a:t>
            </a:r>
            <a:r>
              <a:rPr lang="de-DE" noProof="0" dirty="0" err="1" smtClean="0"/>
              <a:t>Cypress</a:t>
            </a:r>
            <a:endParaRPr lang="de-DE" noProof="0" dirty="0" smtClean="0"/>
          </a:p>
          <a:p>
            <a:pPr lvl="1"/>
            <a:r>
              <a:rPr lang="de-DE" noProof="0" dirty="0" smtClean="0"/>
              <a:t>2MB Flash, 256KB SRAM, 190 GPIOs</a:t>
            </a:r>
          </a:p>
          <a:p>
            <a:pPr lvl="1"/>
            <a:r>
              <a:rPr lang="de-DE" noProof="0" dirty="0" smtClean="0"/>
              <a:t>Schnittstellen: Ethernet, USB </a:t>
            </a:r>
            <a:r>
              <a:rPr lang="de-DE" noProof="0" dirty="0" err="1" smtClean="0"/>
              <a:t>host+device</a:t>
            </a:r>
            <a:r>
              <a:rPr lang="de-DE" noProof="0" dirty="0" smtClean="0"/>
              <a:t>,</a:t>
            </a:r>
            <a:br>
              <a:rPr lang="de-DE" noProof="0" dirty="0" smtClean="0"/>
            </a:br>
            <a:r>
              <a:rPr lang="de-DE" noProof="0" dirty="0" smtClean="0"/>
              <a:t>CAN, LIN, SPI, I2S, I2C, UART, Taster,</a:t>
            </a:r>
            <a:br>
              <a:rPr lang="de-DE" noProof="0" dirty="0" smtClean="0"/>
            </a:br>
            <a:r>
              <a:rPr lang="de-DE" noProof="0" dirty="0" smtClean="0"/>
              <a:t>digital und analog, JTAG-Debugging</a:t>
            </a:r>
          </a:p>
          <a:p>
            <a:pPr lvl="1"/>
            <a:r>
              <a:rPr lang="de-DE" noProof="0" dirty="0" err="1" smtClean="0"/>
              <a:t>Arduino</a:t>
            </a:r>
            <a:r>
              <a:rPr lang="de-DE" noProof="0" dirty="0" smtClean="0"/>
              <a:t>-Uno-kompatibel</a:t>
            </a:r>
          </a:p>
          <a:p>
            <a:pPr lvl="1"/>
            <a:r>
              <a:rPr lang="de-DE" noProof="0" dirty="0" smtClean="0"/>
              <a:t>Sensoren: Beschleunigung, Licht</a:t>
            </a:r>
          </a:p>
          <a:p>
            <a:r>
              <a:rPr lang="de-DE" b="1" noProof="0" dirty="0" err="1" smtClean="0"/>
              <a:t>Touchdisplay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Adafruit</a:t>
            </a:r>
            <a:r>
              <a:rPr lang="de-DE" b="1" noProof="0" dirty="0" smtClean="0"/>
              <a:t> HXD8357D</a:t>
            </a:r>
          </a:p>
          <a:p>
            <a:pPr lvl="1"/>
            <a:r>
              <a:rPr lang="de-DE" noProof="0" dirty="0" smtClean="0"/>
              <a:t>3.5'', 320x480px </a:t>
            </a:r>
          </a:p>
          <a:p>
            <a:pPr lvl="1"/>
            <a:r>
              <a:rPr lang="de-DE" noProof="0" dirty="0" err="1" smtClean="0"/>
              <a:t>Resistives</a:t>
            </a:r>
            <a:r>
              <a:rPr lang="de-DE" noProof="0" dirty="0" smtClean="0"/>
              <a:t> Touch</a:t>
            </a:r>
          </a:p>
          <a:p>
            <a:pPr lvl="1"/>
            <a:r>
              <a:rPr lang="de-DE" noProof="0" dirty="0" smtClean="0"/>
              <a:t>SD-Kartenleser</a:t>
            </a:r>
          </a:p>
          <a:p>
            <a:r>
              <a:rPr lang="de-DE" b="1" noProof="0" dirty="0" smtClean="0"/>
              <a:t>2-Achsen Analog-Joystick</a:t>
            </a:r>
          </a:p>
          <a:p>
            <a:pPr lvl="1"/>
            <a:r>
              <a:rPr lang="de-DE" noProof="0" dirty="0" smtClean="0"/>
              <a:t>X,Y und Drucktaster</a:t>
            </a:r>
          </a:p>
          <a:p>
            <a:pPr lvl="1"/>
            <a:r>
              <a:rPr lang="de-DE" noProof="0" dirty="0" smtClean="0"/>
              <a:t>PS2 Look-and-</a:t>
            </a:r>
            <a:r>
              <a:rPr lang="de-DE" noProof="0" dirty="0" err="1" smtClean="0"/>
              <a:t>Feel</a:t>
            </a:r>
            <a:endParaRPr lang="de-DE" noProof="0" dirty="0" smtClean="0"/>
          </a:p>
          <a:p>
            <a:r>
              <a:rPr lang="de-DE" b="1" noProof="0" dirty="0" err="1" smtClean="0"/>
              <a:t>Breadboard</a:t>
            </a:r>
            <a:endParaRPr lang="de-DE" b="1" noProof="0" dirty="0" smtClean="0"/>
          </a:p>
          <a:p>
            <a:pPr lvl="1"/>
            <a:r>
              <a:rPr lang="de-DE" noProof="0" dirty="0" smtClean="0"/>
              <a:t>400 Kontakte</a:t>
            </a:r>
          </a:p>
          <a:p>
            <a:pPr lvl="1"/>
            <a:r>
              <a:rPr lang="de-DE" noProof="0" dirty="0" smtClean="0"/>
              <a:t>Zum freien Experimentieren</a:t>
            </a:r>
          </a:p>
          <a:p>
            <a:pPr lvl="1"/>
            <a:endParaRPr lang="de-DE" noProof="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298" y="1498551"/>
            <a:ext cx="3888432" cy="322637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288686" y="5896162"/>
            <a:ext cx="7830616" cy="564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100"/>
          </a:p>
          <a:p>
            <a:pPr algn="r"/>
            <a:r>
              <a:rPr lang="en-US" sz="1100">
                <a:hlinkClick r:id="rId3"/>
              </a:rPr>
              <a:t>https://www.adafruit.com/product/2050</a:t>
            </a:r>
            <a:r>
              <a:rPr lang="en-US" sz="1100"/>
              <a:t> </a:t>
            </a:r>
            <a:endParaRPr lang="en-US" sz="1100" smtClean="0">
              <a:hlinkClick r:id="rId4"/>
            </a:endParaRPr>
          </a:p>
          <a:p>
            <a:pPr algn="r"/>
            <a:r>
              <a:rPr lang="en-US" sz="1100" smtClean="0">
                <a:hlinkClick r:id="rId4"/>
              </a:rPr>
              <a:t>http</a:t>
            </a:r>
            <a:r>
              <a:rPr lang="en-US" sz="1100">
                <a:hlinkClick r:id="rId4"/>
              </a:rPr>
              <a:t>://</a:t>
            </a:r>
            <a:r>
              <a:rPr lang="en-US" sz="1100" smtClean="0">
                <a:hlinkClick r:id="rId4"/>
              </a:rPr>
              <a:t>www.cypress.com/documentation/development-kitsboards/sk-fm4-176l-s6e2cc-fm4-family-quick-start-guide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08131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"/>
          <p:cNvSpPr>
            <a:spLocks noGrp="1" noChangeArrowheads="1"/>
          </p:cNvSpPr>
          <p:nvPr>
            <p:ph type="title"/>
          </p:nvPr>
        </p:nvSpPr>
        <p:spPr>
          <a:xfrm>
            <a:off x="358775" y="488950"/>
            <a:ext cx="6877050" cy="838200"/>
          </a:xfrm>
        </p:spPr>
        <p:txBody>
          <a:bodyPr/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de-DE" altLang="de-DE" noProof="0" dirty="0" smtClean="0"/>
              <a:t>Viel Spaß!</a:t>
            </a:r>
          </a:p>
        </p:txBody>
      </p:sp>
      <p:sp>
        <p:nvSpPr>
          <p:cNvPr id="2" name="Rechteck 1"/>
          <p:cNvSpPr/>
          <p:nvPr/>
        </p:nvSpPr>
        <p:spPr>
          <a:xfrm>
            <a:off x="539552" y="6247768"/>
            <a:ext cx="8406680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t>Quelle:Real-Time Systems Lab</a:t>
            </a:r>
            <a:endParaRPr lang="en-US" sz="120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012" y="1700808"/>
            <a:ext cx="5184576" cy="430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294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Fortgeschrittene </a:t>
            </a:r>
            <a:r>
              <a:rPr lang="de-DE" altLang="de-DE"/>
              <a:t>Themen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[F]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  <p:pic>
        <p:nvPicPr>
          <p:cNvPr id="3076" name="Picture 4" descr="C:\Users\anjorin\Dropbox\Home\documents\uni\c++_praktikum\SoSe2013\Clipart\iStock_000003063638XSma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8" y="2636838"/>
            <a:ext cx="2447925" cy="328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925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Fortgeschrittene Themen in C++</a:t>
            </a:r>
          </a:p>
        </p:txBody>
      </p:sp>
      <p:sp>
        <p:nvSpPr>
          <p:cNvPr id="4099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Templates</a:t>
            </a:r>
            <a:br>
              <a:rPr lang="de-DE" altLang="de-DE" b="0" noProof="0" dirty="0" smtClean="0"/>
            </a:br>
            <a:r>
              <a:rPr lang="de-DE" altLang="de-DE" b="0" noProof="0" dirty="0" smtClean="0"/>
              <a:t/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Funktionszeiger und Funktionsobjekte</a:t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Überblick der Standard C++ Library</a:t>
            </a:r>
            <a:br>
              <a:rPr lang="de-DE" altLang="de-DE" b="0" noProof="0" dirty="0" smtClean="0"/>
            </a:br>
            <a:r>
              <a:rPr lang="de-DE" altLang="de-DE" b="0" noProof="0" smtClean="0"/>
              <a:t/>
            </a:r>
            <a:br>
              <a:rPr lang="de-DE" altLang="de-DE" b="0" noProof="0" smtClean="0"/>
            </a:br>
            <a:endParaRPr lang="de-DE" altLang="de-DE" b="0" noProof="0" dirty="0" smtClean="0"/>
          </a:p>
        </p:txBody>
      </p:sp>
      <p:grpSp>
        <p:nvGrpSpPr>
          <p:cNvPr id="23" name="Gruppieren 22"/>
          <p:cNvGrpSpPr/>
          <p:nvPr/>
        </p:nvGrpSpPr>
        <p:grpSpPr>
          <a:xfrm>
            <a:off x="2339752" y="1628800"/>
            <a:ext cx="1970420" cy="506413"/>
            <a:chOff x="2234889" y="1542505"/>
            <a:chExt cx="1970420" cy="506413"/>
          </a:xfrm>
        </p:grpSpPr>
        <p:grpSp>
          <p:nvGrpSpPr>
            <p:cNvPr id="2" name="Gruppieren 1"/>
            <p:cNvGrpSpPr/>
            <p:nvPr/>
          </p:nvGrpSpPr>
          <p:grpSpPr>
            <a:xfrm>
              <a:off x="2702409" y="1680618"/>
              <a:ext cx="944562" cy="368300"/>
              <a:chOff x="2702409" y="1680618"/>
              <a:chExt cx="944562" cy="368300"/>
            </a:xfrm>
          </p:grpSpPr>
          <p:pic>
            <p:nvPicPr>
              <p:cNvPr id="11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" name="Textfeld 32"/>
              <p:cNvSpPr txBox="1">
                <a:spLocks noChangeArrowheads="1"/>
              </p:cNvSpPr>
              <p:nvPr/>
            </p:nvSpPr>
            <p:spPr bwMode="auto">
              <a:xfrm>
                <a:off x="2702409" y="1699668"/>
                <a:ext cx="944562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3" name="Gruppieren 2"/>
            <p:cNvGrpSpPr/>
            <p:nvPr/>
          </p:nvGrpSpPr>
          <p:grpSpPr>
            <a:xfrm>
              <a:off x="2234889" y="1542505"/>
              <a:ext cx="563563" cy="349250"/>
              <a:chOff x="2149475" y="1542505"/>
              <a:chExt cx="563563" cy="349250"/>
            </a:xfrm>
          </p:grpSpPr>
          <p:sp>
            <p:nvSpPr>
              <p:cNvPr id="17" name="Textfeld 19"/>
              <p:cNvSpPr txBox="1">
                <a:spLocks noChangeArrowheads="1"/>
              </p:cNvSpPr>
              <p:nvPr/>
            </p:nvSpPr>
            <p:spPr bwMode="auto">
              <a:xfrm>
                <a:off x="2149475" y="1542505"/>
                <a:ext cx="563563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18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9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pic>
              <p:nvPicPr>
                <p:cNvPr id="20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21" name="Textfeld 20"/>
            <p:cNvSpPr txBox="1"/>
            <p:nvPr/>
          </p:nvSpPr>
          <p:spPr>
            <a:xfrm>
              <a:off x="3610273" y="1564971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mtClean="0"/>
                <a:t>&lt;T&gt;</a:t>
              </a:r>
              <a:endParaRPr lang="en-US"/>
            </a:p>
          </p:txBody>
        </p:sp>
      </p:grpSp>
      <p:sp>
        <p:nvSpPr>
          <p:cNvPr id="42" name="Rechteck 3"/>
          <p:cNvSpPr>
            <a:spLocks noChangeArrowheads="1"/>
          </p:cNvSpPr>
          <p:nvPr/>
        </p:nvSpPr>
        <p:spPr bwMode="auto">
          <a:xfrm>
            <a:off x="5148064" y="2384505"/>
            <a:ext cx="2952328" cy="893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// :::&gt;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endParaRPr lang="de-DE" altLang="de-DE" sz="1400" b="0"/>
          </a:p>
        </p:txBody>
      </p:sp>
      <p:sp>
        <p:nvSpPr>
          <p:cNvPr id="43" name="Rechteck 3"/>
          <p:cNvSpPr>
            <a:spLocks noChangeArrowheads="1"/>
          </p:cNvSpPr>
          <p:nvPr/>
        </p:nvSpPr>
        <p:spPr bwMode="auto">
          <a:xfrm>
            <a:off x="4901977" y="3315667"/>
            <a:ext cx="2952328" cy="779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</a:t>
            </a:r>
            <a:r>
              <a:rPr lang="en-US" sz="1400" b="0" smtClean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&lt;algorithms&gt;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</a:t>
            </a:r>
            <a:r>
              <a:rPr lang="en-US" sz="1400" b="0" err="1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priority_queue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&lt;functional&gt;</a:t>
            </a:r>
            <a:endParaRPr lang="de-DE" altLang="de-DE" sz="1400" b="0">
              <a:solidFill>
                <a:srgbClr val="2A00FF"/>
              </a:solidFill>
              <a:latin typeface="Consolas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438477" y="5589240"/>
            <a:ext cx="14163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40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Templates</a:t>
            </a:r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4067944" y="2636912"/>
            <a:ext cx="4920346" cy="1265994"/>
            <a:chOff x="2256076" y="1542505"/>
            <a:chExt cx="1929282" cy="496400"/>
          </a:xfrm>
        </p:grpSpPr>
        <p:grpSp>
          <p:nvGrpSpPr>
            <p:cNvPr id="5" name="Gruppieren 4"/>
            <p:cNvGrpSpPr/>
            <p:nvPr/>
          </p:nvGrpSpPr>
          <p:grpSpPr>
            <a:xfrm>
              <a:off x="2689708" y="1680618"/>
              <a:ext cx="969966" cy="358287"/>
              <a:chOff x="2689708" y="1680618"/>
              <a:chExt cx="969966" cy="358287"/>
            </a:xfrm>
          </p:grpSpPr>
          <p:pic>
            <p:nvPicPr>
              <p:cNvPr id="12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" name="Textfeld 32"/>
              <p:cNvSpPr txBox="1">
                <a:spLocks noChangeArrowheads="1"/>
              </p:cNvSpPr>
              <p:nvPr/>
            </p:nvSpPr>
            <p:spPr bwMode="auto">
              <a:xfrm>
                <a:off x="2689708" y="1699668"/>
                <a:ext cx="969966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256076" y="1542505"/>
              <a:ext cx="521188" cy="339237"/>
              <a:chOff x="2170662" y="1542505"/>
              <a:chExt cx="521188" cy="339237"/>
            </a:xfrm>
          </p:grpSpPr>
          <p:sp>
            <p:nvSpPr>
              <p:cNvPr id="8" name="Textfeld 19"/>
              <p:cNvSpPr txBox="1">
                <a:spLocks noChangeArrowheads="1"/>
              </p:cNvSpPr>
              <p:nvPr/>
            </p:nvSpPr>
            <p:spPr bwMode="auto">
              <a:xfrm>
                <a:off x="2170662" y="1542505"/>
                <a:ext cx="521188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9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0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5400" b="0"/>
                </a:p>
              </p:txBody>
            </p:sp>
            <p:pic>
              <p:nvPicPr>
                <p:cNvPr id="11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7" name="Textfeld 6"/>
            <p:cNvSpPr txBox="1"/>
            <p:nvPr/>
          </p:nvSpPr>
          <p:spPr>
            <a:xfrm>
              <a:off x="3630229" y="1564971"/>
              <a:ext cx="555129" cy="3392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smtClean="0"/>
                <a:t>&lt;T&gt;</a:t>
              </a:r>
              <a:endParaRPr lang="en-US" sz="5400"/>
            </a:p>
          </p:txBody>
        </p:sp>
      </p:grpSp>
    </p:spTree>
    <p:extLst>
      <p:ext uri="{BB962C8B-B14F-4D97-AF65-F5344CB8AC3E}">
        <p14:creationId xmlns:p14="http://schemas.microsoft.com/office/powerpoint/2010/main" val="178091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Generische Programmierung: </a:t>
            </a:r>
            <a:r>
              <a:rPr lang="de-DE" altLang="de-DE" noProof="0" dirty="0" smtClean="0"/>
              <a:t>Motivation</a:t>
            </a:r>
          </a:p>
        </p:txBody>
      </p:sp>
      <p:sp>
        <p:nvSpPr>
          <p:cNvPr id="5123" name="Abgerundetes Rechteck 2"/>
          <p:cNvSpPr>
            <a:spLocks noChangeArrowheads="1"/>
          </p:cNvSpPr>
          <p:nvPr/>
        </p:nvSpPr>
        <p:spPr bwMode="auto">
          <a:xfrm>
            <a:off x="468313" y="20605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25" name="Gerade Verbindung 4"/>
          <p:cNvCxnSpPr>
            <a:cxnSpLocks noChangeShapeType="1"/>
          </p:cNvCxnSpPr>
          <p:nvPr/>
        </p:nvCxnSpPr>
        <p:spPr bwMode="auto">
          <a:xfrm>
            <a:off x="690563" y="50847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6" name="Gerade Verbindung 9"/>
          <p:cNvCxnSpPr>
            <a:cxnSpLocks noChangeShapeType="1"/>
          </p:cNvCxnSpPr>
          <p:nvPr/>
        </p:nvCxnSpPr>
        <p:spPr bwMode="auto">
          <a:xfrm>
            <a:off x="684213" y="43386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7" name="Gerade Verbindung 10"/>
          <p:cNvCxnSpPr>
            <a:cxnSpLocks noChangeShapeType="1"/>
          </p:cNvCxnSpPr>
          <p:nvPr/>
        </p:nvCxnSpPr>
        <p:spPr bwMode="auto">
          <a:xfrm>
            <a:off x="684213" y="35004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8" name="Gerade Verbindung 11"/>
          <p:cNvCxnSpPr>
            <a:cxnSpLocks noChangeShapeType="1"/>
          </p:cNvCxnSpPr>
          <p:nvPr/>
        </p:nvCxnSpPr>
        <p:spPr bwMode="auto">
          <a:xfrm>
            <a:off x="690563" y="26828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129" name="Gruppieren 12"/>
          <p:cNvGrpSpPr>
            <a:grpSpLocks/>
          </p:cNvGrpSpPr>
          <p:nvPr/>
        </p:nvGrpSpPr>
        <p:grpSpPr bwMode="auto">
          <a:xfrm>
            <a:off x="4957763" y="2178050"/>
            <a:ext cx="379412" cy="635000"/>
            <a:chOff x="1259632" y="2507052"/>
            <a:chExt cx="449687" cy="751806"/>
          </a:xfrm>
        </p:grpSpPr>
        <p:sp>
          <p:nvSpPr>
            <p:cNvPr id="514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5141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5133" name="Gewinkelte Verbindung 23"/>
          <p:cNvCxnSpPr>
            <a:cxnSpLocks noChangeShapeType="1"/>
          </p:cNvCxnSpPr>
          <p:nvPr/>
        </p:nvCxnSpPr>
        <p:spPr bwMode="auto">
          <a:xfrm flipV="1">
            <a:off x="2835275" y="2459038"/>
            <a:ext cx="1989138" cy="1293812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34" name="Gewinkelte Verbindung 38"/>
          <p:cNvCxnSpPr>
            <a:cxnSpLocks noChangeShapeType="1"/>
          </p:cNvCxnSpPr>
          <p:nvPr/>
        </p:nvCxnSpPr>
        <p:spPr bwMode="auto">
          <a:xfrm>
            <a:off x="2835275" y="39814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35" name="Gleichschenkliges Dreieck 1"/>
          <p:cNvSpPr>
            <a:spLocks noChangeArrowheads="1"/>
          </p:cNvSpPr>
          <p:nvPr/>
        </p:nvSpPr>
        <p:spPr bwMode="auto">
          <a:xfrm>
            <a:off x="206375" y="17002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136" name="Textfeld 30"/>
          <p:cNvSpPr txBox="1">
            <a:spLocks noChangeArrowheads="1"/>
          </p:cNvSpPr>
          <p:nvPr/>
        </p:nvSpPr>
        <p:spPr bwMode="auto">
          <a:xfrm>
            <a:off x="4865688" y="4437063"/>
            <a:ext cx="498475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4400" b="0">
                <a:latin typeface="Consolas" pitchFamily="49" charset="0"/>
                <a:cs typeface="Consolas" pitchFamily="49" charset="0"/>
              </a:rPr>
              <a:t>?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561994" y="1619079"/>
            <a:ext cx="2494557" cy="3699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 smtClean="0"/>
              <a:t>Ziel</a:t>
            </a:r>
            <a:r>
              <a:rPr lang="en-US" b="1" smtClean="0"/>
              <a:t>: </a:t>
            </a:r>
            <a:r>
              <a:rPr lang="en-US" b="1" err="1" smtClean="0"/>
              <a:t>Aufzüge</a:t>
            </a:r>
            <a:r>
              <a:rPr lang="en-US" b="1" smtClean="0"/>
              <a:t> </a:t>
            </a:r>
            <a:r>
              <a:rPr lang="en-US" b="1" err="1" smtClean="0"/>
              <a:t>für</a:t>
            </a:r>
            <a:r>
              <a:rPr lang="en-US" b="1" smtClean="0"/>
              <a:t> </a:t>
            </a:r>
            <a:r>
              <a:rPr lang="en-US" b="1" err="1" smtClean="0"/>
              <a:t>bestimmte</a:t>
            </a:r>
            <a:r>
              <a:rPr lang="en-US" b="1" smtClean="0"/>
              <a:t> </a:t>
            </a:r>
            <a:r>
              <a:rPr lang="en-US" b="1" err="1" smtClean="0"/>
              <a:t>Zwecke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smtClean="0"/>
              <a:t>Person </a:t>
            </a:r>
            <a:r>
              <a:rPr lang="en-US" err="1" smtClean="0"/>
              <a:t>mit</a:t>
            </a:r>
            <a:r>
              <a:rPr lang="en-US" smtClean="0"/>
              <a:t> </a:t>
            </a:r>
            <a:r>
              <a:rPr lang="en-US" err="1" smtClean="0"/>
              <a:t>Ziel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Lastenaufzug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Reinigungspersonal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Feuerwehr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Speisen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smtClean="0"/>
              <a:t>…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3131840" y="5345113"/>
            <a:ext cx="5895060" cy="868845"/>
          </a:xfrm>
          <a:prstGeom prst="wedgeRoundRectCallout">
            <a:avLst>
              <a:gd name="adj1" fmla="val 2603"/>
              <a:gd name="adj2" fmla="val -7642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Ziel von generischen Datenstrukturen und Algorithmen: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Gleiches Verhalten unabhängig vom Inhalt.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4139952" y="6244171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4"/>
              </a:rPr>
              <a:t>https://</a:t>
            </a:r>
            <a:r>
              <a:rPr lang="en-US" sz="1100" smtClean="0">
                <a:hlinkClick r:id="rId4"/>
              </a:rPr>
              <a:t>en.wikipedia.org/wiki/Generic_programming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98715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C++-FAQ (</a:t>
            </a:r>
            <a:r>
              <a:rPr lang="de-DE" noProof="0" dirty="0" smtClean="0">
                <a:solidFill>
                  <a:schemeClr val="accent2"/>
                </a:solidFill>
                <a:hlinkClick r:id="rId2"/>
              </a:rPr>
              <a:t>https://isocpp.org/wiki/faq/</a:t>
            </a:r>
            <a:r>
              <a:rPr lang="de-DE" noProof="0" dirty="0" smtClean="0"/>
              <a:t>)</a:t>
            </a:r>
            <a:endParaRPr lang="de-DE" noProof="0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19" y="1591599"/>
            <a:ext cx="3888432" cy="3992884"/>
          </a:xfrm>
          <a:prstGeom prst="rect">
            <a:avLst/>
          </a:prstGeom>
        </p:spPr>
      </p:pic>
      <p:sp>
        <p:nvSpPr>
          <p:cNvPr id="8" name="Abgerundete rechteckige Legende 7"/>
          <p:cNvSpPr/>
          <p:nvPr/>
        </p:nvSpPr>
        <p:spPr>
          <a:xfrm>
            <a:off x="4932040" y="3356992"/>
            <a:ext cx="3597275" cy="822325"/>
          </a:xfrm>
          <a:prstGeom prst="wedgeRoundRectCallout">
            <a:avLst>
              <a:gd name="adj1" fmla="val -110356"/>
              <a:gd name="adj2" fmla="val 188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Learning C++ if you already know […] 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926692" y="4762158"/>
            <a:ext cx="3597275" cy="822325"/>
          </a:xfrm>
          <a:prstGeom prst="wedgeRoundRectCallout">
            <a:avLst>
              <a:gd name="adj1" fmla="val -132174"/>
              <a:gd name="adj2" fmla="val 1232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Const Correctness,</a:t>
            </a:r>
          </a:p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Referenzen,…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90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/>
          <p:cNvGrpSpPr/>
          <p:nvPr/>
        </p:nvGrpSpPr>
        <p:grpSpPr>
          <a:xfrm>
            <a:off x="769619" y="2171700"/>
            <a:ext cx="4810493" cy="3420224"/>
            <a:chOff x="769619" y="2171700"/>
            <a:chExt cx="4810493" cy="3420224"/>
          </a:xfrm>
        </p:grpSpPr>
        <p:sp>
          <p:nvSpPr>
            <p:cNvPr id="2" name="Rechteck 1"/>
            <p:cNvSpPr/>
            <p:nvPr/>
          </p:nvSpPr>
          <p:spPr bwMode="auto">
            <a:xfrm>
              <a:off x="769619" y="2171700"/>
              <a:ext cx="15087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4179951" y="5342736"/>
              <a:ext cx="14001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1" name="Rechteck 10"/>
            <p:cNvSpPr/>
            <p:nvPr/>
          </p:nvSpPr>
          <p:spPr bwMode="auto">
            <a:xfrm>
              <a:off x="769619" y="3956786"/>
              <a:ext cx="3946397" cy="22035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smtClean="0"/>
              <a:t>: Generische Programmierung in C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251520" y="1556792"/>
            <a:ext cx="8496944" cy="42484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next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prev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void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smtClean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List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err="1" smtClean="0">
                <a:solidFill>
                  <a:srgbClr val="2A00FF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 smtClean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"some string"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 smtClean="0">
                <a:solidFill>
                  <a:srgbClr val="0000C0"/>
                </a:solidFill>
                <a:latin typeface="Courier New" panose="02070309020205020404" pitchFamily="49" charset="0"/>
              </a:rPr>
              <a:t>next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NULL;</a:t>
            </a:r>
          </a:p>
          <a:p>
            <a:pPr lvl="1" algn="l"/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List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&amp;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"First address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: 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0x%p\n"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,  list.</a:t>
            </a:r>
            <a:r>
              <a:rPr lang="en-US" sz="1400" b="1" smtClean="0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"First content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: '%s'\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n"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, 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*)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-&gt;</a:t>
            </a:r>
            <a:r>
              <a:rPr lang="en-US" sz="1400" b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1400"/>
          </a:p>
        </p:txBody>
      </p:sp>
      <p:sp>
        <p:nvSpPr>
          <p:cNvPr id="8" name="Abgerundete rechteckige Legende 7"/>
          <p:cNvSpPr/>
          <p:nvPr/>
        </p:nvSpPr>
        <p:spPr>
          <a:xfrm>
            <a:off x="5580112" y="5903398"/>
            <a:ext cx="2358008" cy="379796"/>
          </a:xfrm>
          <a:prstGeom prst="wedgeRoundRectCallout">
            <a:avLst>
              <a:gd name="adj1" fmla="val -80391"/>
              <a:gd name="adj2" fmla="val -1402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Expliziter </a:t>
            </a:r>
            <a:r>
              <a:rPr lang="de-DE" err="1" smtClean="0">
                <a:solidFill>
                  <a:schemeClr val="bg1"/>
                </a:solidFill>
              </a:rPr>
              <a:t>cast</a:t>
            </a:r>
            <a:r>
              <a:rPr lang="de-DE" smtClean="0">
                <a:solidFill>
                  <a:schemeClr val="bg1"/>
                </a:solidFill>
              </a:rPr>
              <a:t> nötig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788024" y="1844824"/>
            <a:ext cx="3672408" cy="1368152"/>
          </a:xfrm>
          <a:prstGeom prst="wedgeRoundRectCallout">
            <a:avLst>
              <a:gd name="adj1" fmla="val -118264"/>
              <a:gd name="adj2" fmla="val -185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Typinformation geht verloren </a:t>
            </a:r>
            <a:r>
              <a:rPr lang="de-DE" smtClean="0">
                <a:solidFill>
                  <a:schemeClr val="bg1"/>
                </a:solidFill>
              </a:rPr>
              <a:t>– so ähnlich wie bei Java-Listen vor den Generics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133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Templates in C++: </a:t>
            </a:r>
            <a:r>
              <a:rPr lang="de-DE" altLang="de-DE" noProof="0" dirty="0" smtClean="0"/>
              <a:t>Idee</a:t>
            </a:r>
          </a:p>
        </p:txBody>
      </p:sp>
      <p:grpSp>
        <p:nvGrpSpPr>
          <p:cNvPr id="7171" name="Gruppieren 12"/>
          <p:cNvGrpSpPr>
            <a:grpSpLocks/>
          </p:cNvGrpSpPr>
          <p:nvPr/>
        </p:nvGrpSpPr>
        <p:grpSpPr bwMode="auto">
          <a:xfrm>
            <a:off x="4824413" y="2720975"/>
            <a:ext cx="379412" cy="635000"/>
            <a:chOff x="1259632" y="2507052"/>
            <a:chExt cx="449687" cy="751806"/>
          </a:xfrm>
        </p:grpSpPr>
        <p:sp>
          <p:nvSpPr>
            <p:cNvPr id="719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91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73" name="Gewinkelte Verbindung 23"/>
          <p:cNvCxnSpPr>
            <a:cxnSpLocks noChangeShapeType="1"/>
          </p:cNvCxnSpPr>
          <p:nvPr/>
        </p:nvCxnSpPr>
        <p:spPr bwMode="auto">
          <a:xfrm flipV="1">
            <a:off x="2693988" y="2997200"/>
            <a:ext cx="1979612" cy="6080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4" name="Gewinkelte Verbindung 38"/>
          <p:cNvCxnSpPr>
            <a:cxnSpLocks noChangeShapeType="1"/>
          </p:cNvCxnSpPr>
          <p:nvPr/>
        </p:nvCxnSpPr>
        <p:spPr bwMode="auto">
          <a:xfrm>
            <a:off x="2703513" y="4397375"/>
            <a:ext cx="1987550" cy="3286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5" name="Textfeld 2"/>
          <p:cNvSpPr txBox="1">
            <a:spLocks noChangeArrowheads="1"/>
          </p:cNvSpPr>
          <p:nvPr/>
        </p:nvSpPr>
        <p:spPr bwMode="auto">
          <a:xfrm>
            <a:off x="598488" y="3284538"/>
            <a:ext cx="565150" cy="35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&lt;T&gt;</a:t>
            </a:r>
          </a:p>
        </p:txBody>
      </p:sp>
      <p:pic>
        <p:nvPicPr>
          <p:cNvPr id="71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3348038"/>
            <a:ext cx="49847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7" name="Textfeld 19"/>
          <p:cNvSpPr txBox="1">
            <a:spLocks noChangeArrowheads="1"/>
          </p:cNvSpPr>
          <p:nvPr/>
        </p:nvSpPr>
        <p:spPr bwMode="auto">
          <a:xfrm>
            <a:off x="2362200" y="3141663"/>
            <a:ext cx="5635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&gt;</a:t>
            </a:r>
          </a:p>
        </p:txBody>
      </p:sp>
      <p:grpSp>
        <p:nvGrpSpPr>
          <p:cNvPr id="7178" name="Gruppieren 12"/>
          <p:cNvGrpSpPr>
            <a:grpSpLocks/>
          </p:cNvGrpSpPr>
          <p:nvPr/>
        </p:nvGrpSpPr>
        <p:grpSpPr bwMode="auto">
          <a:xfrm>
            <a:off x="2549525" y="3155950"/>
            <a:ext cx="190500" cy="319088"/>
            <a:chOff x="1259632" y="2507052"/>
            <a:chExt cx="449687" cy="751806"/>
          </a:xfrm>
        </p:grpSpPr>
        <p:sp>
          <p:nvSpPr>
            <p:cNvPr id="7188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89" name="Picture 7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9" name="Picture 4" descr="File:Salad platter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088" y="4346575"/>
            <a:ext cx="1054100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0" name="Picture 4" descr="File:Salad platter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300" y="3860800"/>
            <a:ext cx="52705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625" y="4140200"/>
            <a:ext cx="49688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2" name="Textfeld 32"/>
          <p:cNvSpPr txBox="1">
            <a:spLocks noChangeArrowheads="1"/>
          </p:cNvSpPr>
          <p:nvPr/>
        </p:nvSpPr>
        <p:spPr bwMode="auto">
          <a:xfrm>
            <a:off x="2335213" y="3879850"/>
            <a:ext cx="944562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   &gt;</a:t>
            </a:r>
          </a:p>
        </p:txBody>
      </p:sp>
      <p:sp>
        <p:nvSpPr>
          <p:cNvPr id="7183" name="Pfeil nach rechts 11"/>
          <p:cNvSpPr>
            <a:spLocks noChangeArrowheads="1"/>
          </p:cNvSpPr>
          <p:nvPr/>
        </p:nvSpPr>
        <p:spPr bwMode="auto">
          <a:xfrm>
            <a:off x="1331913" y="3656013"/>
            <a:ext cx="744537" cy="484187"/>
          </a:xfrm>
          <a:prstGeom prst="rightArrow">
            <a:avLst>
              <a:gd name="adj1" fmla="val 50000"/>
              <a:gd name="adj2" fmla="val 50032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" name="Abgerundete rechteckige Legende 36"/>
          <p:cNvSpPr/>
          <p:nvPr/>
        </p:nvSpPr>
        <p:spPr>
          <a:xfrm>
            <a:off x="250825" y="1844675"/>
            <a:ext cx="3241675" cy="1008063"/>
          </a:xfrm>
          <a:prstGeom prst="wedgeRoundRectCallout">
            <a:avLst>
              <a:gd name="adj1" fmla="val -29611"/>
              <a:gd name="adj2" fmla="val 9456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 mit einem Typ </a:t>
            </a:r>
            <a:r>
              <a:rPr lang="de-DE" b="1" smtClean="0">
                <a:solidFill>
                  <a:schemeClr val="bg1"/>
                </a:solidFill>
              </a:rPr>
              <a:t>parametrisieren 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(= "Platzhalter")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8" name="Abgerundete rechteckige Legende 37"/>
          <p:cNvSpPr/>
          <p:nvPr/>
        </p:nvSpPr>
        <p:spPr>
          <a:xfrm>
            <a:off x="1619250" y="5051425"/>
            <a:ext cx="5184998" cy="969963"/>
          </a:xfrm>
          <a:prstGeom prst="wedgeRoundRectCallout">
            <a:avLst>
              <a:gd name="adj1" fmla="val -33702"/>
              <a:gd name="adj2" fmla="val -925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 Bedarf wird die richtige Version der Implementierung </a:t>
            </a:r>
            <a:r>
              <a:rPr lang="de-DE" b="1">
                <a:solidFill>
                  <a:schemeClr val="bg1"/>
                </a:solidFill>
              </a:rPr>
              <a:t>zur Kompilierzeit </a:t>
            </a:r>
            <a:r>
              <a:rPr lang="de-DE" b="1" smtClean="0">
                <a:solidFill>
                  <a:schemeClr val="bg1"/>
                </a:solidFill>
              </a:rPr>
              <a:t>generiert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("textuelle Ersetzung der Platzhalter")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4133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</p:bld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315260" y="1591981"/>
            <a:ext cx="2986740" cy="3764659"/>
            <a:chOff x="4316463" y="1988596"/>
            <a:chExt cx="2986740" cy="3764659"/>
          </a:xfrm>
          <a:solidFill>
            <a:schemeClr val="bg1">
              <a:lumMod val="75000"/>
            </a:schemeClr>
          </a:solidFill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11277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26005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5804603" y="5573806"/>
              <a:ext cx="680368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hteck 8"/>
            <p:cNvSpPr>
              <a:spLocks noChangeArrowheads="1"/>
            </p:cNvSpPr>
            <p:nvPr/>
          </p:nvSpPr>
          <p:spPr bwMode="auto">
            <a:xfrm>
              <a:off x="4316463" y="1988596"/>
              <a:ext cx="245654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932040" y="1484314"/>
            <a:ext cx="3959548" cy="4032918"/>
          </a:xfrm>
        </p:spPr>
        <p:txBody>
          <a:bodyPr/>
          <a:lstStyle/>
          <a:p>
            <a:r>
              <a:rPr lang="de-DE"/>
              <a:t>C++-Templates induzieren ein </a:t>
            </a:r>
            <a:r>
              <a:rPr lang="de-DE" b="1"/>
              <a:t>implizites "Interface" durch die Art der Verwendung </a:t>
            </a:r>
            <a:r>
              <a:rPr lang="de-DE" smtClean="0"/>
              <a:t>der generischen Typparameter</a:t>
            </a:r>
            <a:endParaRPr lang="de-DE"/>
          </a:p>
          <a:p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250825" y="1556792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&lt;typename T = Person&gt;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Elevator&lt;T&gt;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T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C0"/>
                </a:solidFill>
                <a:latin typeface="Consolas" pitchFamily="49" charset="0"/>
              </a:rPr>
              <a:t>  transportedObjects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.push_back(object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std::vector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Beispiel: Template-Klasse </a:t>
            </a:r>
            <a:r>
              <a:rPr lang="de-DE" alt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45221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Rechteck 11"/>
          <p:cNvSpPr>
            <a:spLocks noChangeArrowheads="1"/>
          </p:cNvSpPr>
          <p:nvPr/>
        </p:nvSpPr>
        <p:spPr bwMode="auto">
          <a:xfrm>
            <a:off x="4860032" y="1556792"/>
            <a:ext cx="3960812" cy="338902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1.5;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219" name="Rechteck 7"/>
          <p:cNvSpPr>
            <a:spLocks noChangeArrowheads="1"/>
          </p:cNvSpPr>
          <p:nvPr/>
        </p:nvSpPr>
        <p:spPr bwMode="auto">
          <a:xfrm>
            <a:off x="539750" y="1556792"/>
            <a:ext cx="4133850" cy="3798881"/>
          </a:xfrm>
          <a:prstGeom prst="foldedCorner">
            <a:avLst>
              <a:gd name="adj" fmla="val 8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Person(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name,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weight);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2" name="Rechteck 1"/>
          <p:cNvSpPr/>
          <p:nvPr/>
        </p:nvSpPr>
        <p:spPr bwMode="auto">
          <a:xfrm>
            <a:off x="1615758" y="3030116"/>
            <a:ext cx="37157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Class Templates: Syntax am Beispiel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022304" y="5084440"/>
            <a:ext cx="3636268" cy="667829"/>
          </a:xfrm>
          <a:prstGeom prst="wedgeRoundRectCallout">
            <a:avLst>
              <a:gd name="adj1" fmla="val -19647"/>
              <a:gd name="adj2" fmla="val -2767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Unterschiedliche Rückgabetypen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5940152" y="3030116"/>
            <a:ext cx="57606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103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590428"/>
          </a:xfrm>
        </p:spPr>
        <p:txBody>
          <a:bodyPr/>
          <a:lstStyle/>
          <a:p>
            <a:r>
              <a:rPr lang="de-DE" noProof="0" dirty="0" smtClean="0"/>
              <a:t>Durch die Belegung des Typparameters (hier: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de-DE" noProof="0" dirty="0" smtClean="0"/>
              <a:t>) entsteht eine (neue</a:t>
            </a:r>
            <a:r>
              <a:rPr lang="de-DE" noProof="0" smtClean="0"/>
              <a:t>) </a:t>
            </a:r>
            <a:r>
              <a:rPr lang="de-DE" smtClean="0"/>
              <a:t>Belegung </a:t>
            </a:r>
            <a:r>
              <a:rPr lang="de-DE" noProof="0" smtClean="0"/>
              <a:t>des Klassentemplates (sog. </a:t>
            </a:r>
            <a:r>
              <a:rPr lang="de-DE" b="1" noProof="0" smtClean="0"/>
              <a:t>Spezialisierung</a:t>
            </a:r>
            <a:r>
              <a:rPr lang="de-DE" noProof="0" smtClean="0"/>
              <a:t> des Templates)</a:t>
            </a:r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4252027" y="2132856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&lt;&gt;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Elevator&lt;Person&gt;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Person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#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C0"/>
                </a:solidFill>
                <a:latin typeface="Consolas" pitchFamily="49" charset="0"/>
              </a:rPr>
              <a:t>  transportedObjects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.push_back(object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std::vector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grpSp>
        <p:nvGrpSpPr>
          <p:cNvPr id="2" name="Gruppieren 1"/>
          <p:cNvGrpSpPr/>
          <p:nvPr/>
        </p:nvGrpSpPr>
        <p:grpSpPr>
          <a:xfrm>
            <a:off x="5580112" y="2339495"/>
            <a:ext cx="2001152" cy="3593209"/>
            <a:chOff x="5580113" y="2160046"/>
            <a:chExt cx="2001152" cy="3593209"/>
          </a:xfrm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6281153" y="557380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Template-Spezialisierung: </a:t>
            </a:r>
            <a:r>
              <a:rPr lang="de-DE" alt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245" name="Rechteck 4"/>
          <p:cNvSpPr>
            <a:spLocks noChangeArrowheads="1"/>
          </p:cNvSpPr>
          <p:nvPr/>
        </p:nvSpPr>
        <p:spPr bwMode="auto">
          <a:xfrm>
            <a:off x="353830" y="2689239"/>
            <a:ext cx="2803561" cy="815883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main()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smtClean="0">
                <a:latin typeface="Consolas" pitchFamily="49" charset="0"/>
              </a:rPr>
              <a:t>&lt;&gt; myElevator;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smtClean="0"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smtClean="0">
                <a:latin typeface="Consolas" pitchFamily="49" charset="0"/>
              </a:rPr>
              <a:t>&gt; myElevator2;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}</a:t>
            </a:r>
            <a:endParaRPr lang="de-DE" altLang="de-DE" sz="1200">
              <a:solidFill>
                <a:srgbClr val="005032"/>
              </a:solidFill>
              <a:latin typeface="Consolas" pitchFamily="49" charset="0"/>
            </a:endParaRPr>
          </a:p>
        </p:txBody>
      </p:sp>
      <p:sp>
        <p:nvSpPr>
          <p:cNvPr id="13" name="Pfeil nach rechts 71"/>
          <p:cNvSpPr>
            <a:spLocks noChangeArrowheads="1"/>
          </p:cNvSpPr>
          <p:nvPr/>
        </p:nvSpPr>
        <p:spPr bwMode="auto">
          <a:xfrm>
            <a:off x="3275856" y="4123176"/>
            <a:ext cx="881068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353830" y="3831921"/>
            <a:ext cx="2803561" cy="1066699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...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4" name="Textfeld 3"/>
          <p:cNvSpPr txBox="1"/>
          <p:nvPr/>
        </p:nvSpPr>
        <p:spPr>
          <a:xfrm>
            <a:off x="1185666" y="4956735"/>
            <a:ext cx="11806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Template</a:t>
            </a:r>
            <a:endParaRPr lang="en-US" b="1"/>
          </a:p>
        </p:txBody>
      </p:sp>
      <p:sp>
        <p:nvSpPr>
          <p:cNvPr id="5" name="Rechteck 4"/>
          <p:cNvSpPr/>
          <p:nvPr/>
        </p:nvSpPr>
        <p:spPr bwMode="auto">
          <a:xfrm>
            <a:off x="3555529" y="2924944"/>
            <a:ext cx="241771" cy="1548369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638465" y="2339495"/>
            <a:ext cx="227504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Verwendungsstelle</a:t>
            </a:r>
            <a:endParaRPr lang="en-US" b="1"/>
          </a:p>
        </p:txBody>
      </p:sp>
      <p:sp>
        <p:nvSpPr>
          <p:cNvPr id="18" name="Textfeld 17"/>
          <p:cNvSpPr txBox="1"/>
          <p:nvPr/>
        </p:nvSpPr>
        <p:spPr>
          <a:xfrm>
            <a:off x="5029390" y="6098258"/>
            <a:ext cx="284776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Spezialisiertes Template</a:t>
            </a:r>
            <a:endParaRPr lang="en-US" b="1"/>
          </a:p>
        </p:txBody>
      </p:sp>
      <p:sp>
        <p:nvSpPr>
          <p:cNvPr id="19" name="Rechteck 18"/>
          <p:cNvSpPr/>
          <p:nvPr/>
        </p:nvSpPr>
        <p:spPr bwMode="auto">
          <a:xfrm rot="16200000">
            <a:off x="3415693" y="2785107"/>
            <a:ext cx="241771" cy="521444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1" name="Abgerundete rechteckige Legende 20"/>
          <p:cNvSpPr/>
          <p:nvPr/>
        </p:nvSpPr>
        <p:spPr>
          <a:xfrm>
            <a:off x="299408" y="5400827"/>
            <a:ext cx="3563938" cy="1008063"/>
          </a:xfrm>
          <a:prstGeom prst="wedgeRoundRectCallout">
            <a:avLst>
              <a:gd name="adj1" fmla="val -27112"/>
              <a:gd name="adj2" fmla="val 45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C++-Templates sind eher mit einem </a:t>
            </a:r>
            <a:r>
              <a:rPr lang="de-DE" b="1">
                <a:solidFill>
                  <a:schemeClr val="bg1"/>
                </a:solidFill>
              </a:rPr>
              <a:t>Codegenerator</a:t>
            </a:r>
            <a:r>
              <a:rPr lang="de-DE">
                <a:solidFill>
                  <a:schemeClr val="bg1"/>
                </a:solidFill>
              </a:rPr>
              <a:t> als mit Java-</a:t>
            </a:r>
            <a:r>
              <a:rPr lang="de-DE" err="1">
                <a:solidFill>
                  <a:schemeClr val="bg1"/>
                </a:solidFill>
              </a:rPr>
              <a:t>Generics</a:t>
            </a:r>
            <a:r>
              <a:rPr lang="de-DE">
                <a:solidFill>
                  <a:schemeClr val="bg1"/>
                </a:solidFill>
              </a:rPr>
              <a:t> zu vergleichen!</a:t>
            </a:r>
          </a:p>
        </p:txBody>
      </p:sp>
    </p:spTree>
    <p:extLst>
      <p:ext uri="{BB962C8B-B14F-4D97-AF65-F5344CB8AC3E}">
        <p14:creationId xmlns:p14="http://schemas.microsoft.com/office/powerpoint/2010/main" val="29247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hteck 14"/>
          <p:cNvSpPr>
            <a:spLocks noChangeArrowheads="1"/>
          </p:cNvSpPr>
          <p:nvPr/>
        </p:nvSpPr>
        <p:spPr bwMode="auto">
          <a:xfrm>
            <a:off x="467545" y="2645410"/>
            <a:ext cx="32403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Function</a:t>
            </a:r>
            <a:r>
              <a:rPr lang="de-DE" altLang="de-DE" noProof="0" dirty="0" smtClean="0"/>
              <a:t> Templates: Syntax am Beispiel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395288" y="2603500"/>
            <a:ext cx="6192837" cy="3177819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*start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things){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"Total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weight of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things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302251" y="2381250"/>
            <a:ext cx="3654424" cy="771525"/>
          </a:xfrm>
          <a:prstGeom prst="wedgeRoundRectCallout">
            <a:avLst>
              <a:gd name="adj1" fmla="val -62910"/>
              <a:gd name="adj2" fmla="val -200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Mehrere </a:t>
            </a:r>
            <a:r>
              <a:rPr lang="de-DE" b="1">
                <a:solidFill>
                  <a:schemeClr val="bg1"/>
                </a:solidFill>
              </a:rPr>
              <a:t>Typparameter </a:t>
            </a:r>
            <a:r>
              <a:rPr lang="de-DE">
                <a:solidFill>
                  <a:schemeClr val="bg1"/>
                </a:solidFill>
              </a:rPr>
              <a:t>möglich (auch bei </a:t>
            </a:r>
            <a:r>
              <a:rPr lang="de-DE" smtClean="0">
                <a:solidFill>
                  <a:schemeClr val="bg1"/>
                </a:solidFill>
              </a:rPr>
              <a:t>Klassen-Templates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290231" y="3285422"/>
            <a:ext cx="3656012" cy="771525"/>
          </a:xfrm>
          <a:prstGeom prst="wedgeRoundRectCallout">
            <a:avLst>
              <a:gd name="adj1" fmla="val -76434"/>
              <a:gd name="adj2" fmla="val 58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kann genauso wie in einer Klasse </a:t>
            </a:r>
            <a:r>
              <a:rPr lang="de-DE" b="1">
                <a:solidFill>
                  <a:schemeClr val="bg1"/>
                </a:solidFill>
              </a:rPr>
              <a:t>frei verwende</a:t>
            </a:r>
            <a:r>
              <a:rPr lang="de-DE">
                <a:solidFill>
                  <a:schemeClr val="bg1"/>
                </a:solidFill>
              </a:rPr>
              <a:t>t werden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290231" y="4189594"/>
            <a:ext cx="3656012" cy="771525"/>
          </a:xfrm>
          <a:prstGeom prst="wedgeRoundRectCallout">
            <a:avLst>
              <a:gd name="adj1" fmla="val -79757"/>
              <a:gd name="adj2" fmla="val -7470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ist besonders für </a:t>
            </a:r>
            <a:r>
              <a:rPr lang="de-DE" b="1">
                <a:solidFill>
                  <a:schemeClr val="bg1"/>
                </a:solidFill>
              </a:rPr>
              <a:t>generische Algorithmen</a:t>
            </a:r>
            <a:r>
              <a:rPr lang="de-DE">
                <a:solidFill>
                  <a:schemeClr val="bg1"/>
                </a:solidFill>
              </a:rPr>
              <a:t> sehr nützlich</a:t>
            </a:r>
          </a:p>
        </p:txBody>
      </p:sp>
    </p:spTree>
    <p:extLst>
      <p:ext uri="{BB962C8B-B14F-4D97-AF65-F5344CB8AC3E}">
        <p14:creationId xmlns:p14="http://schemas.microsoft.com/office/powerpoint/2010/main" val="131123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Templates: Verwendung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179388" y="1520826"/>
            <a:ext cx="4608514" cy="4572470"/>
          </a:xfrm>
          <a:prstGeom prst="foldedCorner">
            <a:avLst>
              <a:gd name="adj" fmla="val 712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people[] = 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"Tony"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75),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 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"Lukas"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14)};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totalAsInt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(people, people + 2,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"people"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dishes[] =	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"Jollof Rice"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    	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"Roasted Chicken"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)};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totalAsDouble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		  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+ 2, </a:t>
            </a: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                 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"dishes"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086131" y="616000"/>
            <a:ext cx="2879725" cy="700087"/>
          </a:xfrm>
          <a:prstGeom prst="wedgeRoundRectCallout">
            <a:avLst>
              <a:gd name="adj1" fmla="val -153459"/>
              <a:gd name="adj2" fmla="val 1425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 smtClean="0">
                <a:solidFill>
                  <a:schemeClr val="bg1"/>
                </a:solidFill>
              </a:rPr>
              <a:t>Defaulttyp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 i="1" smtClean="0">
                <a:solidFill>
                  <a:schemeClr val="bg1"/>
                </a:solidFill>
              </a:rPr>
              <a:t>Person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 verwendet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28223" y="5733256"/>
            <a:ext cx="3495705" cy="791369"/>
          </a:xfrm>
          <a:prstGeom prst="wedgeRoundRectCallout">
            <a:avLst>
              <a:gd name="adj1" fmla="val 25433"/>
              <a:gd name="adj2" fmla="val -6130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Primitive Datentypen </a:t>
            </a:r>
            <a:r>
              <a:rPr lang="de-DE">
                <a:solidFill>
                  <a:schemeClr val="bg1"/>
                </a:solidFill>
              </a:rPr>
              <a:t>können auch verwendet </a:t>
            </a:r>
            <a:r>
              <a:rPr lang="de-DE" smtClean="0">
                <a:solidFill>
                  <a:schemeClr val="bg1"/>
                </a:solidFill>
              </a:rPr>
              <a:t>werden (anders als bei Java)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295" name="Rechteck 8"/>
          <p:cNvSpPr>
            <a:spLocks noChangeArrowheads="1"/>
          </p:cNvSpPr>
          <p:nvPr/>
        </p:nvSpPr>
        <p:spPr bwMode="auto">
          <a:xfrm>
            <a:off x="5076825" y="1452563"/>
            <a:ext cx="3816350" cy="507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Tony with weight: 75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Lukas with weight: 14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people is 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Jollof Rice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Roasted Chicken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dishes is 3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</p:txBody>
      </p:sp>
    </p:spTree>
    <p:extLst>
      <p:ext uri="{BB962C8B-B14F-4D97-AF65-F5344CB8AC3E}">
        <p14:creationId xmlns:p14="http://schemas.microsoft.com/office/powerpoint/2010/main" val="93935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3316" name="Textfeld 4"/>
          <p:cNvSpPr txBox="1">
            <a:spLocks noChangeArrowheads="1"/>
          </p:cNvSpPr>
          <p:nvPr/>
        </p:nvSpPr>
        <p:spPr bwMode="auto">
          <a:xfrm>
            <a:off x="396875" y="1987550"/>
            <a:ext cx="5662613" cy="3441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</a:t>
            </a:r>
            <a:r>
              <a:rPr lang="de-DE" altLang="de-DE" sz="1800" b="0"/>
              <a:t>ist genau damit gemeint, dass Templates eine Schnittstelle induzieren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Was sind </a:t>
            </a:r>
            <a:r>
              <a:rPr lang="de-DE" altLang="de-DE" sz="1800" b="0" smtClean="0"/>
              <a:t>Vorteile </a:t>
            </a:r>
            <a:r>
              <a:rPr lang="de-DE" altLang="de-DE" sz="1800" b="0"/>
              <a:t>und </a:t>
            </a:r>
            <a:r>
              <a:rPr lang="de-DE" altLang="de-DE" sz="1800" b="0" smtClean="0"/>
              <a:t>Nachteile </a:t>
            </a:r>
            <a:r>
              <a:rPr lang="de-DE" altLang="de-DE" sz="1800" b="0"/>
              <a:t>dieser Art von </a:t>
            </a:r>
            <a:r>
              <a:rPr lang="de-DE" altLang="de-DE" sz="1800" b="0" smtClean="0"/>
              <a:t>"impliziten" </a:t>
            </a:r>
            <a:r>
              <a:rPr lang="de-DE" altLang="de-DE" sz="1800" b="0"/>
              <a:t>Schnittstellen?</a:t>
            </a:r>
            <a:br>
              <a:rPr lang="de-DE" altLang="de-DE" sz="1800" b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>Was ist </a:t>
            </a:r>
            <a:r>
              <a:rPr lang="de-DE" altLang="de-DE" sz="1800" b="0" smtClean="0"/>
              <a:t>der </a:t>
            </a:r>
            <a:r>
              <a:rPr lang="de-DE" altLang="de-DE" sz="1800" b="0"/>
              <a:t>Unterschied zwischen C++-Templates und Java-</a:t>
            </a:r>
            <a:r>
              <a:rPr lang="de-DE" altLang="de-DE" sz="1800" b="0" err="1"/>
              <a:t>Generics</a:t>
            </a:r>
            <a:r>
              <a:rPr lang="de-DE" altLang="de-DE" sz="1800" b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06925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erade Verbindung mit Pfeil 22"/>
          <p:cNvCxnSpPr/>
          <p:nvPr/>
        </p:nvCxnSpPr>
        <p:spPr bwMode="auto">
          <a:xfrm flipH="1" flipV="1">
            <a:off x="1543050" y="2705100"/>
            <a:ext cx="3316982" cy="122795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Induzierte Schnittstelle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453727"/>
          </a:xfrm>
        </p:spPr>
        <p:txBody>
          <a:bodyPr/>
          <a:lstStyle/>
          <a:p>
            <a:pPr algn="ctr"/>
            <a:r>
              <a:rPr lang="de-DE" sz="2000" noProof="0" dirty="0" smtClean="0"/>
              <a:t>Template-Code</a:t>
            </a:r>
            <a:endParaRPr lang="de-DE" sz="2000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453727"/>
          </a:xfrm>
        </p:spPr>
        <p:txBody>
          <a:bodyPr/>
          <a:lstStyle/>
          <a:p>
            <a:pPr algn="ctr"/>
            <a:r>
              <a:rPr lang="de-DE" sz="2000" noProof="0" dirty="0" smtClean="0"/>
              <a:t>Induzierte Schnittstellen</a:t>
            </a:r>
            <a:endParaRPr lang="de-DE" sz="2000" noProof="0" dirty="0"/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251521" y="2060848"/>
            <a:ext cx="4104455" cy="3397574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*start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*end){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"Total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weight of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9" name="Rechteck 3"/>
          <p:cNvSpPr>
            <a:spLocks noChangeArrowheads="1"/>
          </p:cNvSpPr>
          <p:nvPr/>
        </p:nvSpPr>
        <p:spPr bwMode="auto">
          <a:xfrm>
            <a:off x="4644008" y="2067322"/>
            <a:ext cx="4320480" cy="3744890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7F0055"/>
                </a:solidFill>
                <a:latin typeface="Courier New" panose="02070309020205020404" pitchFamily="49" charset="0"/>
              </a:rPr>
              <a:t>	double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getWeight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0" smtClean="0">
                <a:solidFill>
                  <a:srgbClr val="3F7F5F"/>
                </a:solidFill>
                <a:latin typeface="Courier New" panose="02070309020205020404" pitchFamily="49" charset="0"/>
              </a:rPr>
              <a:t>// 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or comparable return type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S(</a:t>
            </a:r>
            <a:r>
              <a:rPr lang="en-US" sz="140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7F0055"/>
                </a:solidFill>
                <a:latin typeface="Courier New" panose="02070309020205020404" pitchFamily="49" charset="0"/>
              </a:rPr>
              <a:t>	void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operator+=(</a:t>
            </a: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d); 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0" smtClean="0">
                <a:solidFill>
                  <a:srgbClr val="3F7F5F"/>
                </a:solidFill>
                <a:latin typeface="Courier New" panose="02070309020205020404" pitchFamily="49" charset="0"/>
              </a:rPr>
              <a:t>// 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or comparable parameter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 operator&lt;&lt;(</a:t>
            </a:r>
            <a:b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&amp;, 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&amp;);</a:t>
            </a:r>
            <a:endParaRPr lang="en-US" sz="1400">
              <a:latin typeface="Courier New" panose="02070309020205020404" pitchFamily="49" charset="0"/>
            </a:endParaRPr>
          </a:p>
        </p:txBody>
      </p:sp>
      <p:cxnSp>
        <p:nvCxnSpPr>
          <p:cNvPr id="11" name="Gerade Verbindung mit Pfeil 10"/>
          <p:cNvCxnSpPr/>
          <p:nvPr/>
        </p:nvCxnSpPr>
        <p:spPr bwMode="auto">
          <a:xfrm flipH="1" flipV="1">
            <a:off x="2771800" y="4365104"/>
            <a:ext cx="1872208" cy="87356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Gerade Verbindung mit Pfeil 14"/>
          <p:cNvCxnSpPr/>
          <p:nvPr/>
        </p:nvCxnSpPr>
        <p:spPr bwMode="auto">
          <a:xfrm flipH="1" flipV="1">
            <a:off x="1907704" y="3356992"/>
            <a:ext cx="2952328" cy="79208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 Verbindung mit Pfeil 18"/>
          <p:cNvCxnSpPr/>
          <p:nvPr/>
        </p:nvCxnSpPr>
        <p:spPr bwMode="auto">
          <a:xfrm flipH="1">
            <a:off x="3590925" y="2492896"/>
            <a:ext cx="1233103" cy="5741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0692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2" y="4406900"/>
            <a:ext cx="8314183" cy="1362075"/>
          </a:xfrm>
        </p:spPr>
        <p:txBody>
          <a:bodyPr/>
          <a:lstStyle/>
          <a:p>
            <a:r>
              <a:rPr lang="de-DE" noProof="0" smtClean="0"/>
              <a:t>FunktionsZeiger</a:t>
            </a:r>
            <a:r>
              <a:rPr lang="de-DE"/>
              <a:t> </a:t>
            </a:r>
            <a:r>
              <a:rPr lang="de-DE" smtClean="0"/>
              <a:t>und</a:t>
            </a:r>
            <a:r>
              <a:rPr lang="de-DE" noProof="0" smtClean="0"/>
              <a:t> Funktionsobjekte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10730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C++ online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Man kann C++-Code auch </a:t>
            </a:r>
            <a:r>
              <a:rPr lang="de-DE" b="1" noProof="0" smtClean="0"/>
              <a:t>online testen:</a:t>
            </a:r>
          </a:p>
          <a:p>
            <a:pPr marL="514350" lvl="1" indent="-342900"/>
            <a:r>
              <a:rPr lang="de-DE" b="1" smtClean="0">
                <a:hlinkClick r:id="rId2"/>
              </a:rPr>
              <a:t>https</a:t>
            </a:r>
            <a:r>
              <a:rPr lang="de-DE" b="1">
                <a:hlinkClick r:id="rId2"/>
              </a:rPr>
              <a:t>://www.onlinegdb.com/</a:t>
            </a:r>
          </a:p>
          <a:p>
            <a:pPr marL="520700" indent="-342900"/>
            <a:r>
              <a:rPr lang="de-DE" noProof="0" smtClean="0">
                <a:hlinkClick r:id="rId2"/>
              </a:rPr>
              <a:t>http</a:t>
            </a:r>
            <a:r>
              <a:rPr lang="de-DE" noProof="0" dirty="0" smtClean="0">
                <a:hlinkClick r:id="rId2"/>
              </a:rPr>
              <a:t>://cpp.sh</a:t>
            </a:r>
            <a:endParaRPr lang="de-DE" noProof="0" dirty="0" smtClean="0"/>
          </a:p>
          <a:p>
            <a:pPr marL="520700" indent="-342900"/>
            <a:r>
              <a:rPr lang="de-DE" noProof="0" dirty="0" smtClean="0">
                <a:hlinkClick r:id="rId3"/>
              </a:rPr>
              <a:t>https</a:t>
            </a:r>
            <a:r>
              <a:rPr lang="de-DE" noProof="0" smtClean="0">
                <a:hlinkClick r:id="rId3"/>
              </a:rPr>
              <a:t>://www.tutorialspoint.com/compile_cpp11_online.php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616" y="3140968"/>
            <a:ext cx="6912768" cy="31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70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4"/>
          <p:cNvSpPr>
            <a:spLocks noChangeArrowheads="1"/>
          </p:cNvSpPr>
          <p:nvPr/>
        </p:nvSpPr>
        <p:spPr bwMode="auto">
          <a:xfrm>
            <a:off x="782980" y="2139722"/>
            <a:ext cx="21278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2771800" y="537060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Rechteck 14"/>
          <p:cNvSpPr>
            <a:spLocks noChangeArrowheads="1"/>
          </p:cNvSpPr>
          <p:nvPr/>
        </p:nvSpPr>
        <p:spPr bwMode="auto">
          <a:xfrm>
            <a:off x="2848000" y="572112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Funktionszeiger: Beispiel (I)</a:t>
            </a:r>
            <a:endParaRPr lang="de-DE" noProof="0" dirty="0"/>
          </a:p>
        </p:txBody>
      </p:sp>
      <p:sp>
        <p:nvSpPr>
          <p:cNvPr id="6" name="Textfeld 5"/>
          <p:cNvSpPr txBox="1"/>
          <p:nvPr/>
        </p:nvSpPr>
        <p:spPr>
          <a:xfrm>
            <a:off x="179512" y="1453496"/>
            <a:ext cx="8208912" cy="5072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Timer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measureDuration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iterations, </a:t>
            </a:r>
            <a:endParaRPr lang="en-US" sz="1200" b="1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tic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(iterations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return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tic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 </a:t>
            </a:r>
            <a:r>
              <a:rPr lang="en-US" sz="1200" b="1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2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2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 b="1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Timer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100 iterations: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en-US" sz="1200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1000 iterations: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en-US" sz="1200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499992" y="1700808"/>
            <a:ext cx="4392488" cy="868363"/>
          </a:xfrm>
          <a:prstGeom prst="wedgeRoundRectCallout">
            <a:avLst>
              <a:gd name="adj1" fmla="val -94101"/>
              <a:gd name="adj2" fmla="val -232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Methode, um die Laufzeit von Funktionen zu messen.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4470896" y="2709373"/>
            <a:ext cx="4421584" cy="1511715"/>
          </a:xfrm>
          <a:prstGeom prst="wedgeRoundRectCallout">
            <a:avLst>
              <a:gd name="adj1" fmla="val -89487"/>
              <a:gd name="adj2" fmla="val -6947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Allerdings</a:t>
            </a:r>
            <a:r>
              <a:rPr lang="de-DE" smtClean="0">
                <a:solidFill>
                  <a:schemeClr val="bg1"/>
                </a:solidFill>
              </a:rPr>
              <a:t>: Nicht generisch – nur geeignet für Funktionen, die genau einen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smtClean="0">
                <a:solidFill>
                  <a:schemeClr val="bg1"/>
                </a:solidFill>
              </a:rPr>
              <a:t>-Parameter und </a:t>
            </a:r>
            <a:r>
              <a:rPr lang="de-DE" err="1" smtClean="0">
                <a:solidFill>
                  <a:schemeClr val="bg1"/>
                </a:solidFill>
              </a:rPr>
              <a:t>void</a:t>
            </a:r>
            <a:r>
              <a:rPr lang="de-DE" smtClean="0">
                <a:solidFill>
                  <a:schemeClr val="bg1"/>
                </a:solidFill>
              </a:rPr>
              <a:t> als Rückgabewert haben.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0588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Funktionszeiger: Beispiel (II)</a:t>
            </a:r>
            <a:endParaRPr lang="de-DE" altLang="de-DE" noProof="0" dirty="0" smtClean="0"/>
          </a:p>
        </p:txBody>
      </p:sp>
      <p:sp>
        <p:nvSpPr>
          <p:cNvPr id="26627" name="Rechteck 3"/>
          <p:cNvSpPr>
            <a:spLocks noChangeArrowheads="1"/>
          </p:cNvSpPr>
          <p:nvPr/>
        </p:nvSpPr>
        <p:spPr bwMode="auto">
          <a:xfrm>
            <a:off x="250948" y="1553532"/>
            <a:ext cx="6553300" cy="4467756"/>
          </a:xfrm>
          <a:prstGeom prst="foldedCorner">
            <a:avLst>
              <a:gd name="adj" fmla="val 8909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std::cout&lt;&lt;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std::cout	&lt;&lt; a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not a valid age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!"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5868144" y="1916832"/>
            <a:ext cx="3163265" cy="864096"/>
          </a:xfrm>
          <a:prstGeom prst="wedgeRoundRectCallout">
            <a:avLst>
              <a:gd name="adj1" fmla="val -85944"/>
              <a:gd name="adj2" fmla="val -277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Ermöglicht kompakte, elegante, und sehr generische Algorithmen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435722" y="922190"/>
            <a:ext cx="3595687" cy="868362"/>
          </a:xfrm>
          <a:prstGeom prst="wedgeRoundRectCallout">
            <a:avLst>
              <a:gd name="adj1" fmla="val -105991"/>
              <a:gd name="adj2" fmla="val 4762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function</a:t>
            </a:r>
            <a:r>
              <a:rPr lang="de-DE">
                <a:solidFill>
                  <a:schemeClr val="bg1"/>
                </a:solidFill>
              </a:rPr>
              <a:t> wird hier als Funktion übergeben und kann als solche direkt verwendet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435721" y="5088377"/>
            <a:ext cx="3595687" cy="1289757"/>
          </a:xfrm>
          <a:prstGeom prst="wedgeRoundRectCallout">
            <a:avLst>
              <a:gd name="adj1" fmla="val -74991"/>
              <a:gd name="adj2" fmla="val -24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ist </a:t>
            </a:r>
            <a:r>
              <a:rPr lang="de-DE" b="1">
                <a:solidFill>
                  <a:schemeClr val="bg1"/>
                </a:solidFill>
              </a:rPr>
              <a:t>sehr leichtgewichtig</a:t>
            </a:r>
            <a:r>
              <a:rPr lang="de-DE">
                <a:solidFill>
                  <a:schemeClr val="bg1"/>
                </a:solidFill>
              </a:rPr>
              <a:t> und erfordert keine extra </a:t>
            </a:r>
            <a:r>
              <a:rPr lang="de-DE" smtClean="0">
                <a:solidFill>
                  <a:schemeClr val="bg1"/>
                </a:solidFill>
              </a:rPr>
              <a:t>Klassen oder Schnittstellen </a:t>
            </a:r>
            <a:r>
              <a:rPr lang="de-DE">
                <a:solidFill>
                  <a:schemeClr val="bg1"/>
                </a:solidFill>
              </a:rPr>
              <a:t>für viele kleinen Funktionen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-19928" y="7101408"/>
            <a:ext cx="4784725" cy="652463"/>
          </a:xfrm>
          <a:prstGeom prst="wedgeRoundRectCallout">
            <a:avLst>
              <a:gd name="adj1" fmla="val -30686"/>
              <a:gd name="adj2" fmla="val -278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Sogenannte </a:t>
            </a:r>
            <a:r>
              <a:rPr lang="de-DE" b="1">
                <a:solidFill>
                  <a:schemeClr val="bg1"/>
                </a:solidFill>
              </a:rPr>
              <a:t>Callback-Funktionen</a:t>
            </a:r>
            <a:r>
              <a:rPr lang="de-DE">
                <a:solidFill>
                  <a:schemeClr val="bg1"/>
                </a:solidFill>
              </a:rPr>
              <a:t> können </a:t>
            </a:r>
            <a:r>
              <a:rPr lang="de-DE" err="1">
                <a:solidFill>
                  <a:schemeClr val="bg1"/>
                </a:solidFill>
              </a:rPr>
              <a:t>Listener</a:t>
            </a:r>
            <a:r>
              <a:rPr lang="de-DE">
                <a:solidFill>
                  <a:schemeClr val="bg1"/>
                </a:solidFill>
              </a:rPr>
              <a:t>/Observer in Java komplett ersetzen</a:t>
            </a:r>
          </a:p>
        </p:txBody>
      </p:sp>
    </p:spTree>
    <p:extLst>
      <p:ext uri="{BB962C8B-B14F-4D97-AF65-F5344CB8AC3E}">
        <p14:creationId xmlns:p14="http://schemas.microsoft.com/office/powerpoint/2010/main" val="1502111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Funktionszeiger: Beispiel (II)</a:t>
            </a:r>
          </a:p>
        </p:txBody>
      </p:sp>
      <p:sp>
        <p:nvSpPr>
          <p:cNvPr id="27651" name="Rechteck 2"/>
          <p:cNvSpPr>
            <a:spLocks noChangeArrowheads="1"/>
          </p:cNvSpPr>
          <p:nvPr/>
        </p:nvSpPr>
        <p:spPr bwMode="auto">
          <a:xfrm>
            <a:off x="251520" y="1597066"/>
            <a:ext cx="6336704" cy="4136190"/>
          </a:xfrm>
          <a:prstGeom prst="foldedCorner">
            <a:avLst>
              <a:gd name="adj" fmla="val 767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s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a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not a valid age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!"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(*fp2)(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fp1(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:::&gt;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fp2(500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500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is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 not a valid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age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	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6228184" y="3356992"/>
            <a:ext cx="2736801" cy="847483"/>
          </a:xfrm>
          <a:prstGeom prst="wedgeRoundRectCallout">
            <a:avLst>
              <a:gd name="adj1" fmla="val -155602"/>
              <a:gd name="adj2" fmla="val 524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eine Funktion mit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string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&amp; Parameter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6228184" y="5301208"/>
            <a:ext cx="2736800" cy="848728"/>
          </a:xfrm>
          <a:prstGeom prst="wedgeRoundRectCallout">
            <a:avLst>
              <a:gd name="adj1" fmla="val -231015"/>
              <a:gd name="adj2" fmla="val -574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wie ein normaler Funktionsaufruf</a:t>
            </a:r>
          </a:p>
        </p:txBody>
      </p:sp>
    </p:spTree>
    <p:extLst>
      <p:ext uri="{BB962C8B-B14F-4D97-AF65-F5344CB8AC3E}">
        <p14:creationId xmlns:p14="http://schemas.microsoft.com/office/powerpoint/2010/main" val="1397742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Funktionszeiger: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058387" y="2722939"/>
            <a:ext cx="7921625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&amp;) = print&lt;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94911" y="3501008"/>
            <a:ext cx="1944464" cy="717550"/>
          </a:xfrm>
          <a:prstGeom prst="wedgeRoundRectCallout">
            <a:avLst>
              <a:gd name="adj1" fmla="val 22397"/>
              <a:gd name="adj2" fmla="val -1116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67744" y="3501008"/>
            <a:ext cx="2795587" cy="1157288"/>
          </a:xfrm>
          <a:prstGeom prst="wedgeRoundRectCallout">
            <a:avLst>
              <a:gd name="adj1" fmla="val -47964"/>
              <a:gd name="adj2" fmla="val -8471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812699" y="1640262"/>
            <a:ext cx="2970213" cy="868363"/>
          </a:xfrm>
          <a:prstGeom prst="wedgeRoundRectCallout">
            <a:avLst>
              <a:gd name="adj1" fmla="val -20967"/>
              <a:gd name="adj2" fmla="val 81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66899" y="3455746"/>
            <a:ext cx="3168650" cy="1008063"/>
          </a:xfrm>
          <a:prstGeom prst="wedgeRoundRectCallout">
            <a:avLst>
              <a:gd name="adj1" fmla="val -20851"/>
              <a:gd name="adj2" fmla="val -866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Funktion</a:t>
            </a:r>
            <a:r>
              <a:rPr lang="de-DE">
                <a:solidFill>
                  <a:schemeClr val="bg1"/>
                </a:solidFill>
              </a:rPr>
              <a:t> (hier durch </a:t>
            </a:r>
            <a:r>
              <a:rPr lang="de-DE" smtClean="0">
                <a:solidFill>
                  <a:schemeClr val="bg1"/>
                </a:solidFill>
              </a:rPr>
              <a:t>Instanziierung </a:t>
            </a:r>
            <a:r>
              <a:rPr lang="de-DE">
                <a:solidFill>
                  <a:schemeClr val="bg1"/>
                </a:solidFill>
              </a:rPr>
              <a:t>eines Funktion-Templates)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1594196" y="1640263"/>
            <a:ext cx="2071342" cy="868363"/>
          </a:xfrm>
          <a:prstGeom prst="wedgeRoundRectCallout">
            <a:avLst>
              <a:gd name="adj1" fmla="val -1627"/>
              <a:gd name="adj2" fmla="val 806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Name der Variable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1125579" y="5128190"/>
            <a:ext cx="3294492" cy="72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Tx/>
            </a:pP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// Call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function</a:t>
            </a:r>
            <a:endParaRPr lang="de-DE" altLang="de-DE" sz="2200">
              <a:solidFill>
                <a:srgbClr val="3F7F5F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0015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Funktoren und </a:t>
            </a:r>
            <a:r>
              <a:rPr lang="de-DE" altLang="de-DE" noProof="0" dirty="0" smtClean="0"/>
              <a:t>Funktionsobjekte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mtClean="0"/>
              <a:t>Ein </a:t>
            </a:r>
            <a:r>
              <a:rPr lang="de-DE" b="1" smtClean="0"/>
              <a:t>Funktor</a:t>
            </a:r>
            <a:r>
              <a:rPr lang="de-DE"/>
              <a:t> </a:t>
            </a:r>
            <a:r>
              <a:rPr lang="de-DE" smtClean="0"/>
              <a:t>ist eine Klasse, die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operator()</a:t>
            </a:r>
            <a:r>
              <a:rPr lang="de-DE" smtClean="0"/>
              <a:t> implementiert.</a:t>
            </a:r>
            <a:endParaRPr lang="en-US"/>
          </a:p>
        </p:txBody>
      </p:sp>
      <p:sp>
        <p:nvSpPr>
          <p:cNvPr id="31749" name="Rechteck 5"/>
          <p:cNvSpPr>
            <a:spLocks noChangeArrowheads="1"/>
          </p:cNvSpPr>
          <p:nvPr/>
        </p:nvSpPr>
        <p:spPr bwMode="auto">
          <a:xfrm>
            <a:off x="172401" y="2252764"/>
            <a:ext cx="5479719" cy="4079817"/>
          </a:xfrm>
          <a:prstGeom prst="foldedCorner">
            <a:avLst>
              <a:gd name="adj" fmla="val 89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::string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prefix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user"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operator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i)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prefix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":~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/$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              &lt;&lt;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i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 smtClean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 smtClean="0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n, n + 4);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5697900" y="4221088"/>
            <a:ext cx="3365879" cy="868363"/>
          </a:xfrm>
          <a:prstGeom prst="wedgeRoundRectCallout">
            <a:avLst>
              <a:gd name="adj1" fmla="val -61530"/>
              <a:gd name="adj2" fmla="val -720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</a:t>
            </a:r>
            <a:r>
              <a:rPr lang="de-DE" smtClean="0">
                <a:solidFill>
                  <a:schemeClr val="bg1"/>
                </a:solidFill>
              </a:rPr>
              <a:t>bleibt hier identisch, </a:t>
            </a:r>
            <a:r>
              <a:rPr lang="de-DE">
                <a:solidFill>
                  <a:schemeClr val="bg1"/>
                </a:solidFill>
              </a:rPr>
              <a:t>obwohl wir eine Methode aufrufen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5713039" y="3227087"/>
            <a:ext cx="3251449" cy="891339"/>
          </a:xfrm>
          <a:prstGeom prst="wedgeRoundRectCallout">
            <a:avLst>
              <a:gd name="adj1" fmla="val -83293"/>
              <a:gd name="adj2" fmla="val 148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operator</a:t>
            </a:r>
            <a:r>
              <a:rPr lang="de-DE" b="1">
                <a:solidFill>
                  <a:schemeClr val="bg1"/>
                </a:solidFill>
              </a:rPr>
              <a:t>()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erlaubt, Objekte mit Funktionssyntax anzusprechen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5677641" y="5294775"/>
            <a:ext cx="3386138" cy="868362"/>
          </a:xfrm>
          <a:prstGeom prst="wedgeRoundRectCallout">
            <a:avLst>
              <a:gd name="adj1" fmla="val -70231"/>
              <a:gd name="adj2" fmla="val 297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Jetzt kann eine Instanz der Klasse (ein Funktionsobjekt)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713039" y="2284417"/>
            <a:ext cx="3251449" cy="891339"/>
          </a:xfrm>
          <a:prstGeom prst="wedgeRoundRectCallout">
            <a:avLst>
              <a:gd name="adj1" fmla="val -120790"/>
              <a:gd name="adj2" fmla="val 105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Konfigurierbares Präfix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(Hier ohne Setter).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70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32772" name="Textfeld 4"/>
          <p:cNvSpPr txBox="1">
            <a:spLocks noChangeArrowheads="1"/>
          </p:cNvSpPr>
          <p:nvPr/>
        </p:nvSpPr>
        <p:spPr bwMode="auto">
          <a:xfrm>
            <a:off x="395288" y="1987550"/>
            <a:ext cx="4679950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Zeiger auf Funktionen nützlich?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Gibt es auch Nachteile?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8680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Funktionszeiger und Funktoren: </a:t>
            </a:r>
            <a:r>
              <a:rPr lang="de-DE" altLang="de-DE" noProof="0" dirty="0" smtClean="0"/>
              <a:t>Fazit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Zeiger auf Funktionen ermöglichen einen </a:t>
            </a:r>
            <a:r>
              <a:rPr lang="de-DE" noProof="0" dirty="0">
                <a:ea typeface="Lucida Sans Unicode" pitchFamily="34" charset="0"/>
                <a:cs typeface="Lucida Sans Unicode" pitchFamily="34" charset="0"/>
              </a:rPr>
              <a:t>eher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funktionalen Programmierstil 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(ideal für generische </a:t>
            </a:r>
            <a:r>
              <a:rPr lang="de-DE" b="0" noProof="0" dirty="0" smtClean="0">
                <a:ea typeface="Lucida Sans Unicode" pitchFamily="34" charset="0"/>
                <a:cs typeface="Lucida Sans Unicode" pitchFamily="34" charset="0"/>
              </a:rPr>
              <a:t>Algorithmen).</a:t>
            </a:r>
          </a:p>
          <a:p>
            <a:pPr>
              <a:defRPr/>
            </a:pPr>
            <a:endParaRPr lang="de-DE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 smtClean="0">
                <a:ea typeface="Lucida Sans Unicode" pitchFamily="34" charset="0"/>
                <a:cs typeface="Lucida Sans Unicode" pitchFamily="34" charset="0"/>
              </a:rPr>
              <a:t>Mithilfe von Funktionszeigern kann man auch in C Polymorphie erreichen.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In Verbindung mit Templates entsteht typischerweise ein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schlankeres, kompakteres Design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 als in Java (reine OO)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Ideal für kleine Funktionen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, um einen Wildwuchs an kleinen Klassen (z.B. mit jeweils nur einer Methode und ohne Zustand) zu vermeiden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smtClean="0">
                <a:ea typeface="Lucida Sans Unicode" pitchFamily="34" charset="0"/>
                <a:cs typeface="Lucida Sans Unicode" pitchFamily="34" charset="0"/>
              </a:rPr>
              <a:t>Vorteil von </a:t>
            </a:r>
            <a:r>
              <a:rPr lang="de-DE" b="1" noProof="0" smtClean="0">
                <a:ea typeface="Lucida Sans Unicode" pitchFamily="34" charset="0"/>
                <a:cs typeface="Lucida Sans Unicode" pitchFamily="34" charset="0"/>
              </a:rPr>
              <a:t>Funktoren/Funktionsobjekte </a:t>
            </a:r>
            <a:r>
              <a:rPr lang="de-DE" b="0" noProof="0" smtClean="0">
                <a:ea typeface="Lucida Sans Unicode" pitchFamily="34" charset="0"/>
                <a:cs typeface="Lucida Sans Unicode" pitchFamily="34" charset="0"/>
              </a:rPr>
              <a:t>gegenüber Funktionszeigern: </a:t>
            </a: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Konfigurierbar über Attribute, da Funktoren Klassen sind</a:t>
            </a:r>
          </a:p>
          <a:p>
            <a:pPr>
              <a:defRPr/>
            </a:pP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Syntaktische Verwendung von Funktionszeigern und Funktoren ist gleich dank </a:t>
            </a:r>
            <a:r>
              <a:rPr lang="de-DE" noProof="0" smtClean="0">
                <a:latin typeface="Consolas" panose="020B0609020204030204" pitchFamily="49" charset="0"/>
                <a:ea typeface="Lucida Sans Unicode" pitchFamily="34" charset="0"/>
                <a:cs typeface="Lucida Sans Unicode" pitchFamily="34" charset="0"/>
              </a:rPr>
              <a:t>operator()</a:t>
            </a:r>
            <a:r>
              <a:rPr lang="de-DE" smtClean="0">
                <a:ea typeface="Lucida Sans Unicode" pitchFamily="34" charset="0"/>
                <a:cs typeface="Lucida Sans Unicode" pitchFamily="34" charset="0"/>
              </a:rPr>
              <a:t>, wenn </a:t>
            </a: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Templateparameter genutzt werden (s. </a:t>
            </a:r>
            <a:r>
              <a:rPr lang="en-US" altLang="de-DE" smtClean="0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mtClean="0"/>
              <a:t>).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528" y="4406900"/>
            <a:ext cx="8603233" cy="1362075"/>
          </a:xfrm>
        </p:spPr>
        <p:txBody>
          <a:bodyPr/>
          <a:lstStyle/>
          <a:p>
            <a:r>
              <a:rPr lang="de-DE" noProof="0" dirty="0" smtClean="0"/>
              <a:t>Standard Template Library (STL)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61816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843" name="Rechteck 3"/>
          <p:cNvSpPr>
            <a:spLocks noChangeArrowheads="1"/>
          </p:cNvSpPr>
          <p:nvPr/>
        </p:nvSpPr>
        <p:spPr bwMode="auto">
          <a:xfrm>
            <a:off x="3091200" y="6227910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320675" y="2754313"/>
            <a:ext cx="8177213" cy="22415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Input iterators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to the initial and final positions in a sequence to be copied. The range used is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), which contains all the elements between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and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including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but not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result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Output iterator</a:t>
            </a:r>
            <a:r>
              <a:rPr lang="en-US" altLang="de-DE" sz="1400">
                <a:solidFill>
                  <a:srgbClr val="000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to the initial position in the destination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sequence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This shall not point to any element in the range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5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to the end of the destination range where elements 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have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been copied.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6" name="Rechteck 10"/>
          <p:cNvSpPr>
            <a:spLocks noChangeArrowheads="1"/>
          </p:cNvSpPr>
          <p:nvPr/>
        </p:nvSpPr>
        <p:spPr bwMode="auto">
          <a:xfrm>
            <a:off x="323850" y="1611313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2123728" y="2765573"/>
            <a:ext cx="5544616" cy="404812"/>
          </a:xfrm>
          <a:prstGeom prst="wedgeRoundRectCallout">
            <a:avLst>
              <a:gd name="adj1" fmla="val -60740"/>
              <a:gd name="adj2" fmla="val 323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STL-weite Konvention </a:t>
            </a:r>
            <a:r>
              <a:rPr lang="de-DE" smtClean="0">
                <a:solidFill>
                  <a:schemeClr val="bg1"/>
                </a:solidFill>
              </a:rPr>
              <a:t>zur Nutzung von </a:t>
            </a:r>
            <a:r>
              <a:rPr lang="de-DE" err="1" smtClean="0">
                <a:solidFill>
                  <a:schemeClr val="bg1"/>
                </a:solidFill>
              </a:rPr>
              <a:t>Iteratoren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825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891" name="Rechteck 10"/>
          <p:cNvSpPr>
            <a:spLocks noChangeArrowheads="1"/>
          </p:cNvSpPr>
          <p:nvPr/>
        </p:nvSpPr>
        <p:spPr bwMode="auto">
          <a:xfrm>
            <a:off x="325370" y="1641966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7892" name="Rechteck 4"/>
          <p:cNvSpPr>
            <a:spLocks noChangeArrowheads="1"/>
          </p:cNvSpPr>
          <p:nvPr/>
        </p:nvSpPr>
        <p:spPr bwMode="auto">
          <a:xfrm>
            <a:off x="430213" y="2247900"/>
            <a:ext cx="8135937" cy="3617327"/>
          </a:xfrm>
          <a:prstGeom prst="foldedCorner">
            <a:avLst>
              <a:gd name="adj" fmla="val 967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algorithm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iterator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latin typeface="Consolas" pitchFamily="49" charset="0"/>
              </a:rPr>
              <a:t/>
            </a:r>
            <a:br>
              <a:rPr lang="de-DE" altLang="de-DE" sz="1400" b="0" smtClean="0">
                <a:latin typeface="Consolas" pitchFamily="49" charset="0"/>
              </a:rPr>
            </a:br>
            <a:r>
              <a:rPr lang="de-DE" altLang="de-DE" sz="1400" b="0" smtClean="0">
                <a:latin typeface="Consolas" pitchFamily="49" charset="0"/>
              </a:rPr>
              <a:t/>
            </a:r>
            <a:br>
              <a:rPr lang="de-DE" altLang="de-DE" sz="1400" b="0" smtClean="0">
                <a:latin typeface="Consolas" pitchFamily="49" charset="0"/>
              </a:rPr>
            </a:b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std::copy(numbers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+ 5,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std::back_inserter(result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std::copy(result.begin(),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           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&gt;(std::cout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));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268787" y="3698081"/>
            <a:ext cx="3903613" cy="592138"/>
          </a:xfrm>
          <a:prstGeom prst="wedgeRoundRectCallout">
            <a:avLst>
              <a:gd name="adj1" fmla="val -38141"/>
              <a:gd name="adj2" fmla="val 780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</a:t>
            </a:r>
            <a:r>
              <a:rPr lang="de-DE" smtClean="0">
                <a:solidFill>
                  <a:schemeClr val="bg1"/>
                </a:solidFill>
              </a:rPr>
              <a:t>Behälter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mtClean="0">
                <a:solidFill>
                  <a:schemeClr val="bg1"/>
                </a:solidFill>
              </a:rPr>
              <a:t>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768486" y="5568364"/>
            <a:ext cx="3743920" cy="593725"/>
          </a:xfrm>
          <a:prstGeom prst="wedgeRoundRectCallout">
            <a:avLst>
              <a:gd name="adj1" fmla="val -20112"/>
              <a:gd name="adj2" fmla="val -779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</a:t>
            </a:r>
            <a:r>
              <a:rPr lang="de-DE" smtClean="0">
                <a:solidFill>
                  <a:schemeClr val="bg1"/>
                </a:solidFill>
              </a:rPr>
              <a:t>Stream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>
          <a:xfrm>
            <a:off x="875981" y="5568363"/>
            <a:ext cx="2455862" cy="593725"/>
          </a:xfrm>
          <a:prstGeom prst="wedgeRoundRectCallout">
            <a:avLst>
              <a:gd name="adj1" fmla="val -5559"/>
              <a:gd name="adj2" fmla="val -133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STL-Behälter bieten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InputIteratoren</a:t>
            </a:r>
            <a:r>
              <a:rPr lang="de-DE">
                <a:solidFill>
                  <a:schemeClr val="bg1"/>
                </a:solidFill>
              </a:rPr>
              <a:t> an</a:t>
            </a:r>
          </a:p>
        </p:txBody>
      </p:sp>
      <p:sp>
        <p:nvSpPr>
          <p:cNvPr id="37897" name="Rechteck 3"/>
          <p:cNvSpPr>
            <a:spLocks noChangeArrowheads="1"/>
          </p:cNvSpPr>
          <p:nvPr/>
        </p:nvSpPr>
        <p:spPr bwMode="auto">
          <a:xfrm>
            <a:off x="3094038" y="6182215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</p:spTree>
    <p:extLst>
      <p:ext uri="{BB962C8B-B14F-4D97-AF65-F5344CB8AC3E}">
        <p14:creationId xmlns:p14="http://schemas.microsoft.com/office/powerpoint/2010/main" val="1548336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 smtClean="0"/>
              <a:t>Organisatorisches</a:t>
            </a:r>
          </a:p>
        </p:txBody>
      </p:sp>
      <p:pic>
        <p:nvPicPr>
          <p:cNvPr id="37890" name="Picture 2" descr="https://upload.wikimedia.org/wikipedia/commons/e/e5/Stack_of_Copy_Paper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61"/>
          <a:stretch/>
        </p:blipFill>
        <p:spPr bwMode="auto">
          <a:xfrm>
            <a:off x="251520" y="2573338"/>
            <a:ext cx="5668727" cy="294648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09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763688" y="3212976"/>
            <a:ext cx="6877050" cy="838200"/>
          </a:xfrm>
        </p:spPr>
        <p:txBody>
          <a:bodyPr/>
          <a:lstStyle/>
          <a:p>
            <a:r>
              <a:rPr lang="de-DE" sz="7200" noProof="0" dirty="0" smtClean="0"/>
              <a:t>Fragen?</a:t>
            </a:r>
            <a:endParaRPr lang="de-DE" sz="7200" noProof="0" dirty="0"/>
          </a:p>
        </p:txBody>
      </p:sp>
    </p:spTree>
    <p:extLst>
      <p:ext uri="{BB962C8B-B14F-4D97-AF65-F5344CB8AC3E}">
        <p14:creationId xmlns:p14="http://schemas.microsoft.com/office/powerpoint/2010/main" val="2010602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noProof="0" dirty="0"/>
          </a:p>
        </p:txBody>
      </p:sp>
      <p:sp>
        <p:nvSpPr>
          <p:cNvPr id="4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5" name="Rechteck 3"/>
          <p:cNvSpPr>
            <a:spLocks noChangeArrowheads="1"/>
          </p:cNvSpPr>
          <p:nvPr/>
        </p:nvSpPr>
        <p:spPr bwMode="auto">
          <a:xfrm>
            <a:off x="2047875" y="6092825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20675" y="3023109"/>
            <a:ext cx="8177213" cy="170396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latin typeface="Consolas" pitchFamily="49" charset="0"/>
                <a:cs typeface="Consolas" pitchFamily="49" charset="0"/>
              </a:rPr>
              <a:t>Parameters: </a:t>
            </a:r>
            <a:br>
              <a:rPr lang="en-US" altLang="de-DE" sz="1400" smtClean="0">
                <a:latin typeface="Consolas" pitchFamily="49" charset="0"/>
                <a:cs typeface="Consolas" pitchFamily="49" charset="0"/>
              </a:rPr>
            </a:br>
            <a:r>
              <a:rPr lang="en-US" altLang="de-DE" sz="1400" err="1" smtClean="0">
                <a:latin typeface="Consolas" pitchFamily="49" charset="0"/>
                <a:cs typeface="Consolas" pitchFamily="49" charset="0"/>
              </a:rPr>
              <a:t>first,last,result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-&gt; [</a:t>
            </a:r>
            <a:r>
              <a:rPr lang="en-US" altLang="de-DE" sz="1400" b="0" err="1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Wie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US" altLang="de-DE" sz="1400" b="0" err="1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bei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copy]</a:t>
            </a:r>
            <a:endParaRPr lang="en-US" altLang="de-DE" sz="140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 smtClean="0">
                <a:latin typeface="Consolas" pitchFamily="49" charset="0"/>
                <a:cs typeface="Consolas" pitchFamily="49" charset="0"/>
              </a:rPr>
              <a:t>pred</a:t>
            </a:r>
            <a:endParaRPr lang="en-US" altLang="de-DE" sz="140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Unary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function that accepts an element in the range as argument, and returns </a:t>
            </a:r>
            <a:endParaRPr lang="en-US" altLang="de-DE" sz="1400" b="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a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value convertible to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. The value returned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indicates whether the </a:t>
            </a:r>
            <a:endParaRPr lang="en-US" altLang="de-DE" sz="1400" u="sng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u="sng" smtClean="0">
                <a:latin typeface="Consolas" pitchFamily="49" charset="0"/>
                <a:cs typeface="Consolas" pitchFamily="49" charset="0"/>
              </a:rPr>
              <a:t>element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is to be removed from the copy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(if true, it is not copied).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    	The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function shall not modify its argument.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	This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can either be a function pointer or a function object.</a:t>
            </a:r>
          </a:p>
        </p:txBody>
      </p:sp>
      <p:sp>
        <p:nvSpPr>
          <p:cNvPr id="7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693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pointing to the end of the copied range, which includes all the elements in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) except those for which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pred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returns true.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139952" y="2365375"/>
            <a:ext cx="4007742" cy="592138"/>
          </a:xfrm>
          <a:prstGeom prst="wedgeRoundRectCallout">
            <a:avLst>
              <a:gd name="adj1" fmla="val -235"/>
              <a:gd name="adj2" fmla="val -8213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r>
              <a:rPr lang="de-DE" smtClean="0">
                <a:solidFill>
                  <a:schemeClr val="bg1"/>
                </a:solidFill>
              </a:rPr>
              <a:t>, aber ein Prädikat  definiert, was </a:t>
            </a:r>
            <a:r>
              <a:rPr lang="de-DE" b="1" smtClean="0">
                <a:solidFill>
                  <a:schemeClr val="bg1"/>
                </a:solidFill>
              </a:rPr>
              <a:t>ausgelassen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wird.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14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altLang="de-DE" b="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915" name="Rechteck 3"/>
          <p:cNvSpPr>
            <a:spLocks noChangeArrowheads="1"/>
          </p:cNvSpPr>
          <p:nvPr/>
        </p:nvSpPr>
        <p:spPr bwMode="auto">
          <a:xfrm>
            <a:off x="2047875" y="6237312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38916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8919" name="Rechteck 2"/>
          <p:cNvSpPr>
            <a:spLocks noChangeArrowheads="1"/>
          </p:cNvSpPr>
          <p:nvPr/>
        </p:nvSpPr>
        <p:spPr bwMode="auto">
          <a:xfrm>
            <a:off x="216353" y="2853025"/>
            <a:ext cx="5435768" cy="321891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bool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even(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% 2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== 0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result.begin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 b="0" err="1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		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even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); // 1, 3, 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796136" y="5194179"/>
            <a:ext cx="3148013" cy="592137"/>
          </a:xfrm>
          <a:prstGeom prst="wedgeRoundRectCallout">
            <a:avLst>
              <a:gd name="adj1" fmla="val -107161"/>
              <a:gd name="adj2" fmla="val -495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 smtClean="0">
                <a:solidFill>
                  <a:schemeClr val="bg1"/>
                </a:solidFill>
              </a:rPr>
              <a:t>Funktionszeiger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oder Funktionsobjekt übergeben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796136" y="2816959"/>
            <a:ext cx="3148013" cy="593725"/>
          </a:xfrm>
          <a:prstGeom prst="wedgeRoundRectCallout">
            <a:avLst>
              <a:gd name="adj1" fmla="val -170592"/>
              <a:gd name="adj2" fmla="val -160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</a:t>
            </a:r>
            <a:r>
              <a:rPr lang="de-DE" smtClean="0">
                <a:solidFill>
                  <a:schemeClr val="bg1"/>
                </a:solidFill>
              </a:rPr>
              <a:t> entscheidet </a:t>
            </a:r>
            <a:r>
              <a:rPr lang="de-DE">
                <a:solidFill>
                  <a:schemeClr val="bg1"/>
                </a:solidFill>
              </a:rPr>
              <a:t>was ausgelassen wird</a:t>
            </a:r>
          </a:p>
        </p:txBody>
      </p:sp>
    </p:spTree>
    <p:extLst>
      <p:ext uri="{BB962C8B-B14F-4D97-AF65-F5344CB8AC3E}">
        <p14:creationId xmlns:p14="http://schemas.microsoft.com/office/powerpoint/2010/main" val="353033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i="1" noProof="0" dirty="0" smtClean="0"/>
          </a:p>
        </p:txBody>
      </p:sp>
      <p:sp>
        <p:nvSpPr>
          <p:cNvPr id="39939" name="Rechteck 6"/>
          <p:cNvSpPr>
            <a:spLocks noChangeArrowheads="1"/>
          </p:cNvSpPr>
          <p:nvPr/>
        </p:nvSpPr>
        <p:spPr bwMode="auto">
          <a:xfrm>
            <a:off x="323850" y="2387600"/>
            <a:ext cx="8351838" cy="2496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			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  <a:endParaRPr lang="en-US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	 &gt;</a:t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39940" name="Rechteck 7"/>
          <p:cNvSpPr>
            <a:spLocks noChangeArrowheads="1"/>
          </p:cNvSpPr>
          <p:nvPr/>
        </p:nvSpPr>
        <p:spPr bwMode="auto">
          <a:xfrm>
            <a:off x="2555875" y="6140211"/>
            <a:ext cx="6119813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4067944" y="1871901"/>
            <a:ext cx="2376488" cy="593725"/>
          </a:xfrm>
          <a:prstGeom prst="wedgeRoundRectCallout">
            <a:avLst>
              <a:gd name="adj1" fmla="val -127278"/>
              <a:gd name="adj2" fmla="val 5618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Typ vom Inhalt </a:t>
            </a:r>
            <a:r>
              <a:rPr lang="de-DE">
                <a:solidFill>
                  <a:schemeClr val="bg1"/>
                </a:solidFill>
              </a:rPr>
              <a:t>der Warteschlange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60031" y="2578100"/>
            <a:ext cx="3902659" cy="744487"/>
          </a:xfrm>
          <a:prstGeom prst="wedgeRoundRectCallout">
            <a:avLst>
              <a:gd name="adj1" fmla="val -66892"/>
              <a:gd name="adj2" fmla="val 223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darunterliegenden Behälters </a:t>
            </a: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std::vector&lt;T&gt;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 als Default verwendet)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5433703" y="3443237"/>
            <a:ext cx="3328987" cy="593725"/>
          </a:xfrm>
          <a:prstGeom prst="wedgeRoundRectCallout">
            <a:avLst>
              <a:gd name="adj1" fmla="val -107317"/>
              <a:gd name="adj2" fmla="val -64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Binäres Prädikat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i="1" err="1">
                <a:solidFill>
                  <a:schemeClr val="bg1"/>
                </a:solidFill>
                <a:latin typeface="+mj-lt"/>
                <a:cs typeface="Consolas" pitchFamily="49" charset="0"/>
              </a:rPr>
              <a:t>less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91880" y="5104444"/>
            <a:ext cx="5357813" cy="868362"/>
          </a:xfrm>
          <a:prstGeom prst="wedgeRoundRectCallout">
            <a:avLst>
              <a:gd name="adj1" fmla="val -19957"/>
              <a:gd name="adj2" fmla="val -7782"/>
              <a:gd name="adj3" fmla="val 16667"/>
            </a:avLst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Default Template-Parameter erlauben </a:t>
            </a:r>
            <a:r>
              <a:rPr lang="de-DE" b="1">
                <a:solidFill>
                  <a:schemeClr val="bg1"/>
                </a:solidFill>
              </a:rPr>
              <a:t>einfache</a:t>
            </a:r>
            <a:r>
              <a:rPr lang="de-DE">
                <a:solidFill>
                  <a:schemeClr val="bg1"/>
                </a:solidFill>
              </a:rPr>
              <a:t>, aber bei Bedarf </a:t>
            </a:r>
            <a:r>
              <a:rPr lang="de-DE" b="1">
                <a:solidFill>
                  <a:schemeClr val="bg1"/>
                </a:solidFill>
              </a:rPr>
              <a:t>konfigurierbare</a:t>
            </a:r>
            <a:r>
              <a:rPr lang="de-DE">
                <a:solidFill>
                  <a:schemeClr val="bg1"/>
                </a:solidFill>
              </a:rPr>
              <a:t> Verwendung! 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433703" y="4149436"/>
            <a:ext cx="3328987" cy="539750"/>
          </a:xfrm>
          <a:prstGeom prst="wedgeRoundRectCallout">
            <a:avLst>
              <a:gd name="adj1" fmla="val -66705"/>
              <a:gd name="adj2" fmla="val -520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Damit Compiler weiß, dass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value_type</a:t>
            </a:r>
            <a:r>
              <a:rPr lang="de-DE">
                <a:solidFill>
                  <a:schemeClr val="bg1"/>
                </a:solidFill>
              </a:rPr>
              <a:t> ein Typ ist</a:t>
            </a:r>
          </a:p>
        </p:txBody>
      </p:sp>
    </p:spTree>
    <p:extLst>
      <p:ext uri="{BB962C8B-B14F-4D97-AF65-F5344CB8AC3E}">
        <p14:creationId xmlns:p14="http://schemas.microsoft.com/office/powerpoint/2010/main" val="106851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Behälter: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0963" name="Rechteck 6"/>
          <p:cNvSpPr>
            <a:spLocks noChangeArrowheads="1"/>
          </p:cNvSpPr>
          <p:nvPr/>
        </p:nvSpPr>
        <p:spPr bwMode="auto">
          <a:xfrm>
            <a:off x="252413" y="1535113"/>
            <a:ext cx="8351837" cy="893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40964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3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40966" name="Rechteck 2"/>
          <p:cNvSpPr>
            <a:spLocks noChangeArrowheads="1"/>
          </p:cNvSpPr>
          <p:nvPr/>
        </p:nvSpPr>
        <p:spPr bwMode="auto">
          <a:xfrm>
            <a:off x="388072" y="2636838"/>
            <a:ext cx="3706813" cy="3458050"/>
          </a:xfrm>
          <a:prstGeom prst="foldedCorner">
            <a:avLst>
              <a:gd name="adj" fmla="val 932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functional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T&amp;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(!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queue.empty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queue.top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","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queue.pop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40968" name="Rechteck 4"/>
          <p:cNvSpPr>
            <a:spLocks noChangeArrowheads="1"/>
          </p:cNvSpPr>
          <p:nvPr/>
        </p:nvSpPr>
        <p:spPr bwMode="auto">
          <a:xfrm>
            <a:off x="4287116" y="2619375"/>
            <a:ext cx="4461597" cy="3458050"/>
          </a:xfrm>
          <a:prstGeom prst="foldedCorner">
            <a:avLst>
              <a:gd name="adj" fmla="val 961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{3,2,1,5,4};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std::priority_queue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			//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5,4,3,2,1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std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::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greater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  ascending(numbers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numbers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			//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1,2,3,4,5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913607" y="5373216"/>
            <a:ext cx="2601912" cy="593725"/>
          </a:xfrm>
          <a:prstGeom prst="wedgeRoundRectCallout">
            <a:avLst>
              <a:gd name="adj1" fmla="val -31407"/>
              <a:gd name="adj2" fmla="val -8857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Einfache Hilfsfunktion für die Ausgabe</a:t>
            </a:r>
          </a:p>
        </p:txBody>
      </p:sp>
    </p:spTree>
    <p:extLst>
      <p:ext uri="{BB962C8B-B14F-4D97-AF65-F5344CB8AC3E}">
        <p14:creationId xmlns:p14="http://schemas.microsoft.com/office/powerpoint/2010/main" val="345465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41988" name="Textfeld 4"/>
          <p:cNvSpPr txBox="1">
            <a:spLocks noChangeArrowheads="1"/>
          </p:cNvSpPr>
          <p:nvPr/>
        </p:nvSpPr>
        <p:spPr bwMode="auto">
          <a:xfrm>
            <a:off x="251520" y="1556792"/>
            <a:ext cx="8640960" cy="2095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Was ist "schöner"? Was ist fehleranfälliger? Was ist kompakter</a:t>
            </a:r>
            <a:r>
              <a:rPr lang="de-DE" altLang="de-DE" smtClean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mtClean="0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mtClean="0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vs </a:t>
            </a:r>
            <a:endParaRPr lang="de-DE" altLang="de-DE"/>
          </a:p>
        </p:txBody>
      </p:sp>
      <p:sp>
        <p:nvSpPr>
          <p:cNvPr id="2" name="Gefaltete Ecke 1"/>
          <p:cNvSpPr/>
          <p:nvPr/>
        </p:nvSpPr>
        <p:spPr bwMode="auto">
          <a:xfrm>
            <a:off x="251518" y="2212590"/>
            <a:ext cx="8352929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std::remove_copy_if(	result.begin(), 						// first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  	    result.end(), 						// last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5032"/>
                </a:solidFill>
                <a:latin typeface="Consolas" pitchFamily="49" charset="0"/>
              </a:rPr>
              <a:t>				    ostream_iterator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&gt;(cout, </a:t>
            </a:r>
            <a:r>
              <a:rPr lang="en-US" altLang="de-DE" sz="160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),	// result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	    even	);							 </a:t>
            </a:r>
            <a:r>
              <a:rPr lang="en-US" altLang="de-DE" sz="1600" smtClean="0">
                <a:solidFill>
                  <a:srgbClr val="000000"/>
                </a:solidFill>
                <a:latin typeface="Consolas" pitchFamily="49" charset="0"/>
              </a:rPr>
              <a:t>	// 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predicate</a:t>
            </a:r>
          </a:p>
        </p:txBody>
      </p:sp>
      <p:sp>
        <p:nvSpPr>
          <p:cNvPr id="3" name="Gefaltete Ecke 2"/>
          <p:cNvSpPr/>
          <p:nvPr/>
        </p:nvSpPr>
        <p:spPr bwMode="auto">
          <a:xfrm>
            <a:off x="251520" y="3652750"/>
            <a:ext cx="6696744" cy="2800586"/>
          </a:xfrm>
          <a:prstGeom prst="foldedCorner">
            <a:avLst>
              <a:gd name="adj" fmla="val 1037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OutputIterator&gt;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myCopyRemoveIf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 smtClean="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first,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last, 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 smtClean="0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for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(T iter = first; iter != last; ++iter) 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(!P(*iter))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(*result) = *iter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++result;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de-DE" altLang="de-DE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749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Standard Template Library: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smtClean="0"/>
              <a:t>Mächtig</a:t>
            </a:r>
            <a:r>
              <a:rPr lang="de-DE" altLang="de-DE" b="0" noProof="0" dirty="0" smtClean="0"/>
              <a:t>, </a:t>
            </a:r>
            <a:r>
              <a:rPr lang="de-DE" altLang="de-DE" b="1" noProof="0" dirty="0" smtClean="0"/>
              <a:t>effizient</a:t>
            </a:r>
            <a:r>
              <a:rPr lang="de-DE" altLang="de-DE" b="0" noProof="0" dirty="0" smtClean="0"/>
              <a:t>, </a:t>
            </a:r>
            <a:r>
              <a:rPr lang="de-DE" altLang="de-DE" b="1" noProof="0" dirty="0" smtClean="0"/>
              <a:t>ausgereift</a:t>
            </a:r>
            <a:r>
              <a:rPr lang="de-DE" altLang="de-DE" b="0" noProof="0" dirty="0" smtClean="0"/>
              <a:t> und </a:t>
            </a:r>
            <a:r>
              <a:rPr lang="de-DE" altLang="de-DE" b="1" noProof="0" dirty="0" smtClean="0"/>
              <a:t>gut dokumentiert </a:t>
            </a:r>
          </a:p>
          <a:p>
            <a:endParaRPr lang="de-DE" altLang="de-DE" b="0" noProof="0" dirty="0" smtClean="0"/>
          </a:p>
          <a:p>
            <a:r>
              <a:rPr lang="de-DE" altLang="de-DE" b="0" noProof="0" dirty="0" smtClean="0"/>
              <a:t>Anspruchsvoll </a:t>
            </a:r>
            <a:r>
              <a:rPr lang="de-DE" altLang="de-DE" b="0" noProof="0" smtClean="0"/>
              <a:t>zu erlernen </a:t>
            </a:r>
            <a:r>
              <a:rPr lang="de-DE" altLang="de-DE" b="0" noProof="0" dirty="0" smtClean="0"/>
              <a:t>(erfordert Wissen über Templates, Funktoren</a:t>
            </a:r>
            <a:r>
              <a:rPr lang="de-DE" altLang="de-DE" b="0" noProof="0" smtClean="0"/>
              <a:t>, Iteratoren, </a:t>
            </a:r>
            <a:r>
              <a:rPr lang="de-DE" altLang="de-DE" b="0" noProof="0" dirty="0" smtClean="0"/>
              <a:t>…)</a:t>
            </a:r>
          </a:p>
          <a:p>
            <a:endParaRPr lang="de-DE" altLang="de-DE" b="0" noProof="0" dirty="0" smtClean="0"/>
          </a:p>
          <a:p>
            <a:r>
              <a:rPr lang="de-DE" altLang="de-DE" b="1" noProof="0" dirty="0" err="1" smtClean="0"/>
              <a:t>Boost</a:t>
            </a:r>
            <a:r>
              <a:rPr lang="de-DE" altLang="de-DE" noProof="0" dirty="0" smtClean="0"/>
              <a:t> </a:t>
            </a:r>
            <a:r>
              <a:rPr lang="de-DE" altLang="de-DE" b="0" noProof="0" dirty="0" smtClean="0"/>
              <a:t>als "Brutkasten" für die nächsten Standards</a:t>
            </a:r>
          </a:p>
          <a:p>
            <a:endParaRPr lang="de-DE" altLang="de-DE" b="0" noProof="0" dirty="0" smtClean="0"/>
          </a:p>
          <a:p>
            <a:r>
              <a:rPr lang="de-DE" altLang="de-DE" b="0" noProof="0" dirty="0" smtClean="0"/>
              <a:t>Vielleicht sogar als </a:t>
            </a:r>
            <a:r>
              <a:rPr lang="de-DE" altLang="de-DE" b="1" noProof="0" dirty="0" smtClean="0"/>
              <a:t>der Vorteil</a:t>
            </a:r>
            <a:r>
              <a:rPr lang="de-DE" altLang="de-DE" noProof="0" dirty="0" smtClean="0"/>
              <a:t> </a:t>
            </a:r>
            <a:r>
              <a:rPr lang="de-DE" altLang="de-DE" b="0" noProof="0" dirty="0" smtClean="0"/>
              <a:t>von C++ zu betrachten!</a:t>
            </a:r>
          </a:p>
          <a:p>
            <a:endParaRPr lang="de-DE" b="0" noProof="0" dirty="0"/>
          </a:p>
        </p:txBody>
      </p:sp>
    </p:spTree>
    <p:extLst>
      <p:ext uri="{BB962C8B-B14F-4D97-AF65-F5344CB8AC3E}">
        <p14:creationId xmlns:p14="http://schemas.microsoft.com/office/powerpoint/2010/main" val="213777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Epilog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953497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feil nach unten 2"/>
          <p:cNvSpPr/>
          <p:nvPr/>
        </p:nvSpPr>
        <p:spPr bwMode="auto">
          <a:xfrm>
            <a:off x="1835696" y="4725144"/>
            <a:ext cx="6048672" cy="1656184"/>
          </a:xfrm>
          <a:prstGeom prst="downArrow">
            <a:avLst>
              <a:gd name="adj1" fmla="val 50000"/>
              <a:gd name="adj2" fmla="val 55896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lang="en-US" sz="1000" smtClean="0">
              <a:solidFill>
                <a:schemeClr val="bg1"/>
              </a:solidFill>
            </a:endParaRPr>
          </a:p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en-US" smtClean="0">
                <a:solidFill>
                  <a:schemeClr val="bg1"/>
                </a:solidFill>
              </a:rPr>
              <a:t>Nützliche </a:t>
            </a:r>
            <a:r>
              <a:rPr lang="en-US" err="1" smtClean="0">
                <a:solidFill>
                  <a:schemeClr val="bg1"/>
                </a:solidFill>
              </a:rPr>
              <a:t>Kommentare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br>
              <a:rPr lang="en-US" smtClean="0">
                <a:solidFill>
                  <a:schemeClr val="bg1"/>
                </a:solidFill>
              </a:rPr>
            </a:br>
            <a:r>
              <a:rPr lang="en-US" err="1" smtClean="0">
                <a:solidFill>
                  <a:schemeClr val="bg1"/>
                </a:solidFill>
              </a:rPr>
              <a:t>finden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r>
              <a:rPr lang="en-US" err="1" smtClean="0">
                <a:solidFill>
                  <a:schemeClr val="bg1"/>
                </a:solidFill>
              </a:rPr>
              <a:t>sich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br>
              <a:rPr lang="en-US" smtClean="0">
                <a:solidFill>
                  <a:schemeClr val="bg1"/>
                </a:solidFill>
              </a:rPr>
            </a:br>
            <a:r>
              <a:rPr lang="en-US" err="1" smtClean="0">
                <a:solidFill>
                  <a:schemeClr val="bg1"/>
                </a:solidFill>
              </a:rPr>
              <a:t>auch</a:t>
            </a:r>
            <a:r>
              <a:rPr lang="en-US" smtClean="0">
                <a:solidFill>
                  <a:schemeClr val="bg1"/>
                </a:solidFill>
              </a:rPr>
              <a:t> in den PowerPoint-</a:t>
            </a:r>
            <a:r>
              <a:rPr lang="en-US" err="1" smtClean="0">
                <a:solidFill>
                  <a:schemeClr val="bg1"/>
                </a:solidFill>
              </a:rPr>
              <a:t>Notizen</a:t>
            </a:r>
            <a:r>
              <a:rPr lang="en-US" smtClean="0">
                <a:solidFill>
                  <a:schemeClr val="bg1"/>
                </a:solidFill>
              </a:rPr>
              <a:t>!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1499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Das war noch lange nicht das Ende… </a:t>
            </a:r>
            <a:r>
              <a:rPr lang="de-DE" noProof="0" smtClean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smtClean="0"/>
              <a:t>Weitere Lehrveranstaltungen an der TU Darmstadt</a:t>
            </a:r>
          </a:p>
          <a:p>
            <a:pPr lvl="1"/>
            <a:r>
              <a:rPr lang="de-DE" b="1" smtClean="0"/>
              <a:t>Multithreading in C++</a:t>
            </a:r>
            <a:br>
              <a:rPr lang="de-DE" b="1" smtClean="0"/>
            </a:br>
            <a:r>
              <a:rPr lang="en-US"/>
              <a:t>(</a:t>
            </a:r>
            <a:r>
              <a:rPr lang="en-US">
                <a:hlinkClick r:id="rId2"/>
              </a:rPr>
              <a:t>https://</a:t>
            </a:r>
            <a:r>
              <a:rPr lang="en-US" smtClean="0">
                <a:hlinkClick r:id="rId2"/>
              </a:rPr>
              <a:t>www.informatik.tu-darmstadt.de/parallel/teaching_parallel_1/index.en.jsp</a:t>
            </a:r>
            <a:r>
              <a:rPr lang="en-US" smtClean="0"/>
              <a:t> )</a:t>
            </a:r>
            <a:endParaRPr lang="de-DE" noProof="0" smtClean="0"/>
          </a:p>
          <a:p>
            <a:endParaRPr lang="de-DE" b="1"/>
          </a:p>
          <a:p>
            <a:r>
              <a:rPr lang="de-DE" b="1" noProof="0" smtClean="0"/>
              <a:t>Wissenswertes (ein paar Ideen)</a:t>
            </a:r>
          </a:p>
          <a:p>
            <a:pPr lvl="1"/>
            <a:r>
              <a:rPr lang="de-DE" b="1" noProof="0" smtClean="0"/>
              <a:t>C</a:t>
            </a:r>
            <a:r>
              <a:rPr lang="de-DE" b="1" noProof="0" dirty="0" smtClean="0"/>
              <a:t>++ </a:t>
            </a:r>
            <a:r>
              <a:rPr lang="de-DE" b="1" noProof="0" dirty="0" err="1" smtClean="0"/>
              <a:t>Rvalue</a:t>
            </a:r>
            <a:r>
              <a:rPr lang="de-DE" b="1" noProof="0" dirty="0" smtClean="0"/>
              <a:t> References </a:t>
            </a:r>
            <a:r>
              <a:rPr lang="de-DE" b="1" noProof="0" dirty="0" err="1" smtClean="0"/>
              <a:t>Explained</a:t>
            </a:r>
            <a:endParaRPr lang="de-DE" b="1" noProof="0" dirty="0" smtClean="0"/>
          </a:p>
          <a:p>
            <a:pPr lvl="2"/>
            <a:r>
              <a:rPr lang="de-DE" noProof="0" dirty="0" smtClean="0"/>
              <a:t>Seit C++11 unterstützt C++ die sogenannte Move-Semantik, die z.B. beim Zuweisen von Objekten einen Speicher-/Laufzeit-effizienten Transfer von Objekten ermöglicht</a:t>
            </a:r>
          </a:p>
          <a:p>
            <a:pPr lvl="2"/>
            <a:r>
              <a:rPr lang="de-DE" noProof="0" dirty="0" smtClean="0"/>
              <a:t>Siehe </a:t>
            </a:r>
            <a:r>
              <a:rPr lang="de-DE" noProof="0" dirty="0" smtClean="0">
                <a:hlinkClick r:id="rId3"/>
              </a:rPr>
              <a:t>http://</a:t>
            </a:r>
            <a:r>
              <a:rPr lang="de-DE" noProof="0" smtClean="0">
                <a:hlinkClick r:id="rId3"/>
              </a:rPr>
              <a:t>thbecker.net/articles/rvalue_references/section_01.html</a:t>
            </a:r>
            <a:r>
              <a:rPr lang="de-DE" noProof="0" smtClean="0"/>
              <a:t> </a:t>
            </a:r>
          </a:p>
          <a:p>
            <a:pPr lvl="1"/>
            <a:r>
              <a:rPr lang="de-DE" b="1" noProof="0" smtClean="0"/>
              <a:t>Tipps zum Überladen von Operatoren</a:t>
            </a:r>
          </a:p>
          <a:p>
            <a:pPr lvl="2"/>
            <a:r>
              <a:rPr lang="de-DE" smtClean="0"/>
              <a:t>"Wie überlade ich Operatoren für meine Klasse, sodass niemand überrascht wird."</a:t>
            </a:r>
            <a:endParaRPr lang="de-DE" noProof="0" smtClean="0"/>
          </a:p>
          <a:p>
            <a:pPr lvl="2"/>
            <a:r>
              <a:rPr lang="de-DE">
                <a:hlinkClick r:id="rId4"/>
              </a:rPr>
              <a:t>http://</a:t>
            </a:r>
            <a:r>
              <a:rPr lang="de-DE" smtClean="0">
                <a:hlinkClick r:id="rId4"/>
              </a:rPr>
              <a:t>courses.cms.caltech.edu/cs11/material/cpp/donnie/cpp-ops.html</a:t>
            </a:r>
            <a:r>
              <a:rPr lang="de-DE" smtClean="0"/>
              <a:t> 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445338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[Exkurs] Zusätzliche Materialien</a:t>
            </a:r>
          </a:p>
          <a:p>
            <a:r>
              <a:rPr lang="de-DE" altLang="de-DE" smtClean="0"/>
              <a:t>(allesamt nicht prüfungsrelevant)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617554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Grundlagen</a:t>
            </a:r>
            <a:br>
              <a:rPr lang="de-DE" altLang="de-DE" noProof="0" smtClean="0"/>
            </a:br>
            <a:r>
              <a:rPr lang="de-DE" altLang="de-DE" noProof="0" smtClean="0"/>
              <a:t/>
            </a:r>
            <a:br>
              <a:rPr lang="de-DE" altLang="de-DE" noProof="0" smtClean="0"/>
            </a:br>
            <a:r>
              <a:rPr lang="de-DE" altLang="de-DE" noProof="0" smtClean="0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[G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1078743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Rule of Three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84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Rule </a:t>
            </a:r>
            <a:r>
              <a:rPr lang="de-DE" altLang="de-DE" noProof="0" dirty="0" err="1" smtClean="0"/>
              <a:t>of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Three</a:t>
            </a:r>
            <a:r>
              <a:rPr lang="de-DE" altLang="de-DE" noProof="0" dirty="0" smtClean="0"/>
              <a:t> (I)</a:t>
            </a: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74638" y="3084458"/>
            <a:ext cx="3529087" cy="3296869"/>
          </a:xfrm>
          <a:prstGeom prst="foldedCorner">
            <a:avLst/>
          </a:prstGeom>
          <a:solidFill>
            <a:schemeClr val="bg1">
              <a:alpha val="94000"/>
            </a:schemeClr>
          </a:solidFill>
          <a:ln>
            <a:solidFill>
              <a:schemeClr val="tx1"/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1200" smtClean="0">
                <a:solidFill>
                  <a:srgbClr val="7F0055"/>
                </a:solidFill>
                <a:latin typeface="Courier New" panose="02070309020205020404" pitchFamily="49" charset="0"/>
              </a:rPr>
              <a:t>#</a:t>
            </a:r>
            <a:r>
              <a:rPr lang="en-US" sz="1200">
                <a:solidFill>
                  <a:srgbClr val="7F0055"/>
                </a:solidFill>
                <a:latin typeface="Courier New" panose="02070309020205020404" pitchFamily="49" charset="0"/>
              </a:rPr>
              <a:t>include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urier New" panose="02070309020205020404" pitchFamily="49" charset="0"/>
              </a:rPr>
              <a:t>&lt;</a:t>
            </a:r>
            <a:r>
              <a:rPr lang="en-US" sz="1200" err="1">
                <a:solidFill>
                  <a:srgbClr val="2A00FF"/>
                </a:solidFill>
                <a:latin typeface="Courier New" panose="02070309020205020404" pitchFamily="49" charset="0"/>
              </a:rPr>
              <a:t>fstream</a:t>
            </a:r>
            <a:r>
              <a:rPr lang="en-US" sz="1200">
                <a:solidFill>
                  <a:srgbClr val="2A00FF"/>
                </a:solidFill>
                <a:latin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endParaRPr lang="en-US" sz="1200"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err="1">
                <a:solidFill>
                  <a:srgbClr val="005032"/>
                </a:solidFill>
                <a:latin typeface="Courier New" panose="02070309020205020404" pitchFamily="49" charset="0"/>
              </a:rPr>
              <a:t>AccessController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2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2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AccessController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()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de-DE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de-DE" sz="1200" err="1">
                <a:latin typeface="Courier New" panose="02070309020205020404" pitchFamily="49" charset="0"/>
                <a:cs typeface="Courier New" panose="02070309020205020404" pitchFamily="49" charset="0"/>
              </a:rPr>
              <a:t>logFile.open</a:t>
            </a:r>
            <a:r>
              <a:rPr lang="de-DE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logfile.txt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lang="de-DE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de-DE" sz="12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de-DE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}</a:t>
            </a:r>
            <a:b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// No copy </a:t>
            </a:r>
            <a:r>
              <a:rPr lang="en-US" sz="12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constructor</a:t>
            </a:r>
          </a:p>
          <a:p>
            <a:pPr marL="0" indent="0">
              <a:buNone/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// No assignment operator</a:t>
            </a:r>
            <a:endParaRPr lang="en-US" sz="12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~</a:t>
            </a:r>
            <a:r>
              <a:rPr lang="en-US" sz="1200" err="1">
                <a:solidFill>
                  <a:srgbClr val="000000"/>
                </a:solidFill>
                <a:latin typeface="Courier New" panose="02070309020205020404" pitchFamily="49" charset="0"/>
              </a:rPr>
              <a:t>AccessController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()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 logFile.close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}</a:t>
            </a:r>
            <a:b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endParaRPr lang="en-US" sz="12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2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200" err="1">
                <a:solidFill>
                  <a:srgbClr val="005032"/>
                </a:solidFill>
                <a:latin typeface="Courier New" panose="02070309020205020404" pitchFamily="49" charset="0"/>
              </a:rPr>
              <a:t>ofstream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err="1">
                <a:solidFill>
                  <a:srgbClr val="0000C0"/>
                </a:solidFill>
                <a:highlight>
                  <a:srgbClr val="D4D4D4"/>
                </a:highlight>
                <a:latin typeface="Courier New" panose="02070309020205020404" pitchFamily="49" charset="0"/>
              </a:rPr>
              <a:t>logFile</a:t>
            </a:r>
            <a:r>
              <a:rPr lang="en-US" sz="1200">
                <a:solidFill>
                  <a:srgbClr val="000000"/>
                </a:solidFill>
                <a:highlight>
                  <a:srgbClr val="D4D4D4"/>
                </a:highlight>
                <a:latin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200" kern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3923928" y="4437112"/>
            <a:ext cx="4572446" cy="360040"/>
          </a:xfrm>
          <a:prstGeom prst="wedgeRoundRectCallout">
            <a:avLst>
              <a:gd name="adj1" fmla="val -74347"/>
              <a:gd name="adj2" fmla="val -113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Default </a:t>
            </a:r>
            <a:r>
              <a:rPr lang="de-DE" err="1" smtClean="0">
                <a:solidFill>
                  <a:schemeClr val="bg1"/>
                </a:solidFill>
              </a:rPr>
              <a:t>Copy</a:t>
            </a:r>
            <a:r>
              <a:rPr lang="de-DE" smtClean="0">
                <a:solidFill>
                  <a:schemeClr val="bg1"/>
                </a:solidFill>
              </a:rPr>
              <a:t>-Konstruktor kopiert </a:t>
            </a:r>
            <a:r>
              <a:rPr lang="de-DE" i="1" err="1" smtClean="0">
                <a:solidFill>
                  <a:schemeClr val="bg1"/>
                </a:solidFill>
              </a:rPr>
              <a:t>logFile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3923928" y="4941168"/>
            <a:ext cx="4572446" cy="720080"/>
          </a:xfrm>
          <a:prstGeom prst="wedgeRoundRectCallout">
            <a:avLst>
              <a:gd name="adj1" fmla="val -75710"/>
              <a:gd name="adj2" fmla="val -8636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Aber</a:t>
            </a:r>
            <a:r>
              <a:rPr lang="de-DE">
                <a:solidFill>
                  <a:schemeClr val="bg1"/>
                </a:solidFill>
              </a:rPr>
              <a:t>: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std::ostream </a:t>
            </a:r>
            <a:r>
              <a:rPr lang="de-DE">
                <a:solidFill>
                  <a:schemeClr val="bg1"/>
                </a:solidFill>
              </a:rPr>
              <a:t>hat </a:t>
            </a:r>
            <a:r>
              <a:rPr lang="de-DE" b="1">
                <a:solidFill>
                  <a:schemeClr val="bg1"/>
                </a:solidFill>
              </a:rPr>
              <a:t>keinen Kopierkonstruktor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9" name="Inhaltsplatzhalter 12"/>
          <p:cNvSpPr txBox="1">
            <a:spLocks/>
          </p:cNvSpPr>
          <p:nvPr/>
        </p:nvSpPr>
        <p:spPr bwMode="auto"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 w="25400" cap="flat" cmpd="sng" algn="ctr">
            <a:solidFill>
              <a:schemeClr val="tx1"/>
            </a:solidFill>
            <a:prstDash val="soli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77800" indent="-177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800" b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defRPr/>
            </a:pPr>
            <a:r>
              <a:rPr lang="de-DE" kern="0" smtClean="0">
                <a:solidFill>
                  <a:schemeClr val="bg1"/>
                </a:solidFill>
              </a:rPr>
              <a:t>Implementiert man </a:t>
            </a:r>
            <a:r>
              <a:rPr lang="de-DE" b="1" kern="0" smtClean="0">
                <a:solidFill>
                  <a:schemeClr val="bg1"/>
                </a:solidFill>
              </a:rPr>
              <a:t>Copy-Konstruktor</a:t>
            </a:r>
            <a:r>
              <a:rPr lang="de-DE" kern="0" smtClean="0">
                <a:solidFill>
                  <a:schemeClr val="bg1"/>
                </a:solidFill>
              </a:rPr>
              <a:t>, </a:t>
            </a:r>
            <a:r>
              <a:rPr lang="de-DE" b="1" kern="0" smtClean="0">
                <a:solidFill>
                  <a:schemeClr val="bg1"/>
                </a:solidFill>
              </a:rPr>
              <a:t>Assignment-Operator</a:t>
            </a:r>
            <a:r>
              <a:rPr lang="de-DE" kern="0" smtClean="0">
                <a:solidFill>
                  <a:schemeClr val="bg1"/>
                </a:solidFill>
              </a:rPr>
              <a:t> oder </a:t>
            </a:r>
            <a:r>
              <a:rPr lang="de-DE" b="1" kern="0" smtClean="0">
                <a:solidFill>
                  <a:schemeClr val="bg1"/>
                </a:solidFill>
              </a:rPr>
              <a:t>Destruktor</a:t>
            </a:r>
            <a:r>
              <a:rPr lang="de-DE" kern="0" smtClean="0">
                <a:solidFill>
                  <a:schemeClr val="bg1"/>
                </a:solidFill>
              </a:rPr>
              <a:t>, muss man vermutlich auch die anderen Beiden implementieren.</a:t>
            </a:r>
            <a:endParaRPr lang="de-DE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175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8" grpId="0" animBg="1"/>
    </p:bld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Rule </a:t>
            </a:r>
            <a:r>
              <a:rPr lang="de-DE" altLang="de-DE" noProof="0" dirty="0" err="1" smtClean="0"/>
              <a:t>of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Three</a:t>
            </a:r>
            <a:r>
              <a:rPr lang="de-DE" altLang="de-DE" noProof="0" dirty="0" smtClean="0"/>
              <a:t> (II)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idx="1"/>
          </p:nvPr>
        </p:nvSpPr>
        <p:spPr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indent="0">
              <a:buNone/>
              <a:defRPr/>
            </a:pPr>
            <a:r>
              <a:rPr lang="de-DE" b="0" noProof="0" dirty="0" smtClean="0">
                <a:solidFill>
                  <a:schemeClr val="bg1"/>
                </a:solidFill>
              </a:rPr>
              <a:t>Implementiert man </a:t>
            </a:r>
            <a:r>
              <a:rPr lang="de-DE" b="1" noProof="0" dirty="0" err="1" smtClean="0">
                <a:solidFill>
                  <a:schemeClr val="bg1"/>
                </a:solidFill>
              </a:rPr>
              <a:t>Copy</a:t>
            </a:r>
            <a:r>
              <a:rPr lang="de-DE" b="1" noProof="0" dirty="0" smtClean="0">
                <a:solidFill>
                  <a:schemeClr val="bg1"/>
                </a:solidFill>
              </a:rPr>
              <a:t>-Konstruktor</a:t>
            </a:r>
            <a:r>
              <a:rPr lang="de-DE" b="0" noProof="0" dirty="0" smtClean="0">
                <a:solidFill>
                  <a:schemeClr val="bg1"/>
                </a:solidFill>
              </a:rPr>
              <a:t>, </a:t>
            </a:r>
            <a:r>
              <a:rPr lang="de-DE" b="1" noProof="0" dirty="0" err="1" smtClean="0">
                <a:solidFill>
                  <a:schemeClr val="bg1"/>
                </a:solidFill>
              </a:rPr>
              <a:t>Assignment</a:t>
            </a:r>
            <a:r>
              <a:rPr lang="de-DE" b="1" noProof="0" dirty="0" smtClean="0">
                <a:solidFill>
                  <a:schemeClr val="bg1"/>
                </a:solidFill>
              </a:rPr>
              <a:t>-Operator</a:t>
            </a:r>
            <a:r>
              <a:rPr lang="de-DE" b="0" noProof="0" dirty="0" smtClean="0">
                <a:solidFill>
                  <a:schemeClr val="bg1"/>
                </a:solidFill>
              </a:rPr>
              <a:t> oder </a:t>
            </a:r>
            <a:r>
              <a:rPr lang="de-DE" b="1" noProof="0" dirty="0" err="1" smtClean="0">
                <a:solidFill>
                  <a:schemeClr val="bg1"/>
                </a:solidFill>
              </a:rPr>
              <a:t>Destruktor</a:t>
            </a:r>
            <a:r>
              <a:rPr lang="de-DE" b="0" noProof="0" dirty="0" smtClean="0">
                <a:solidFill>
                  <a:schemeClr val="bg1"/>
                </a:solidFill>
              </a:rPr>
              <a:t>, muss man vermutlich auch die anderen Beiden implementieren.</a:t>
            </a:r>
            <a:endParaRPr lang="de-DE" noProof="0" dirty="0">
              <a:solidFill>
                <a:schemeClr val="bg1"/>
              </a:solidFill>
            </a:endParaRP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50825" y="3573016"/>
            <a:ext cx="8640763" cy="2880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Der Compiler generiert einen der drei bei Bedarf automatisch, indem Felder 1:1 kopiert werden (evtl. mittels "rekursivem" </a:t>
            </a:r>
            <a:r>
              <a:rPr lang="de-DE" b="0" kern="0" err="1" smtClean="0"/>
              <a:t>Copy</a:t>
            </a:r>
            <a:r>
              <a:rPr lang="de-DE" b="0" kern="0" smtClean="0"/>
              <a:t>-Konstruktor).</a:t>
            </a:r>
            <a:br>
              <a:rPr lang="de-DE" b="0" kern="0" smtClean="0"/>
            </a:br>
            <a:endParaRPr lang="de-DE" b="0" kern="0" smtClea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ich </a:t>
            </a:r>
            <a:r>
              <a:rPr lang="de-DE" kern="0" smtClean="0"/>
              <a:t>Ressourcen</a:t>
            </a:r>
            <a:r>
              <a:rPr lang="de-DE" b="0" kern="0" smtClean="0"/>
              <a:t> (Speicher, File Handle,…) in einem </a:t>
            </a:r>
            <a:r>
              <a:rPr lang="de-DE" kern="0" smtClean="0"/>
              <a:t>Konstruktor</a:t>
            </a:r>
            <a:r>
              <a:rPr lang="de-DE" b="0" kern="0" smtClean="0"/>
              <a:t> akquiriere, möchte ich sie auch im </a:t>
            </a:r>
            <a:r>
              <a:rPr lang="de-DE" kern="0" smtClean="0"/>
              <a:t>Destruktor</a:t>
            </a:r>
            <a:r>
              <a:rPr lang="de-DE" b="0" kern="0" smtClean="0"/>
              <a:t> freigeben.</a:t>
            </a:r>
            <a:br>
              <a:rPr lang="de-DE" b="0" kern="0" smtClean="0"/>
            </a:br>
            <a:endParaRPr lang="en-US" b="0" kern="0" smtClea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Verwende ich einen </a:t>
            </a:r>
            <a:r>
              <a:rPr lang="de-DE" kern="0" smtClean="0"/>
              <a:t>eigenen </a:t>
            </a:r>
            <a:r>
              <a:rPr lang="de-DE" kern="0" err="1" smtClean="0"/>
              <a:t>Copy</a:t>
            </a:r>
            <a:r>
              <a:rPr lang="de-DE" kern="0" smtClean="0"/>
              <a:t>-Konstruktor</a:t>
            </a:r>
            <a:r>
              <a:rPr lang="de-DE" b="0" kern="0" smtClean="0"/>
              <a:t> und einen </a:t>
            </a:r>
            <a:r>
              <a:rPr lang="de-DE" kern="0" smtClean="0"/>
              <a:t>generierten </a:t>
            </a:r>
            <a:r>
              <a:rPr lang="de-DE" kern="0" err="1" smtClean="0"/>
              <a:t>Assignment</a:t>
            </a:r>
            <a:r>
              <a:rPr lang="de-DE" kern="0" smtClean="0"/>
              <a:t>-Operator</a:t>
            </a:r>
            <a:r>
              <a:rPr lang="de-DE" b="0" kern="0" smtClean="0"/>
              <a:t>, kann es zu </a:t>
            </a:r>
            <a:r>
              <a:rPr lang="de-DE" kern="0" smtClean="0"/>
              <a:t>inkonsistentem Verhalten</a:t>
            </a:r>
            <a:r>
              <a:rPr lang="de-DE" b="0" kern="0" smtClean="0"/>
              <a:t> kommen.</a:t>
            </a:r>
            <a:br>
              <a:rPr lang="de-DE" b="0" kern="0" smtClean="0"/>
            </a:br>
            <a:endParaRPr lang="de-DE" b="0" kern="0" smtClean="0"/>
          </a:p>
        </p:txBody>
      </p:sp>
      <p:sp>
        <p:nvSpPr>
          <p:cNvPr id="5" name="Rechteck 4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2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Immutable Datentypen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648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noProof="0" smtClean="0"/>
              <a:t>[Exkurs] </a:t>
            </a:r>
            <a:r>
              <a:rPr lang="de-DE" altLang="de-DE" noProof="0" smtClean="0"/>
              <a:t>Weak </a:t>
            </a:r>
            <a:r>
              <a:rPr lang="de-DE" altLang="de-DE" noProof="0" dirty="0" err="1" smtClean="0"/>
              <a:t>SmartPointer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 smtClean="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 smtClean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 smtClean="0"/>
              <a:t>Fertig – Eve und Bob halten sich gegenseitig am Leben.</a:t>
            </a:r>
            <a:r>
              <a:rPr lang="de-DE" altLang="de-DE" smtClean="0"/>
              <a:t> </a:t>
            </a:r>
            <a:endParaRPr lang="de-DE" altLang="de-DE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</a:t>
            </a:r>
            <a:endParaRPr lang="en-US"/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Bob</a:t>
            </a:r>
            <a:endParaRPr lang="en-US"/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84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Lösung</a:t>
            </a:r>
            <a:r>
              <a:rPr lang="de-DE" noProof="0" dirty="0" smtClean="0"/>
              <a:t>: Verzicht auf Zeiger (I)</a:t>
            </a:r>
            <a:endParaRPr lang="de-DE" noProof="0" dirty="0"/>
          </a:p>
        </p:txBody>
      </p:sp>
      <p:sp>
        <p:nvSpPr>
          <p:cNvPr id="13" name="Textfeld 12"/>
          <p:cNvSpPr txBox="1"/>
          <p:nvPr/>
        </p:nvSpPr>
        <p:spPr>
          <a:xfrm>
            <a:off x="283949" y="2171354"/>
            <a:ext cx="3745111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friends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4222044" y="2175946"/>
            <a:ext cx="4827008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extfeld 29"/>
          <p:cNvSpPr txBox="1"/>
          <p:nvPr/>
        </p:nvSpPr>
        <p:spPr>
          <a:xfrm>
            <a:off x="274638" y="4333715"/>
            <a:ext cx="4957342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6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1" name="Abgerundete rechteckige Legende 30"/>
          <p:cNvSpPr/>
          <p:nvPr/>
        </p:nvSpPr>
        <p:spPr>
          <a:xfrm>
            <a:off x="5868144" y="4419326"/>
            <a:ext cx="3180909" cy="806450"/>
          </a:xfrm>
          <a:prstGeom prst="wedgeRoundRectCallout">
            <a:avLst>
              <a:gd name="adj1" fmla="val -55200"/>
              <a:gd name="adj2" fmla="val -97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Welches neue Problem handeln wir uns damit ein?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2" name="Textfeld 31"/>
          <p:cNvSpPr txBox="1">
            <a:spLocks noChangeArrowheads="1"/>
          </p:cNvSpPr>
          <p:nvPr/>
        </p:nvSpPr>
        <p:spPr bwMode="auto">
          <a:xfrm>
            <a:off x="5482995" y="4365879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  <p:sp>
        <p:nvSpPr>
          <p:cNvPr id="33" name="Abgerundete rechteckige Legende 32"/>
          <p:cNvSpPr/>
          <p:nvPr/>
        </p:nvSpPr>
        <p:spPr>
          <a:xfrm>
            <a:off x="5868143" y="5373216"/>
            <a:ext cx="3180909" cy="806450"/>
          </a:xfrm>
          <a:prstGeom prst="wedgeRoundRectCallout">
            <a:avLst>
              <a:gd name="adj1" fmla="val -22920"/>
              <a:gd name="adj2" fmla="val -7125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Eine Person existiert jetzt </a:t>
            </a:r>
            <a:r>
              <a:rPr lang="de-DE" b="1" smtClean="0">
                <a:solidFill>
                  <a:schemeClr val="bg1"/>
                </a:solidFill>
              </a:rPr>
              <a:t>mehrfach</a:t>
            </a:r>
            <a:r>
              <a:rPr lang="de-DE" smtClean="0">
                <a:solidFill>
                  <a:schemeClr val="bg1"/>
                </a:solidFill>
              </a:rPr>
              <a:t>! (s. nächste Folie)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4" name="Textfeld 33"/>
          <p:cNvSpPr txBox="1">
            <a:spLocks noChangeArrowheads="1"/>
          </p:cNvSpPr>
          <p:nvPr/>
        </p:nvSpPr>
        <p:spPr bwMode="auto">
          <a:xfrm>
            <a:off x="5508104" y="531679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85392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 animBg="1"/>
      <p:bldP spid="34" grpId="0"/>
    </p:bld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Lösung</a:t>
            </a:r>
            <a:r>
              <a:rPr lang="de-DE" noProof="0" dirty="0" smtClean="0"/>
              <a:t>: Verzicht auf Zeiger (II)</a:t>
            </a:r>
            <a:endParaRPr lang="de-DE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250825" y="1556797"/>
            <a:ext cx="8532813" cy="3501724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eve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"Eve"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55.0);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55kg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bob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"Bob"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80.0);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80kg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 weight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i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makeFriends</a:t>
            </a:r>
            <a:r>
              <a:rPr lang="en-US" sz="1400" i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(eve, bob);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eve.getFriends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().at(0);</a:t>
            </a: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bobAsEvesFriend.setWeight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(95);</a:t>
            </a:r>
          </a:p>
          <a:p>
            <a:pPr lvl="0" algn="l"/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[as Eve's friend] has weight 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 </a:t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bobAsEvesFriend.getWeight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 weight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50825" y="5308068"/>
            <a:ext cx="5653386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 smtClean="0">
                <a:solidFill>
                  <a:srgbClr val="000000"/>
                </a:solidFill>
                <a:latin typeface="+mj-lt"/>
              </a:rPr>
              <a:t>Ausgabe</a:t>
            </a:r>
            <a:r>
              <a:rPr lang="en-US" b="1" smtClean="0">
                <a:solidFill>
                  <a:srgbClr val="000000"/>
                </a:solidFill>
                <a:latin typeface="+mj-lt"/>
              </a:rPr>
              <a:t>: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Bob 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has weight 80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[as Eve's friend] has weight 95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  <a:endParaRPr lang="en-US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340" y="5201738"/>
            <a:ext cx="4067944" cy="645106"/>
          </a:xfrm>
          <a:prstGeom prst="wedgeRoundRectCallout">
            <a:avLst>
              <a:gd name="adj1" fmla="val -63344"/>
              <a:gd name="adj2" fmla="val 4725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b="1" smtClean="0">
                <a:solidFill>
                  <a:schemeClr val="bg1"/>
                </a:solidFill>
              </a:rPr>
              <a:t>immutablen Objekten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smtClean="0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</a:t>
            </a:r>
            <a:r>
              <a:rPr lang="de-DE" smtClean="0">
                <a:solidFill>
                  <a:schemeClr val="bg1"/>
                </a:solidFill>
              </a:rPr>
              <a:t>) umgehbar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5232815" y="6250562"/>
            <a:ext cx="3348995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en.wikipedia.org/wiki/Immutable_object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533085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 animBg="1"/>
    </p:bld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Mixins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Mehrfachvererbung mit Templates mischen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966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 noProof="0" smtClean="0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 smtClean="0"/>
          </a:p>
        </p:txBody>
      </p:sp>
      <p:sp>
        <p:nvSpPr>
          <p:cNvPr id="22531" name="Rechteck 3"/>
          <p:cNvSpPr>
            <a:spLocks noChangeArrowheads="1"/>
          </p:cNvSpPr>
          <p:nvPr/>
        </p:nvSpPr>
        <p:spPr bwMode="auto">
          <a:xfrm>
            <a:off x="468313" y="1844675"/>
            <a:ext cx="6119812" cy="403259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&lt;	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: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			   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//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Nothing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else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needed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!</a:t>
            </a:r>
            <a:endParaRPr lang="de-DE" altLang="de-DE" sz="18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8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940152" y="2132856"/>
            <a:ext cx="2970212" cy="868362"/>
          </a:xfrm>
          <a:prstGeom prst="wedgeRoundRectCallout">
            <a:avLst>
              <a:gd name="adj1" fmla="val -102710"/>
              <a:gd name="adj2" fmla="val 147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Mixins</a:t>
            </a:r>
            <a:r>
              <a:rPr lang="de-DE">
                <a:solidFill>
                  <a:schemeClr val="bg1"/>
                </a:solidFill>
              </a:rPr>
              <a:t> werden als Typparameter </a:t>
            </a:r>
            <a:r>
              <a:rPr lang="de-DE" smtClean="0">
                <a:solidFill>
                  <a:schemeClr val="bg1"/>
                </a:solidFill>
              </a:rPr>
              <a:t>definiert…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010325" y="4005064"/>
            <a:ext cx="2971800" cy="868362"/>
          </a:xfrm>
          <a:prstGeom prst="wedgeRoundRectCallout">
            <a:avLst>
              <a:gd name="adj1" fmla="val -74691"/>
              <a:gd name="adj2" fmla="val 982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…und "reingemischt" </a:t>
            </a:r>
            <a:r>
              <a:rPr lang="de-DE">
                <a:solidFill>
                  <a:schemeClr val="bg1"/>
                </a:solidFill>
              </a:rPr>
              <a:t>mit Mehrfachvererbung!</a:t>
            </a:r>
          </a:p>
        </p:txBody>
      </p:sp>
    </p:spTree>
    <p:extLst>
      <p:ext uri="{BB962C8B-B14F-4D97-AF65-F5344CB8AC3E}">
        <p14:creationId xmlns:p14="http://schemas.microsoft.com/office/powerpoint/2010/main" val="3191420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/>
              <a:t>[Exkurs] Mixins</a:t>
            </a:r>
            <a:r>
              <a:rPr lang="de-DE" altLang="de-DE" noProof="0" dirty="0" smtClean="0"/>
              <a:t>: Mehrfachvererbung </a:t>
            </a:r>
            <a:r>
              <a:rPr lang="de-DE" altLang="de-DE" noProof="0" dirty="0"/>
              <a:t>trifft Templates</a:t>
            </a:r>
            <a:endParaRPr lang="de-DE" altLang="de-DE" sz="2000" noProof="0" dirty="0" smtClean="0"/>
          </a:p>
        </p:txBody>
      </p:sp>
      <p:sp>
        <p:nvSpPr>
          <p:cNvPr id="23555" name="Rechteck 6"/>
          <p:cNvSpPr>
            <a:spLocks noChangeArrowheads="1"/>
          </p:cNvSpPr>
          <p:nvPr/>
        </p:nvSpPr>
        <p:spPr bwMode="auto">
          <a:xfrm>
            <a:off x="283190" y="1565275"/>
            <a:ext cx="8280400" cy="345805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PasswordSecurity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MacOSX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Enterprise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system.print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"Yihaa!"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"Password 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accepted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system.checkPassword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"*****"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 </a:t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   &lt;&lt;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773577" y="2276872"/>
            <a:ext cx="3232150" cy="1050925"/>
          </a:xfrm>
          <a:prstGeom prst="wedgeRoundRectCallout">
            <a:avLst>
              <a:gd name="adj1" fmla="val -60277"/>
              <a:gd name="adj2" fmla="val -520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Benutzer kann eine konkrete Implementierung </a:t>
            </a:r>
            <a:r>
              <a:rPr lang="de-DE" smtClean="0">
                <a:solidFill>
                  <a:schemeClr val="bg1"/>
                </a:solidFill>
              </a:rPr>
              <a:t>"zusammenmischen"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559265" y="3971393"/>
            <a:ext cx="3446462" cy="1050925"/>
          </a:xfrm>
          <a:prstGeom prst="wedgeRoundRectCallout">
            <a:avLst>
              <a:gd name="adj1" fmla="val -53247"/>
              <a:gd name="adj2" fmla="val -617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das Verhalten der Instanz wird dadurch flexibel </a:t>
            </a:r>
            <a:r>
              <a:rPr lang="de-DE" b="1">
                <a:solidFill>
                  <a:schemeClr val="bg1"/>
                </a:solidFill>
              </a:rPr>
              <a:t>kombiniert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</a:rPr>
              <a:t>konfiguriert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4272628" y="5208452"/>
            <a:ext cx="4311178" cy="1050925"/>
            <a:chOff x="4272628" y="5208452"/>
            <a:chExt cx="4311178" cy="1050925"/>
          </a:xfrm>
        </p:grpSpPr>
        <p:sp>
          <p:nvSpPr>
            <p:cNvPr id="10" name="Abgerundete rechteckige Legende 9"/>
            <p:cNvSpPr/>
            <p:nvPr/>
          </p:nvSpPr>
          <p:spPr>
            <a:xfrm>
              <a:off x="4673793" y="5208452"/>
              <a:ext cx="3910013" cy="1050925"/>
            </a:xfrm>
            <a:prstGeom prst="wedgeRoundRectCallout">
              <a:avLst>
                <a:gd name="adj1" fmla="val 17457"/>
                <a:gd name="adj2" fmla="val 1244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Die C++ </a:t>
              </a:r>
              <a:r>
                <a:rPr lang="de-DE" b="1">
                  <a:solidFill>
                    <a:schemeClr val="bg1"/>
                  </a:solidFill>
                </a:rPr>
                <a:t>Standard Template Library </a:t>
              </a:r>
              <a:r>
                <a:rPr lang="de-DE">
                  <a:solidFill>
                    <a:schemeClr val="bg1"/>
                  </a:solidFill>
                </a:rPr>
                <a:t>(STL) macht ausgiebigen Gebrauch von </a:t>
              </a:r>
              <a:r>
                <a:rPr lang="de-DE" err="1">
                  <a:solidFill>
                    <a:schemeClr val="bg1"/>
                  </a:solidFill>
                </a:rPr>
                <a:t>Mixins</a:t>
              </a:r>
              <a:r>
                <a:rPr lang="de-DE">
                  <a:solidFill>
                    <a:schemeClr val="bg1"/>
                  </a:solidFill>
                </a:rPr>
                <a:t> …. </a:t>
              </a:r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4272628" y="5301327"/>
              <a:ext cx="415499" cy="865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b="1" smtClean="0">
                  <a:solidFill>
                    <a:srgbClr val="005AA9"/>
                  </a:solidFill>
                </a:rPr>
                <a:t>!</a:t>
              </a:r>
              <a:endParaRPr lang="en-US" sz="11500" b="1">
                <a:solidFill>
                  <a:srgbClr val="005AA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283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Laufendes Beispiel</a:t>
            </a:r>
          </a:p>
        </p:txBody>
      </p:sp>
    </p:spTree>
    <p:extLst>
      <p:ext uri="{BB962C8B-B14F-4D97-AF65-F5344CB8AC3E}">
        <p14:creationId xmlns:p14="http://schemas.microsoft.com/office/powerpoint/2010/main" val="3026220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Methodenzeiger und Lambdas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Brüder von Funktionszeigern und Funktoren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72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</a:t>
            </a:r>
            <a:r>
              <a:rPr lang="de-DE" altLang="de-DE" noProof="0" smtClean="0"/>
              <a:t>Methodenzeiger</a:t>
            </a:r>
            <a:r>
              <a:rPr lang="de-DE" altLang="de-DE" noProof="0" dirty="0" smtClean="0"/>
              <a:t>: Beispiel</a:t>
            </a:r>
          </a:p>
        </p:txBody>
      </p:sp>
      <p:sp>
        <p:nvSpPr>
          <p:cNvPr id="9" name="Gefaltete Ecke 8"/>
          <p:cNvSpPr/>
          <p:nvPr/>
        </p:nvSpPr>
        <p:spPr>
          <a:xfrm>
            <a:off x="254699" y="1580399"/>
            <a:ext cx="6318448" cy="4512896"/>
          </a:xfrm>
          <a:prstGeom prst="foldedCorner">
            <a:avLst>
              <a:gd name="adj" fmla="val 10741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4625" algn="l"/>
              </a:tabLst>
              <a:defRPr/>
            </a:pPr>
            <a:r>
              <a:rPr lang="de-DE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class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de-DE" sz="1400" err="1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highlight>
                  <a:srgbClr val="D4D4D4"/>
                </a:highlight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~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  <a:endParaRPr lang="de-DE" sz="1400">
              <a:solidFill>
                <a:srgbClr val="000000"/>
              </a:solidFill>
              <a:highlight>
                <a:srgbClr val="D4D4D4"/>
              </a:highlight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inline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void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print(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&amp; message) 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cout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smtClean="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"user</a:t>
            </a:r>
            <a:r>
              <a:rPr lang="de-DE" sz="140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:~ </a:t>
            </a:r>
            <a:r>
              <a:rPr lang="de-DE" sz="1400" smtClean="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/$" 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&lt;&lt; 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message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err="1">
                <a:solidFill>
                  <a:srgbClr val="64288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endl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}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 smtClean="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};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/>
            </a:endParaRPr>
          </a:p>
          <a:p>
            <a:pPr algn="l">
              <a:buSzTx/>
              <a:tabLst>
                <a:tab pos="174625" algn="l"/>
              </a:tabLst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main(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::*fp3)(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  &amp;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.*fp3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)(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err="1">
                <a:solidFill>
                  <a:srgbClr val="3F7F5F"/>
                </a:solidFill>
                <a:latin typeface="Consolas" pitchFamily="49" charset="0"/>
              </a:rPr>
              <a:t>user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:~ /$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bar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sz="1400">
              <a:solidFill>
                <a:srgbClr val="3F7F5F"/>
              </a:solidFill>
              <a:latin typeface="Consolas" pitchFamily="49" charset="0"/>
              <a:ea typeface="Lucida Sans Unicode" pitchFamily="34" charset="0"/>
              <a:cs typeface="Lucida Sans Unicode" pitchFamily="34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en-US" altLang="de-DE" sz="1400" smtClean="0">
                <a:solidFill>
                  <a:srgbClr val="644632"/>
                </a:solidFill>
                <a:latin typeface="Consolas" pitchFamily="49" charset="0"/>
              </a:rPr>
              <a:t>}</a:t>
            </a: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6152363" y="1884820"/>
            <a:ext cx="2232025" cy="717550"/>
          </a:xfrm>
          <a:prstGeom prst="wedgeRoundRectCallout">
            <a:avLst>
              <a:gd name="adj1" fmla="val -213245"/>
              <a:gd name="adj2" fmla="val 517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Normale Methode einer Klasse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372071" y="3320517"/>
            <a:ext cx="3167003" cy="717550"/>
          </a:xfrm>
          <a:prstGeom prst="wedgeRoundRectCallout">
            <a:avLst>
              <a:gd name="adj1" fmla="val -75110"/>
              <a:gd name="adj2" fmla="val 654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Methodenzeiger sind </a:t>
            </a:r>
            <a:r>
              <a:rPr lang="de-DE" b="1" smtClean="0">
                <a:solidFill>
                  <a:schemeClr val="bg1"/>
                </a:solidFill>
              </a:rPr>
              <a:t>spezielle </a:t>
            </a:r>
            <a:r>
              <a:rPr lang="de-DE" b="1" err="1" smtClean="0">
                <a:solidFill>
                  <a:schemeClr val="bg1"/>
                </a:solidFill>
              </a:rPr>
              <a:t>Funktionszeiger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597406" y="4502898"/>
            <a:ext cx="4503738" cy="717550"/>
          </a:xfrm>
          <a:prstGeom prst="wedgeRoundRectCallout">
            <a:avLst>
              <a:gd name="adj1" fmla="val -103521"/>
              <a:gd name="adj2" fmla="val -33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Beim Zeiger auf Methoden muss die </a:t>
            </a:r>
            <a:r>
              <a:rPr lang="de-DE" b="1">
                <a:solidFill>
                  <a:schemeClr val="bg1"/>
                </a:solidFill>
              </a:rPr>
              <a:t>Klasse als </a:t>
            </a:r>
            <a:r>
              <a:rPr lang="de-DE" b="1" smtClean="0">
                <a:solidFill>
                  <a:schemeClr val="bg1"/>
                </a:solidFill>
              </a:rPr>
              <a:t>"Scope" </a:t>
            </a:r>
            <a:r>
              <a:rPr lang="de-DE">
                <a:solidFill>
                  <a:schemeClr val="bg1"/>
                </a:solidFill>
              </a:rPr>
              <a:t>angegeben werden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5955573" y="5473696"/>
            <a:ext cx="3096964" cy="619599"/>
          </a:xfrm>
          <a:prstGeom prst="wedgeRoundRectCallout">
            <a:avLst>
              <a:gd name="adj1" fmla="val -104512"/>
              <a:gd name="adj2" fmla="val -4891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Aufruf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>
                <a:solidFill>
                  <a:schemeClr val="bg1"/>
                </a:solidFill>
              </a:rPr>
              <a:t>mit einer Instanz der </a:t>
            </a:r>
            <a:r>
              <a:rPr lang="de-DE" smtClean="0">
                <a:solidFill>
                  <a:schemeClr val="bg1"/>
                </a:solidFill>
              </a:rPr>
              <a:t>Klasse möglich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5991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</a:t>
            </a:r>
            <a:r>
              <a:rPr lang="de-DE" altLang="de-DE" noProof="0" smtClean="0"/>
              <a:t>Methodenzeiger</a:t>
            </a:r>
            <a:r>
              <a:rPr lang="de-DE" altLang="de-DE" noProof="0" dirty="0" smtClean="0"/>
              <a:t>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9056" y="2767748"/>
            <a:ext cx="9145264" cy="75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fp1)(</a:t>
            </a: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=</a:t>
            </a:r>
            <a:b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											</a:t>
            </a:r>
            <a:r>
              <a:rPr lang="de-DE" altLang="de-DE" sz="2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2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2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26560" y="3421146"/>
            <a:ext cx="1944464" cy="717550"/>
          </a:xfrm>
          <a:prstGeom prst="wedgeRoundRectCallout">
            <a:avLst>
              <a:gd name="adj1" fmla="val -28809"/>
              <a:gd name="adj2" fmla="val -904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12709" y="3429000"/>
            <a:ext cx="2795587" cy="1157288"/>
          </a:xfrm>
          <a:prstGeom prst="wedgeRoundRectCallout">
            <a:avLst>
              <a:gd name="adj1" fmla="val -6532"/>
              <a:gd name="adj2" fmla="val -7769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992520" y="1640744"/>
            <a:ext cx="2970213" cy="868363"/>
          </a:xfrm>
          <a:prstGeom prst="wedgeRoundRectCallout">
            <a:avLst>
              <a:gd name="adj1" fmla="val -29861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70556" y="3723785"/>
            <a:ext cx="3168650" cy="461201"/>
          </a:xfrm>
          <a:prstGeom prst="wedgeRoundRectCallout">
            <a:avLst>
              <a:gd name="adj1" fmla="val -27905"/>
              <a:gd name="adj2" fmla="val -1078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</a:t>
            </a:r>
            <a:r>
              <a:rPr lang="de-DE" b="1" smtClean="0">
                <a:solidFill>
                  <a:schemeClr val="bg1"/>
                </a:solidFill>
              </a:rPr>
              <a:t>Methode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574831" y="1640744"/>
            <a:ext cx="2071342" cy="868363"/>
          </a:xfrm>
          <a:prstGeom prst="wedgeRoundRectCallout">
            <a:avLst>
              <a:gd name="adj1" fmla="val 7693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Name der Variable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77831" y="1640744"/>
            <a:ext cx="2071342" cy="868363"/>
          </a:xfrm>
          <a:prstGeom prst="wedgeRoundRectCallout">
            <a:avLst>
              <a:gd name="adj1" fmla="val 9164"/>
              <a:gd name="adj2" fmla="val 876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Klasse der Methode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48044" y="4959001"/>
            <a:ext cx="4572000" cy="166648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2200" err="1" smtClean="0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22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.*fp3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 smtClean="0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-&gt;*fp3)(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22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endParaRPr lang="en-US" sz="220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646173" y="5213598"/>
            <a:ext cx="2795587" cy="1157288"/>
          </a:xfrm>
          <a:prstGeom prst="wedgeRoundRectCallout">
            <a:avLst>
              <a:gd name="adj1" fmla="val -90484"/>
              <a:gd name="adj2" fmla="val 21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Aufruf über </a:t>
            </a:r>
            <a:r>
              <a:rPr lang="de-DE" b="1" err="1" smtClean="0">
                <a:solidFill>
                  <a:schemeClr val="bg1"/>
                </a:solidFill>
              </a:rPr>
              <a:t>Dereferenzierung</a:t>
            </a:r>
            <a:r>
              <a:rPr lang="de-DE" b="1" smtClean="0">
                <a:solidFill>
                  <a:schemeClr val="bg1"/>
                </a:solidFill>
              </a:rPr>
              <a:t> des Methodenzeigers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22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4"/>
          <p:cNvSpPr>
            <a:spLocks noChangeArrowheads="1"/>
          </p:cNvSpPr>
          <p:nvPr/>
        </p:nvSpPr>
        <p:spPr bwMode="auto">
          <a:xfrm>
            <a:off x="2843808" y="3429000"/>
            <a:ext cx="100811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1380768" y="3200400"/>
            <a:ext cx="1247016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" name="Textfeld 1"/>
          <p:cNvSpPr txBox="1"/>
          <p:nvPr/>
        </p:nvSpPr>
        <p:spPr>
          <a:xfrm>
            <a:off x="179512" y="1573324"/>
            <a:ext cx="7590539" cy="5358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print(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&amp; s) </a:t>
            </a: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a) </a:t>
            </a: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{ /*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... */}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6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smtClean="0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object,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method,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begin,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end)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while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(begin != end)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		(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object.*method)(*begin++);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pt-BR" sz="1600" b="1">
                <a:solidFill>
                  <a:srgbClr val="000000"/>
                </a:solidFill>
                <a:latin typeface="Courier New" panose="02070309020205020404" pitchFamily="49" charset="0"/>
              </a:rPr>
              <a:t> n[] = { -1, 20, 33, 120 };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(print&lt;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fr-FR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applyToSequence(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::validateAges, n, n + 4);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>
              <a:tabLst>
                <a:tab pos="361950" algn="l"/>
                <a:tab pos="712788" algn="l"/>
                <a:tab pos="1073150" algn="l"/>
              </a:tabLst>
            </a:pPr>
            <a:endParaRPr lang="en-US" sz="1600"/>
          </a:p>
        </p:txBody>
      </p:sp>
      <p:sp>
        <p:nvSpPr>
          <p:cNvPr id="307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F</a:t>
            </a:r>
            <a:r>
              <a:rPr lang="de-DE" altLang="de-DE" noProof="0" smtClean="0"/>
              <a:t>unktionszeiger </a:t>
            </a:r>
            <a:r>
              <a:rPr lang="de-DE" altLang="de-DE" noProof="0" dirty="0" smtClean="0"/>
              <a:t>vs. Methodenzeiger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652120" y="2204864"/>
            <a:ext cx="3273425" cy="868362"/>
          </a:xfrm>
          <a:prstGeom prst="wedgeRoundRectCallout">
            <a:avLst>
              <a:gd name="adj1" fmla="val -58110"/>
              <a:gd name="adj2" fmla="val 930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</a:t>
            </a: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können nicht auf die gleiche Art und Weise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887809" y="4595729"/>
            <a:ext cx="2860656" cy="868362"/>
          </a:xfrm>
          <a:prstGeom prst="wedgeRoundRectCallout">
            <a:avLst>
              <a:gd name="adj1" fmla="val -71745"/>
              <a:gd name="adj2" fmla="val 76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… entsprechend ändert sich der Aufruf.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98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Automatische </a:t>
            </a:r>
            <a:r>
              <a:rPr lang="de-DE" noProof="0" dirty="0" smtClean="0"/>
              <a:t>Typableitung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 smtClean="0"/>
              <a:t>C++-Typen können </a:t>
            </a:r>
            <a:r>
              <a:rPr lang="de-DE" b="1" noProof="0" dirty="0" smtClean="0"/>
              <a:t>komplex</a:t>
            </a:r>
            <a:r>
              <a:rPr lang="de-DE" noProof="0" dirty="0" smtClean="0"/>
              <a:t> werden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const_iterator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 (*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&amp;);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Neues Schlüsselwort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/>
              <a:t> macht das Leben einfacher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: v) {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x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noProof="0" dirty="0" smtClean="0"/>
              <a:t>In der Klausur aus didaktischen Gründen </a:t>
            </a:r>
            <a:r>
              <a:rPr lang="de-DE" b="1" noProof="0" dirty="0" smtClean="0">
                <a:solidFill>
                  <a:srgbClr val="C00000"/>
                </a:solidFill>
              </a:rPr>
              <a:t>verboten</a:t>
            </a:r>
            <a:r>
              <a:rPr lang="de-DE" noProof="0" dirty="0" smtClean="0">
                <a:solidFill>
                  <a:srgbClr val="C00000"/>
                </a:solidFill>
              </a:rPr>
              <a:t> </a:t>
            </a:r>
            <a:r>
              <a:rPr lang="de-DE" noProof="0" dirty="0" smtClean="0">
                <a:sym typeface="Wingdings" panose="05000000000000000000" pitchFamily="2" charset="2"/>
              </a:rPr>
              <a:t></a:t>
            </a:r>
            <a:endParaRPr 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626929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Lambdas </a:t>
            </a:r>
            <a:r>
              <a:rPr lang="de-DE" noProof="0" dirty="0" smtClean="0"/>
              <a:t>(C++11)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4536974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Lambda-Ausdruck</a:t>
            </a:r>
            <a:r>
              <a:rPr lang="de-DE" noProof="0" dirty="0" smtClean="0"/>
              <a:t> = anonyme Funktion (ohne zugewiesenen Namen)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C++11</a:t>
            </a:r>
            <a:r>
              <a:rPr lang="de-DE" noProof="0" dirty="0" smtClean="0"/>
              <a:t>: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Weiterer Mechanismus, um "Verhalten als Parameter zu übergeben"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In Kombination mit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/>
              <a:t> extrem mächtig und zugleich kompakt!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Beispiel:</a:t>
            </a:r>
            <a:br>
              <a:rPr lang="de-DE" noProof="0" dirty="0" smtClean="0"/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"Info: ";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[=]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World!"); // Output: Info: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World!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Mittels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 smtClean="0"/>
              <a:t> kann die Variable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/>
              <a:t> aus dem Kontext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/>
              <a:t> "</a:t>
            </a:r>
            <a:r>
              <a:rPr lang="de-DE" b="1" noProof="0" dirty="0" smtClean="0"/>
              <a:t>eingefangen</a:t>
            </a:r>
            <a:r>
              <a:rPr lang="de-DE" noProof="0" dirty="0" smtClean="0"/>
              <a:t>" werden (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[=]</a:t>
            </a:r>
            <a:r>
              <a:rPr lang="de-DE" noProof="0" dirty="0" smtClean="0"/>
              <a:t>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[&amp;]</a:t>
            </a:r>
            <a:r>
              <a:rPr lang="de-DE" noProof="0" dirty="0" smtClean="0"/>
              <a:t>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")</a:t>
            </a:r>
          </a:p>
          <a:p>
            <a:pPr marL="692150" lvl="1" indent="-342900">
              <a:buFontTx/>
              <a:buChar char="-"/>
            </a:pPr>
            <a:endParaRPr lang="de-DE" noProof="0" dirty="0" smtClean="0"/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In Java seit 1.8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Beispiel: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Arrays.asList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(1,2,3).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stream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(x -&gt; x*x)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(x -&gt; x &lt; 7).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collect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Collectors.toString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2771800" y="6022136"/>
            <a:ext cx="5940152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z.B.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://www.cprogramming.com/c++11/c++</a:t>
            </a:r>
            <a:r>
              <a:rPr lang="en-US" sz="1200" smtClean="0">
                <a:hlinkClick r:id="rId2"/>
              </a:rPr>
              <a:t>11-lambda-closures.html</a:t>
            </a:r>
            <a:r>
              <a:rPr lang="en-US" sz="1200" smtClean="0"/>
              <a:t> </a:t>
            </a:r>
          </a:p>
          <a:p>
            <a:pPr algn="r"/>
            <a:r>
              <a:rPr lang="en-US" sz="1200"/>
              <a:t>viele Beispiele: </a:t>
            </a:r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en.wikipedia.org/wiki/Anonymous_function</a:t>
            </a:r>
            <a:endParaRPr lang="en-US" sz="1200" smtClean="0"/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30808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Makefiles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7097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Makefiles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1" name="Textfeld 3"/>
          <p:cNvSpPr txBox="1">
            <a:spLocks noChangeArrowheads="1"/>
          </p:cNvSpPr>
          <p:nvPr/>
        </p:nvSpPr>
        <p:spPr bwMode="auto">
          <a:xfrm>
            <a:off x="214512" y="1529514"/>
            <a:ext cx="7849368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Indem wir </a:t>
            </a:r>
            <a:r>
              <a:rPr lang="de-DE" altLang="de-DE" sz="1800" b="0" err="1" smtClean="0"/>
              <a:t>Eclipse</a:t>
            </a:r>
            <a:r>
              <a:rPr lang="de-DE" altLang="de-DE" sz="1800" b="0" smtClean="0"/>
              <a:t>-Projekte verwenden, </a:t>
            </a:r>
            <a:r>
              <a:rPr lang="de-DE" altLang="de-DE" sz="1800" smtClean="0"/>
              <a:t>binden wir uns an diese IDE.</a:t>
            </a:r>
            <a:br>
              <a:rPr lang="de-DE" altLang="de-DE" sz="1800" smtClean="0"/>
            </a:br>
            <a:endParaRPr lang="de-DE" altLang="de-DE" sz="1800" smtClean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Tatsächlich gab es früher gar keine so mächtigen IDEs wie heute …</a:t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… aber trotzdem große C/C++-Projekte mit </a:t>
            </a:r>
            <a:r>
              <a:rPr lang="de-DE" altLang="de-DE" sz="1800" smtClean="0"/>
              <a:t>hunderten von Dateien/Klassen </a:t>
            </a:r>
            <a:r>
              <a:rPr lang="de-DE" altLang="de-DE" sz="1800" b="0" smtClean="0"/>
              <a:t>und </a:t>
            </a:r>
            <a:r>
              <a:rPr lang="de-DE" altLang="de-DE" sz="1800" smtClean="0"/>
              <a:t>noch mehr Abhängigkeiten</a:t>
            </a:r>
            <a:r>
              <a:rPr lang="de-DE" altLang="de-DE" sz="1800" b="0" smtClean="0"/>
              <a:t>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51989" y="3421540"/>
            <a:ext cx="2601912" cy="593725"/>
          </a:xfrm>
          <a:prstGeom prst="wedgeRoundRectCallout">
            <a:avLst>
              <a:gd name="adj1" fmla="val -20798"/>
              <a:gd name="adj2" fmla="val -1089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soll man da den Überblick bewahren?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51989" y="4308268"/>
            <a:ext cx="2601912" cy="593725"/>
          </a:xfrm>
          <a:prstGeom prst="wedgeRoundRectCallout">
            <a:avLst>
              <a:gd name="adj1" fmla="val -19472"/>
              <a:gd name="adj2" fmla="val -914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Mittels Regeln!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219941" y="342154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smtClean="0">
                <a:solidFill>
                  <a:srgbClr val="005AA9"/>
                </a:solidFill>
              </a:rPr>
              <a:t>?</a:t>
            </a:r>
            <a:endParaRPr lang="en-US" sz="3600" b="1">
              <a:solidFill>
                <a:srgbClr val="005AA9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19941" y="430136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smtClean="0">
                <a:solidFill>
                  <a:srgbClr val="005AA9"/>
                </a:solidFill>
              </a:rPr>
              <a:t>!</a:t>
            </a:r>
            <a:endParaRPr lang="en-US" sz="3600" b="1">
              <a:solidFill>
                <a:srgbClr val="005AA9"/>
              </a:solidFill>
            </a:endParaRPr>
          </a:p>
        </p:txBody>
      </p:sp>
      <p:grpSp>
        <p:nvGrpSpPr>
          <p:cNvPr id="9" name="Gruppieren 8"/>
          <p:cNvGrpSpPr/>
          <p:nvPr/>
        </p:nvGrpSpPr>
        <p:grpSpPr>
          <a:xfrm>
            <a:off x="2063717" y="3473676"/>
            <a:ext cx="6576227" cy="2965135"/>
            <a:chOff x="2063717" y="3473676"/>
            <a:chExt cx="6576227" cy="2965135"/>
          </a:xfrm>
        </p:grpSpPr>
        <p:sp>
          <p:nvSpPr>
            <p:cNvPr id="2" name="Gefaltete Ecke 1"/>
            <p:cNvSpPr/>
            <p:nvPr/>
          </p:nvSpPr>
          <p:spPr bwMode="auto">
            <a:xfrm>
              <a:off x="4572000" y="3789040"/>
              <a:ext cx="4067944" cy="2138338"/>
            </a:xfrm>
            <a:prstGeom prst="foldedCorner">
              <a:avLst/>
            </a:prstGeom>
            <a:noFill/>
            <a:ln>
              <a:solidFill>
                <a:schemeClr val="tx1"/>
              </a:solidFill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all: main.exe</a:t>
              </a:r>
            </a:p>
            <a:p>
              <a:pPr algn="l"/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main.exe: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Building.o</a:t>
              </a:r>
              <a:r>
                <a:rPr lang="en-US" sz="1400" b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Floor.o</a:t>
              </a:r>
              <a:r>
                <a:rPr lang="en-US" sz="1400" b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#...</a:t>
              </a:r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$^ -o $@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%.o: %.cpp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-MMD -MP -c $&lt; -o $@</a:t>
              </a:r>
              <a:endParaRPr kumimoji="0" lang="en-US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4" name="Textfeld 3"/>
            <p:cNvSpPr txBox="1"/>
            <p:nvPr/>
          </p:nvSpPr>
          <p:spPr>
            <a:xfrm>
              <a:off x="7487816" y="3799710"/>
              <a:ext cx="1152128" cy="3600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err="1" smtClean="0"/>
                <a:t>Makefile</a:t>
              </a:r>
              <a:endParaRPr lang="en-US"/>
            </a:p>
          </p:txBody>
        </p:sp>
        <p:sp>
          <p:nvSpPr>
            <p:cNvPr id="10" name="Abgerundete rechteckige Legende 9"/>
            <p:cNvSpPr/>
            <p:nvPr/>
          </p:nvSpPr>
          <p:spPr>
            <a:xfrm>
              <a:off x="3995936" y="3473676"/>
              <a:ext cx="1071736" cy="329024"/>
            </a:xfrm>
            <a:prstGeom prst="wedgeRoundRectCallout">
              <a:avLst>
                <a:gd name="adj1" fmla="val 20773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i="1" smtClean="0">
                  <a:solidFill>
                    <a:schemeClr val="bg1"/>
                  </a:solidFill>
                </a:rPr>
                <a:t>Target</a:t>
              </a:r>
              <a:endParaRPr lang="de-DE" i="1">
                <a:solidFill>
                  <a:schemeClr val="bg1"/>
                </a:solidFill>
              </a:endParaRPr>
            </a:p>
          </p:txBody>
        </p:sp>
        <p:sp>
          <p:nvSpPr>
            <p:cNvPr id="11" name="Abgerundete rechteckige Legende 10"/>
            <p:cNvSpPr/>
            <p:nvPr/>
          </p:nvSpPr>
          <p:spPr>
            <a:xfrm>
              <a:off x="5246204" y="3473676"/>
              <a:ext cx="1918084" cy="329024"/>
            </a:xfrm>
            <a:prstGeom prst="wedgeRoundRectCallout">
              <a:avLst>
                <a:gd name="adj1" fmla="val -39492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Abhängigkeiten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12" name="Abgerundete rechteckige Legende 11"/>
            <p:cNvSpPr/>
            <p:nvPr/>
          </p:nvSpPr>
          <p:spPr>
            <a:xfrm>
              <a:off x="5246204" y="5670748"/>
              <a:ext cx="3063024" cy="329024"/>
            </a:xfrm>
            <a:prstGeom prst="wedgeRoundRectCallout">
              <a:avLst>
                <a:gd name="adj1" fmla="val -49447"/>
                <a:gd name="adj2" fmla="val -13867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Befehl, um Target zu bauen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 bwMode="auto">
            <a:xfrm>
              <a:off x="4572000" y="5188653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14" name="Abgerundete rechteckige Legende 13"/>
            <p:cNvSpPr/>
            <p:nvPr/>
          </p:nvSpPr>
          <p:spPr>
            <a:xfrm>
              <a:off x="2063717" y="6109787"/>
              <a:ext cx="5172108" cy="329024"/>
            </a:xfrm>
            <a:prstGeom prst="wedgeRoundRectCallout">
              <a:avLst>
                <a:gd name="adj1" fmla="val -477"/>
                <a:gd name="adj2" fmla="val -26190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1 Tab Einrückung zur Gruppierung von Befehlen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4572000" y="4605131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192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/>
      <p:bldP spid="8" grpId="0"/>
    </p:bld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"</a:t>
            </a:r>
            <a:r>
              <a:rPr lang="de-DE" noProof="0" dirty="0" err="1" smtClean="0"/>
              <a:t>Make</a:t>
            </a:r>
            <a:r>
              <a:rPr lang="de-DE" noProof="0" dirty="0" smtClean="0"/>
              <a:t> </a:t>
            </a:r>
            <a:r>
              <a:rPr lang="de-DE" noProof="0" dirty="0" err="1" smtClean="0"/>
              <a:t>is</a:t>
            </a:r>
            <a:r>
              <a:rPr lang="de-DE" noProof="0" dirty="0" smtClean="0"/>
              <a:t> an expert </a:t>
            </a:r>
            <a:r>
              <a:rPr lang="de-DE" noProof="0" dirty="0" err="1" smtClean="0"/>
              <a:t>system</a:t>
            </a:r>
            <a:r>
              <a:rPr lang="de-DE" noProof="0" dirty="0" smtClean="0"/>
              <a:t>." [1]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10626595" cy="4968875"/>
          </a:xfrm>
        </p:spPr>
        <p:txBody>
          <a:bodyPr/>
          <a:lstStyle/>
          <a:p>
            <a:r>
              <a:rPr lang="de-DE" b="1" noProof="0" dirty="0" smtClean="0"/>
              <a:t>Eingabe</a:t>
            </a:r>
            <a:r>
              <a:rPr lang="de-DE" noProof="0" dirty="0" smtClean="0"/>
              <a:t>: Regelmenge (fix) + Zustand des </a:t>
            </a:r>
            <a:r>
              <a:rPr lang="de-DE" noProof="0" dirty="0" err="1" smtClean="0"/>
              <a:t>Workspaces</a:t>
            </a:r>
            <a:r>
              <a:rPr lang="de-DE" noProof="0" dirty="0" smtClean="0"/>
              <a:t> (variabel)</a:t>
            </a:r>
          </a:p>
          <a:p>
            <a:r>
              <a:rPr lang="de-DE" b="1" noProof="0" dirty="0" smtClean="0"/>
              <a:t>Ausgabe</a:t>
            </a:r>
            <a:r>
              <a:rPr lang="de-DE" noProof="0" dirty="0" smtClean="0"/>
              <a:t>: Notwendige </a:t>
            </a:r>
            <a:r>
              <a:rPr lang="de-DE" noProof="0" dirty="0" err="1" smtClean="0"/>
              <a:t>Buildschritte</a:t>
            </a:r>
            <a:r>
              <a:rPr lang="de-DE" noProof="0" dirty="0" smtClean="0"/>
              <a:t> (z.B. "Erzeuge </a:t>
            </a:r>
            <a:r>
              <a:rPr lang="de-DE" noProof="0" dirty="0" err="1" smtClean="0"/>
              <a:t>main.o</a:t>
            </a:r>
            <a:r>
              <a:rPr lang="de-DE" noProof="0" dirty="0" smtClean="0"/>
              <a:t>, Erzeuge </a:t>
            </a:r>
            <a:r>
              <a:rPr lang="de-DE" noProof="0" dirty="0" err="1" smtClean="0"/>
              <a:t>prog</a:t>
            </a:r>
            <a:r>
              <a:rPr lang="de-DE" noProof="0" dirty="0" smtClean="0"/>
              <a:t>")</a:t>
            </a:r>
            <a:endParaRPr lang="de-DE" noProof="0" dirty="0" smtClean="0">
              <a:sym typeface="Wingdings" panose="05000000000000000000" pitchFamily="2" charset="2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-1202919" y="6160479"/>
            <a:ext cx="100945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[1] Miller</a:t>
            </a:r>
            <a:r>
              <a:rPr lang="en-US" sz="1200"/>
              <a:t>, P.A. (1998), </a:t>
            </a:r>
            <a:r>
              <a:rPr lang="en-US" sz="1200" smtClean="0"/>
              <a:t>"Recursive </a:t>
            </a:r>
            <a:r>
              <a:rPr lang="en-US" sz="1200"/>
              <a:t>Make Considered Harmful</a:t>
            </a:r>
            <a:r>
              <a:rPr lang="en-US" sz="1200" smtClean="0"/>
              <a:t>," AUUGN </a:t>
            </a:r>
            <a:r>
              <a:rPr lang="en-US" sz="1200"/>
              <a:t>Journal of AUUG Inc., 19(1), pp. 14-25.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572" y="3334348"/>
            <a:ext cx="3240063" cy="1964448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78" y="4738425"/>
            <a:ext cx="1596615" cy="1152128"/>
          </a:xfrm>
          <a:prstGeom prst="rect">
            <a:avLst/>
          </a:prstGeom>
        </p:spPr>
      </p:pic>
      <p:sp>
        <p:nvSpPr>
          <p:cNvPr id="8" name="Gefaltete Ecke 7"/>
          <p:cNvSpPr/>
          <p:nvPr/>
        </p:nvSpPr>
        <p:spPr>
          <a:xfrm>
            <a:off x="250825" y="2618863"/>
            <a:ext cx="3277463" cy="149800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OBJ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main.o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parse.o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prog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$(OBJ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-o $@ $(OBJ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main.o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main.c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main.c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parse.o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parse.c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-c parse.c</a:t>
            </a:r>
          </a:p>
        </p:txBody>
      </p:sp>
      <p:sp>
        <p:nvSpPr>
          <p:cNvPr id="9" name="Pfeil nach rechts 71"/>
          <p:cNvSpPr>
            <a:spLocks noChangeArrowheads="1"/>
          </p:cNvSpPr>
          <p:nvPr/>
        </p:nvSpPr>
        <p:spPr bwMode="auto">
          <a:xfrm>
            <a:off x="3558762" y="3334348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Pfeil nach rechts 71"/>
          <p:cNvSpPr>
            <a:spLocks noChangeArrowheads="1"/>
          </p:cNvSpPr>
          <p:nvPr/>
        </p:nvSpPr>
        <p:spPr bwMode="auto">
          <a:xfrm>
            <a:off x="3558762" y="4791669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1" name="Textfeld 10"/>
          <p:cNvSpPr txBox="1"/>
          <p:nvPr/>
        </p:nvSpPr>
        <p:spPr>
          <a:xfrm>
            <a:off x="4816987" y="5428489"/>
            <a:ext cx="27152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Directed Acyclic Graph</a:t>
            </a:r>
            <a:endParaRPr lang="en-US" b="1"/>
          </a:p>
        </p:txBody>
      </p:sp>
      <p:sp>
        <p:nvSpPr>
          <p:cNvPr id="12" name="Textfeld 11"/>
          <p:cNvSpPr txBox="1"/>
          <p:nvPr/>
        </p:nvSpPr>
        <p:spPr>
          <a:xfrm>
            <a:off x="653782" y="5797498"/>
            <a:ext cx="1411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Workspace</a:t>
            </a:r>
            <a:endParaRPr lang="en-US" b="1"/>
          </a:p>
        </p:txBody>
      </p:sp>
      <p:sp>
        <p:nvSpPr>
          <p:cNvPr id="13" name="Textfeld 12"/>
          <p:cNvSpPr txBox="1"/>
          <p:nvPr/>
        </p:nvSpPr>
        <p:spPr>
          <a:xfrm>
            <a:off x="226752" y="4274032"/>
            <a:ext cx="268535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Makefile (Regelmenge)</a:t>
            </a:r>
            <a:endParaRPr lang="en-US" b="1"/>
          </a:p>
        </p:txBody>
      </p:sp>
      <p:sp>
        <p:nvSpPr>
          <p:cNvPr id="15" name="Stern mit 5 Zacken 14"/>
          <p:cNvSpPr/>
          <p:nvPr/>
        </p:nvSpPr>
        <p:spPr bwMode="auto">
          <a:xfrm>
            <a:off x="1893835" y="5116236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6" name="Stern mit 5 Zacken 15"/>
          <p:cNvSpPr/>
          <p:nvPr/>
        </p:nvSpPr>
        <p:spPr bwMode="auto">
          <a:xfrm>
            <a:off x="5365302" y="4854665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Stern mit 5 Zacken 16"/>
          <p:cNvSpPr/>
          <p:nvPr/>
        </p:nvSpPr>
        <p:spPr bwMode="auto">
          <a:xfrm>
            <a:off x="5886471" y="4144580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8" name="Stern mit 5 Zacken 17"/>
          <p:cNvSpPr/>
          <p:nvPr/>
        </p:nvSpPr>
        <p:spPr bwMode="auto">
          <a:xfrm>
            <a:off x="6407640" y="3434495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cxnSp>
        <p:nvCxnSpPr>
          <p:cNvPr id="20" name="Gerade Verbindung mit Pfeil 19"/>
          <p:cNvCxnSpPr>
            <a:endCxn id="17" idx="2"/>
          </p:cNvCxnSpPr>
          <p:nvPr/>
        </p:nvCxnSpPr>
        <p:spPr bwMode="auto">
          <a:xfrm flipV="1">
            <a:off x="5579945" y="4432710"/>
            <a:ext cx="361554" cy="50845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Gerade Verbindung mit Pfeil 21"/>
          <p:cNvCxnSpPr>
            <a:endCxn id="18" idx="2"/>
          </p:cNvCxnSpPr>
          <p:nvPr/>
        </p:nvCxnSpPr>
        <p:spPr bwMode="auto">
          <a:xfrm flipV="1">
            <a:off x="6081908" y="3722625"/>
            <a:ext cx="380760" cy="49846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Stern mit 5 Zacken 24"/>
          <p:cNvSpPr/>
          <p:nvPr/>
        </p:nvSpPr>
        <p:spPr bwMode="auto">
          <a:xfrm>
            <a:off x="6928509" y="2711141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7176539" y="2708920"/>
            <a:ext cx="1505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Veränderung</a:t>
            </a:r>
            <a:endParaRPr lang="en-US"/>
          </a:p>
        </p:txBody>
      </p:sp>
      <p:sp>
        <p:nvSpPr>
          <p:cNvPr id="27" name="Stern mit 5 Zacken 26"/>
          <p:cNvSpPr/>
          <p:nvPr/>
        </p:nvSpPr>
        <p:spPr bwMode="auto">
          <a:xfrm>
            <a:off x="6928509" y="3103418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7176539" y="3115023"/>
            <a:ext cx="1890262" cy="6076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Notwendige</a:t>
            </a:r>
            <a:br>
              <a:rPr lang="en-US" smtClean="0"/>
            </a:br>
            <a:r>
              <a:rPr lang="en-US" smtClean="0"/>
              <a:t>Neuberechnung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3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Struktur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4465191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815565" y="2348880"/>
            <a:ext cx="3916493" cy="593725"/>
          </a:xfrm>
          <a:prstGeom prst="wedgeRoundRectCallout">
            <a:avLst>
              <a:gd name="adj1" fmla="val -125950"/>
              <a:gd name="adj2" fmla="val 174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Erstes Target ist immer der </a:t>
            </a:r>
            <a:r>
              <a:rPr lang="de-DE" b="1" smtClean="0">
                <a:solidFill>
                  <a:schemeClr val="bg1"/>
                </a:solidFill>
              </a:rPr>
              <a:t>Default-Einstiegspunkt</a:t>
            </a:r>
            <a:r>
              <a:rPr lang="de-DE" smtClean="0">
                <a:solidFill>
                  <a:schemeClr val="bg1"/>
                </a:solidFill>
              </a:rPr>
              <a:t>. Eclipse will </a:t>
            </a:r>
            <a:r>
              <a:rPr lang="de-DE" i="1" smtClean="0">
                <a:solidFill>
                  <a:schemeClr val="bg1"/>
                </a:solidFill>
              </a:rPr>
              <a:t>all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4809484" y="1238127"/>
            <a:ext cx="4155004" cy="593725"/>
          </a:xfrm>
          <a:prstGeom prst="wedgeRoundRectCallout">
            <a:avLst>
              <a:gd name="adj1" fmla="val -101061"/>
              <a:gd name="adj2" fmla="val 479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Erzeugt Listen aller </a:t>
            </a:r>
            <a:r>
              <a:rPr lang="de-DE" err="1" smtClean="0">
                <a:solidFill>
                  <a:schemeClr val="bg1"/>
                </a:solidFill>
              </a:rPr>
              <a:t>Impl</a:t>
            </a:r>
            <a:r>
              <a:rPr lang="de-DE" smtClean="0">
                <a:solidFill>
                  <a:schemeClr val="bg1"/>
                </a:solidFill>
              </a:rPr>
              <a:t>-Dateien und der entsprechenden </a:t>
            </a:r>
            <a:r>
              <a:rPr lang="de-DE" i="1" err="1" smtClean="0">
                <a:solidFill>
                  <a:schemeClr val="bg1"/>
                </a:solidFill>
              </a:rPr>
              <a:t>Object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 i="1" smtClean="0">
                <a:solidFill>
                  <a:schemeClr val="bg1"/>
                </a:solidFill>
              </a:rPr>
              <a:t>Files.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4840752" y="3100239"/>
            <a:ext cx="3916493" cy="593725"/>
          </a:xfrm>
          <a:prstGeom prst="wedgeRoundRectCallout">
            <a:avLst>
              <a:gd name="adj1" fmla="val -107448"/>
              <a:gd name="adj2" fmla="val 218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Platzhalter</a:t>
            </a:r>
            <a:r>
              <a:rPr lang="de-DE" smtClean="0">
                <a:solidFill>
                  <a:schemeClr val="bg1"/>
                </a:solidFill>
              </a:rPr>
              <a:t>: $^ - Abh.; $@ - Target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4644703" y="3807383"/>
            <a:ext cx="4112541" cy="593725"/>
          </a:xfrm>
          <a:prstGeom prst="wedgeRoundRectCallout">
            <a:avLst>
              <a:gd name="adj1" fmla="val -129264"/>
              <a:gd name="adj2" fmla="val 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"</a:t>
            </a:r>
            <a:r>
              <a:rPr lang="de-DE" b="1" smtClean="0">
                <a:solidFill>
                  <a:schemeClr val="bg1"/>
                </a:solidFill>
              </a:rPr>
              <a:t>Suffixregel</a:t>
            </a:r>
            <a:r>
              <a:rPr lang="de-DE" smtClean="0">
                <a:solidFill>
                  <a:schemeClr val="bg1"/>
                </a:solidFill>
              </a:rPr>
              <a:t>"; $&lt; - Input; $@ - </a:t>
            </a:r>
            <a:r>
              <a:rPr lang="de-DE" err="1" smtClean="0">
                <a:solidFill>
                  <a:schemeClr val="bg1"/>
                </a:solidFill>
              </a:rPr>
              <a:t>output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4840751" y="5619458"/>
            <a:ext cx="3916493" cy="593725"/>
          </a:xfrm>
          <a:prstGeom prst="wedgeRoundRectCallout">
            <a:avLst>
              <a:gd name="adj1" fmla="val -120444"/>
              <a:gd name="adj2" fmla="val -2755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Include</a:t>
            </a:r>
            <a:r>
              <a:rPr lang="de-DE" b="1" smtClean="0">
                <a:solidFill>
                  <a:schemeClr val="bg1"/>
                </a:solidFill>
              </a:rPr>
              <a:t>-Dependencies</a:t>
            </a:r>
            <a:r>
              <a:rPr lang="de-DE" smtClean="0">
                <a:solidFill>
                  <a:schemeClr val="bg1"/>
                </a:solidFill>
              </a:rPr>
              <a:t> (später)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809484" y="4785580"/>
            <a:ext cx="3916493" cy="593725"/>
          </a:xfrm>
          <a:prstGeom prst="wedgeRoundRectCallout">
            <a:avLst>
              <a:gd name="adj1" fmla="val -67361"/>
              <a:gd name="adj2" fmla="val 131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Lösch-Regel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5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  <p:sp>
        <p:nvSpPr>
          <p:cNvPr id="409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Laufendes Beispiel:</a:t>
            </a:r>
            <a:br>
              <a:rPr lang="de-DE" altLang="de-DE" noProof="0" dirty="0" smtClean="0"/>
            </a:br>
            <a:r>
              <a:rPr lang="de-DE" altLang="de-DE" noProof="0" dirty="0" smtClean="0"/>
              <a:t>Aufzugsimulation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Gebäude </a:t>
            </a:r>
            <a:r>
              <a:rPr lang="de-DE" dirty="0">
                <a:solidFill>
                  <a:schemeClr val="bg1"/>
                </a:solidFill>
              </a:rPr>
              <a:t>mit</a:t>
            </a:r>
            <a:r>
              <a:rPr lang="de-DE" b="1" dirty="0">
                <a:solidFill>
                  <a:schemeClr val="bg1"/>
                </a:solidFill>
              </a:rPr>
              <a:t>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Person</a:t>
            </a:r>
            <a:r>
              <a:rPr lang="de-DE" dirty="0">
                <a:solidFill>
                  <a:schemeClr val="bg1"/>
                </a:solidFill>
              </a:rPr>
              <a:t>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544763"/>
            <a:ext cx="755650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Abgerundete rechteckige Legende 40"/>
          <p:cNvSpPr/>
          <p:nvPr/>
        </p:nvSpPr>
        <p:spPr>
          <a:xfrm>
            <a:off x="6156175" y="2133600"/>
            <a:ext cx="2880321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dirty="0" smtClean="0">
                <a:solidFill>
                  <a:schemeClr val="bg1"/>
                </a:solidFill>
              </a:rPr>
              <a:t>Aufzugstrategie</a:t>
            </a:r>
            <a:r>
              <a:rPr lang="de-DE" dirty="0" smtClean="0">
                <a:solidFill>
                  <a:schemeClr val="bg1"/>
                </a:solidFill>
              </a:rPr>
              <a:t> legt Abarbeitungsreihenfolge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fest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2" name="Abgerundete rechteckige Legende 41"/>
          <p:cNvSpPr/>
          <p:nvPr/>
        </p:nvSpPr>
        <p:spPr>
          <a:xfrm>
            <a:off x="5688632" y="4232979"/>
            <a:ext cx="3347864" cy="868362"/>
          </a:xfrm>
          <a:prstGeom prst="wedgeRoundRectCallout">
            <a:avLst>
              <a:gd name="adj1" fmla="val -53838"/>
              <a:gd name="adj2" fmla="val -1964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 smtClean="0">
                <a:solidFill>
                  <a:schemeClr val="bg1"/>
                </a:solidFill>
              </a:rPr>
              <a:t>Metriken/Optimierungsziele</a:t>
            </a:r>
            <a:r>
              <a:rPr lang="de-DE" b="1" dirty="0">
                <a:solidFill>
                  <a:schemeClr val="bg1"/>
                </a:solidFill>
              </a:rPr>
              <a:t>: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263611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41" grpId="0" animBg="1"/>
      <p:bldP spid="42" grpId="0" animBg="1"/>
    </p:bld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Makefiles</a:t>
            </a:r>
            <a:r>
              <a:rPr lang="de-DE" noProof="0" dirty="0" smtClean="0"/>
              <a:t>: Ablauf</a:t>
            </a:r>
            <a:endParaRPr lang="de-DE" noProof="0" dirty="0"/>
          </a:p>
        </p:txBody>
      </p:sp>
      <p:sp>
        <p:nvSpPr>
          <p:cNvPr id="7" name="Gefaltete Ecke 6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8" name="Inhaltsplatzhalter 3"/>
          <p:cNvSpPr txBox="1">
            <a:spLocks/>
          </p:cNvSpPr>
          <p:nvPr/>
        </p:nvSpPr>
        <p:spPr bwMode="auto">
          <a:xfrm>
            <a:off x="179512" y="1484313"/>
            <a:ext cx="3952056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$(wildcard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-include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0000"/>
              </a:lnSpc>
              <a:buClrTx/>
              <a:buSzTx/>
              <a:buFont typeface="Wingdings" charset="2"/>
              <a:buNone/>
            </a:pPr>
            <a:endParaRPr lang="en-US" sz="1400" kern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400340" y="2420888"/>
            <a:ext cx="5594821" cy="377701"/>
          </a:xfrm>
          <a:prstGeom prst="wedgeRoundRectCallout">
            <a:avLst>
              <a:gd name="adj1" fmla="val -80435"/>
              <a:gd name="adj2" fmla="val 320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1. Damit ich </a:t>
            </a:r>
            <a:r>
              <a:rPr lang="de-DE" i="1" smtClean="0">
                <a:solidFill>
                  <a:schemeClr val="bg1"/>
                </a:solidFill>
              </a:rPr>
              <a:t>all</a:t>
            </a:r>
            <a:r>
              <a:rPr lang="de-DE" smtClean="0">
                <a:solidFill>
                  <a:schemeClr val="bg1"/>
                </a:solidFill>
              </a:rPr>
              <a:t> erfüllen kann, brauche ich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414960" y="2978786"/>
            <a:ext cx="5594821" cy="522222"/>
          </a:xfrm>
          <a:prstGeom prst="wedgeRoundRectCallout">
            <a:avLst>
              <a:gd name="adj1" fmla="val -73034"/>
              <a:gd name="adj2" fmla="val 76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2</a:t>
            </a:r>
            <a:r>
              <a:rPr lang="de-DE" smtClean="0">
                <a:solidFill>
                  <a:schemeClr val="bg1"/>
                </a:solidFill>
              </a:rPr>
              <a:t>. Falls ich kein </a:t>
            </a:r>
            <a:r>
              <a:rPr lang="de-DE" i="1" smtClean="0">
                <a:solidFill>
                  <a:schemeClr val="bg1"/>
                </a:solidFill>
              </a:rPr>
              <a:t>main.exe </a:t>
            </a:r>
            <a:r>
              <a:rPr lang="de-DE" smtClean="0">
                <a:solidFill>
                  <a:schemeClr val="bg1"/>
                </a:solidFill>
              </a:rPr>
              <a:t>habe, brauche ich alle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   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 smtClean="0">
                <a:solidFill>
                  <a:schemeClr val="bg1"/>
                </a:solidFill>
              </a:rPr>
              <a:t>-Dateien, um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 daraus zu linken.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3414960" y="3573016"/>
            <a:ext cx="5594821" cy="522222"/>
          </a:xfrm>
          <a:prstGeom prst="wedgeRoundRectCallout">
            <a:avLst>
              <a:gd name="adj1" fmla="val -23541"/>
              <a:gd name="adj2" fmla="val -6340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3. Falls eine der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 smtClean="0">
                <a:solidFill>
                  <a:schemeClr val="bg1"/>
                </a:solidFill>
              </a:rPr>
              <a:t>-Dateien neuer ist als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,  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   muss ich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 trotzdem neu bauen.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14960" y="4260483"/>
            <a:ext cx="5594821" cy="522222"/>
          </a:xfrm>
          <a:prstGeom prst="wedgeRoundRectCallout">
            <a:avLst>
              <a:gd name="adj1" fmla="val -52374"/>
              <a:gd name="adj2" fmla="val -35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4</a:t>
            </a:r>
            <a:r>
              <a:rPr lang="de-DE" smtClean="0">
                <a:solidFill>
                  <a:schemeClr val="bg1"/>
                </a:solidFill>
              </a:rPr>
              <a:t>. Analog läuft es für die Kompilierung der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   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</a:t>
            </a:r>
            <a:r>
              <a:rPr lang="de-DE" smtClean="0">
                <a:solidFill>
                  <a:schemeClr val="bg1"/>
                </a:solidFill>
              </a:rPr>
              <a:t>Dateien.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447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</a:t>
            </a:r>
            <a:r>
              <a:rPr lang="de-DE" altLang="de-DE" noProof="0" dirty="0" err="1" smtClean="0"/>
              <a:t>Include-Dependencies</a:t>
            </a:r>
            <a:endParaRPr lang="de-DE" altLang="de-DE" noProof="0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8640763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7" name="Inhaltsplatzhalter 2"/>
          <p:cNvSpPr txBox="1">
            <a:spLocks/>
          </p:cNvSpPr>
          <p:nvPr/>
        </p:nvSpPr>
        <p:spPr bwMode="auto">
          <a:xfrm>
            <a:off x="4355281" y="1514142"/>
            <a:ext cx="4688707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sich ein Header ändert, müssen alle abhängigen Dateien (</a:t>
            </a:r>
            <a:r>
              <a:rPr lang="de-DE" b="0" i="1" kern="0" smtClean="0"/>
              <a:t>#</a:t>
            </a:r>
            <a:r>
              <a:rPr lang="de-DE" b="0" i="1" kern="0" err="1" smtClean="0"/>
              <a:t>include</a:t>
            </a:r>
            <a:r>
              <a:rPr lang="de-DE" b="0" kern="0" smtClean="0"/>
              <a:t>) neu gebaut werden.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Wo sind eigentlich die </a:t>
            </a:r>
            <a:r>
              <a:rPr lang="de-DE" kern="0"/>
              <a:t>Header</a:t>
            </a:r>
            <a:r>
              <a:rPr lang="de-DE" b="0" kern="0"/>
              <a:t>?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Dazu dienen die Flags </a:t>
            </a:r>
            <a:r>
              <a:rPr lang="de-DE" i="1" kern="0" smtClean="0"/>
              <a:t>-MMD</a:t>
            </a:r>
            <a:r>
              <a:rPr lang="de-DE" b="0" kern="0" smtClean="0"/>
              <a:t> </a:t>
            </a:r>
            <a:r>
              <a:rPr lang="de-DE" i="1" kern="0" smtClean="0"/>
              <a:t>-MP </a:t>
            </a:r>
            <a:r>
              <a:rPr lang="de-DE" b="0" kern="0" smtClean="0"/>
              <a:t>und </a:t>
            </a:r>
            <a:r>
              <a:rPr lang="de-DE" kern="0" smtClean="0"/>
              <a:t>-</a:t>
            </a:r>
            <a:r>
              <a:rPr lang="de-DE" i="1" kern="0" err="1" smtClean="0"/>
              <a:t>include</a:t>
            </a:r>
            <a:r>
              <a:rPr lang="de-DE" i="1" kern="0" smtClean="0"/>
              <a:t> $(</a:t>
            </a:r>
            <a:r>
              <a:rPr lang="de-DE" i="1" kern="0" err="1" smtClean="0"/>
              <a:t>deps</a:t>
            </a:r>
            <a:r>
              <a:rPr lang="de-DE" i="1" kern="0" smtClean="0"/>
              <a:t>)</a:t>
            </a:r>
            <a:r>
              <a:rPr lang="de-DE" b="0" i="1" kern="0" smtClean="0"/>
              <a:t>.</a:t>
            </a:r>
            <a:endParaRPr lang="en-US" b="0" kern="0"/>
          </a:p>
        </p:txBody>
      </p:sp>
      <p:sp>
        <p:nvSpPr>
          <p:cNvPr id="6" name="Gefaltete Ecke 5"/>
          <p:cNvSpPr/>
          <p:nvPr/>
        </p:nvSpPr>
        <p:spPr bwMode="auto">
          <a:xfrm>
            <a:off x="4804569" y="4005064"/>
            <a:ext cx="4310732" cy="2376264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380115" y="4005064"/>
            <a:ext cx="1440160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 smtClean="0"/>
              <a:t>Building.d</a:t>
            </a:r>
            <a:endParaRPr lang="en-US" b="1"/>
          </a:p>
        </p:txBody>
      </p:sp>
      <p:sp>
        <p:nvSpPr>
          <p:cNvPr id="19" name="Textfeld 18"/>
          <p:cNvSpPr txBox="1"/>
          <p:nvPr/>
        </p:nvSpPr>
        <p:spPr>
          <a:xfrm>
            <a:off x="4195216" y="3949653"/>
            <a:ext cx="609353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z.B.</a:t>
            </a:r>
            <a:endParaRPr lang="en-US" b="1"/>
          </a:p>
        </p:txBody>
      </p:sp>
      <p:sp>
        <p:nvSpPr>
          <p:cNvPr id="8" name="Textfeld 7"/>
          <p:cNvSpPr txBox="1"/>
          <p:nvPr/>
        </p:nvSpPr>
        <p:spPr>
          <a:xfrm>
            <a:off x="4804568" y="4353783"/>
            <a:ext cx="4239419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err="1" smtClean="0"/>
              <a:t>Building.o</a:t>
            </a:r>
            <a:r>
              <a:rPr lang="de-DE" sz="1400" smtClean="0"/>
              <a:t>: Building.cpp Floor.hpp Person.hpp #...</a:t>
            </a:r>
            <a:br>
              <a:rPr lang="de-DE" sz="1400" smtClean="0"/>
            </a:br>
            <a:r>
              <a:rPr lang="de-DE" sz="1400" smtClean="0"/>
              <a:t>    # </a:t>
            </a:r>
            <a:r>
              <a:rPr lang="de-DE" sz="1400" err="1" smtClean="0"/>
              <a:t>nop</a:t>
            </a:r>
            <a:r>
              <a:rPr lang="de-DE" sz="1400" smtClean="0"/>
              <a:t/>
            </a:r>
            <a:br>
              <a:rPr lang="de-DE" sz="1400" smtClean="0"/>
            </a:br>
            <a:endParaRPr lang="de-DE" sz="1400" smtClean="0"/>
          </a:p>
          <a:p>
            <a:pPr algn="l"/>
            <a:r>
              <a:rPr lang="de-DE" sz="1400" smtClean="0"/>
              <a:t>Floor.hpp:</a:t>
            </a:r>
          </a:p>
          <a:p>
            <a:pPr algn="l"/>
            <a:r>
              <a:rPr lang="de-DE" sz="1400"/>
              <a:t> </a:t>
            </a:r>
            <a:r>
              <a:rPr lang="de-DE" sz="1400" smtClean="0"/>
              <a:t>   # </a:t>
            </a:r>
            <a:r>
              <a:rPr lang="de-DE" sz="1400" err="1" smtClean="0"/>
              <a:t>nop</a:t>
            </a:r>
            <a:endParaRPr lang="de-DE" sz="1400" smtClean="0"/>
          </a:p>
          <a:p>
            <a:pPr algn="l"/>
            <a:endParaRPr lang="de-DE" sz="1400"/>
          </a:p>
          <a:p>
            <a:pPr algn="l"/>
            <a:r>
              <a:rPr lang="de-DE" sz="1400" smtClean="0"/>
              <a:t>Person.hpp</a:t>
            </a:r>
            <a:br>
              <a:rPr lang="de-DE" sz="1400" smtClean="0"/>
            </a:br>
            <a:r>
              <a:rPr lang="de-DE" sz="1400" smtClean="0"/>
              <a:t>    # </a:t>
            </a:r>
            <a:r>
              <a:rPr lang="de-DE" sz="1400" err="1" smtClean="0"/>
              <a:t>nop</a:t>
            </a:r>
            <a:endParaRPr lang="en-US" sz="1400"/>
          </a:p>
        </p:txBody>
      </p:sp>
      <p:sp>
        <p:nvSpPr>
          <p:cNvPr id="9" name="Rechteck 8"/>
          <p:cNvSpPr/>
          <p:nvPr/>
        </p:nvSpPr>
        <p:spPr bwMode="auto">
          <a:xfrm>
            <a:off x="179512" y="4221088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79512" y="5560712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8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9" grpId="0"/>
      <p:bldP spid="8" grpId="0"/>
    </p:bld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Makefiles</a:t>
            </a:r>
            <a:r>
              <a:rPr lang="de-DE" noProof="0" dirty="0" smtClean="0"/>
              <a:t>: .PHONY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Ziel</a:t>
            </a:r>
            <a:r>
              <a:rPr lang="de-DE" noProof="0" dirty="0" smtClean="0"/>
              <a:t> = </a:t>
            </a:r>
            <a:r>
              <a:rPr lang="de-DE" b="1" noProof="0" dirty="0" smtClean="0"/>
              <a:t>Dateinamen(</a:t>
            </a:r>
            <a:r>
              <a:rPr lang="de-DE" b="1" noProof="0" dirty="0" err="1" smtClean="0"/>
              <a:t>smuster</a:t>
            </a:r>
            <a:r>
              <a:rPr lang="de-DE" b="1" noProof="0" dirty="0" smtClean="0"/>
              <a:t>)</a:t>
            </a:r>
            <a:r>
              <a:rPr lang="de-DE" noProof="0" dirty="0" smtClean="0"/>
              <a:t> (bspw. main.exe)</a:t>
            </a:r>
          </a:p>
          <a:p>
            <a:pPr lvl="1"/>
            <a:r>
              <a:rPr lang="de-DE" noProof="0" dirty="0" smtClean="0"/>
              <a:t>In unserem Beispiel: verletzt durch Ziele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all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 smtClean="0"/>
              <a:t> </a:t>
            </a:r>
          </a:p>
          <a:p>
            <a:pPr lvl="1"/>
            <a:r>
              <a:rPr lang="de-DE" noProof="0" dirty="0" smtClean="0"/>
              <a:t>Kein Problem, solange es keine Datei mit </a:t>
            </a:r>
            <a:r>
              <a:rPr lang="de-DE" noProof="0" dirty="0" err="1" smtClean="0"/>
              <a:t>namen</a:t>
            </a:r>
            <a:r>
              <a:rPr lang="de-DE" noProof="0" dirty="0" smtClean="0"/>
              <a:t> </a:t>
            </a:r>
            <a:r>
              <a:rPr lang="de-DE" i="1" noProof="0" dirty="0" smtClean="0"/>
              <a:t>all</a:t>
            </a:r>
            <a:r>
              <a:rPr lang="de-DE" noProof="0" dirty="0" smtClean="0"/>
              <a:t> oder </a:t>
            </a:r>
            <a:r>
              <a:rPr lang="de-DE" i="1" noProof="0" dirty="0" smtClean="0"/>
              <a:t>clean</a:t>
            </a:r>
            <a:r>
              <a:rPr lang="de-DE" noProof="0" dirty="0" smtClean="0"/>
              <a:t> gibt – andernfalls würde keines der </a:t>
            </a:r>
            <a:r>
              <a:rPr lang="de-DE" noProof="0" dirty="0" err="1" smtClean="0"/>
              <a:t>Recipes</a:t>
            </a:r>
            <a:r>
              <a:rPr lang="de-DE" noProof="0" dirty="0" smtClean="0"/>
              <a:t> ausgeführt werden, da zumindest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 smtClean="0"/>
              <a:t> keine </a:t>
            </a:r>
            <a:r>
              <a:rPr lang="de-DE" noProof="0" smtClean="0"/>
              <a:t>Vorbedingungen hat</a:t>
            </a:r>
            <a:endParaRPr lang="de-DE" noProof="0" dirty="0" smtClean="0"/>
          </a:p>
          <a:p>
            <a:r>
              <a:rPr lang="de-DE" b="1" noProof="0" dirty="0" smtClean="0"/>
              <a:t>Lösung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.PHONY</a:t>
            </a:r>
            <a:r>
              <a:rPr lang="de-DE" noProof="0" dirty="0" smtClean="0"/>
              <a:t>-Deklaration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437236" y="6189141"/>
            <a:ext cx="54543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www.gnu.org/software/make/manual/html_node/Phony-Targets.html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Gefaltete Ecke 4"/>
          <p:cNvSpPr/>
          <p:nvPr/>
        </p:nvSpPr>
        <p:spPr bwMode="auto">
          <a:xfrm>
            <a:off x="467544" y="3573016"/>
            <a:ext cx="7488832" cy="208823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Declares that targets 'all' and 'clean' 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shall always be executed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 smtClean="0">
              <a:solidFill>
                <a:srgbClr val="7F0055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PHONY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all clean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 smtClean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rm -rf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$(objs)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$(deps)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283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err="1" smtClean="0"/>
              <a:t>Buildtools</a:t>
            </a:r>
            <a:r>
              <a:rPr lang="de-DE" altLang="de-DE" b="0" noProof="0" dirty="0" smtClean="0"/>
              <a:t> sind ab einer bestimmten Projektgröße </a:t>
            </a:r>
            <a:r>
              <a:rPr lang="de-DE" altLang="de-DE" b="1" noProof="0" dirty="0" smtClean="0"/>
              <a:t>unabdingbar</a:t>
            </a:r>
            <a:r>
              <a:rPr lang="de-DE" altLang="de-DE" b="0" noProof="0" dirty="0" smtClean="0"/>
              <a:t>.</a:t>
            </a:r>
            <a:r>
              <a:rPr lang="de-DE" altLang="de-DE" noProof="0" dirty="0" smtClean="0">
                <a:sym typeface="Wingdings" panose="05000000000000000000" pitchFamily="2" charset="2"/>
              </a:rPr>
              <a:t/>
            </a:r>
            <a:br>
              <a:rPr lang="de-DE" altLang="de-DE" noProof="0" dirty="0" smtClean="0">
                <a:sym typeface="Wingdings" panose="05000000000000000000" pitchFamily="2" charset="2"/>
              </a:rPr>
            </a:br>
            <a:endParaRPr lang="de-DE" altLang="de-DE" noProof="0" dirty="0" smtClean="0"/>
          </a:p>
          <a:p>
            <a:r>
              <a:rPr lang="de-DE" altLang="de-DE" b="0" noProof="0" dirty="0" err="1" smtClean="0"/>
              <a:t>Makefiles</a:t>
            </a:r>
            <a:r>
              <a:rPr lang="de-DE" altLang="de-DE" b="0" noProof="0" dirty="0" smtClean="0"/>
              <a:t> erlauben </a:t>
            </a:r>
            <a:r>
              <a:rPr lang="de-DE" altLang="de-DE" b="1" noProof="0" dirty="0" smtClean="0"/>
              <a:t>inkrementelles Bauen von </a:t>
            </a:r>
            <a:r>
              <a:rPr lang="de-DE" altLang="de-DE" b="1" noProof="0" smtClean="0"/>
              <a:t>Projekten</a:t>
            </a:r>
            <a:r>
              <a:rPr lang="de-DE" altLang="de-DE" noProof="0" smtClean="0"/>
              <a:t>…</a:t>
            </a:r>
          </a:p>
          <a:p>
            <a:pPr lvl="1"/>
            <a:r>
              <a:rPr lang="de-DE" altLang="de-DE" b="0" noProof="0" smtClean="0"/>
              <a:t>… </a:t>
            </a:r>
            <a:r>
              <a:rPr lang="de-DE" altLang="de-DE" b="0" noProof="0" dirty="0" smtClean="0"/>
              <a:t>müssen aber gepflegt werden und sind </a:t>
            </a:r>
            <a:r>
              <a:rPr lang="de-DE" altLang="de-DE" b="1" noProof="0" dirty="0" smtClean="0"/>
              <a:t>nicht-trivial zu erlernen</a:t>
            </a:r>
            <a:r>
              <a:rPr lang="de-DE" altLang="de-DE" b="0" noProof="0" dirty="0" smtClean="0"/>
              <a:t>.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r>
              <a:rPr lang="de-DE" altLang="de-DE" b="1" noProof="0" dirty="0" smtClean="0"/>
              <a:t>Alternativen: </a:t>
            </a:r>
            <a:r>
              <a:rPr lang="de-DE" altLang="de-DE" noProof="0" dirty="0" err="1" smtClean="0"/>
              <a:t>Makefile</a:t>
            </a:r>
            <a:r>
              <a:rPr lang="de-DE" altLang="de-DE" noProof="0" dirty="0" smtClean="0"/>
              <a:t>-Generatoren und andere </a:t>
            </a:r>
            <a:r>
              <a:rPr lang="de-DE" altLang="de-DE" noProof="0" dirty="0" err="1" smtClean="0"/>
              <a:t>Buildtools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pPr lvl="1"/>
            <a:r>
              <a:rPr lang="de-DE" altLang="de-DE" i="1" noProof="0" dirty="0" err="1" smtClean="0"/>
              <a:t>cmake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qmake</a:t>
            </a:r>
            <a:r>
              <a:rPr lang="de-DE" altLang="de-DE" noProof="0" dirty="0" smtClean="0"/>
              <a:t>: Generatoren für </a:t>
            </a:r>
            <a:r>
              <a:rPr lang="de-DE" altLang="de-DE" noProof="0" dirty="0" err="1" smtClean="0"/>
              <a:t>Makefiles</a:t>
            </a:r>
            <a:r>
              <a:rPr lang="de-DE" altLang="de-DE" noProof="0" dirty="0" smtClean="0"/>
              <a:t> (letzterer von </a:t>
            </a:r>
            <a:r>
              <a:rPr lang="de-DE" altLang="de-DE" noProof="0" dirty="0" err="1" smtClean="0"/>
              <a:t>Qt</a:t>
            </a:r>
            <a:r>
              <a:rPr lang="de-DE" altLang="de-DE" noProof="0" dirty="0" smtClean="0"/>
              <a:t>)</a:t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pPr lvl="1"/>
            <a:r>
              <a:rPr lang="de-DE" altLang="de-DE" i="1" noProof="0" dirty="0" err="1" smtClean="0"/>
              <a:t>Ant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Maven</a:t>
            </a:r>
            <a:r>
              <a:rPr lang="de-DE" altLang="de-DE" noProof="0" dirty="0" smtClean="0"/>
              <a:t>, </a:t>
            </a:r>
            <a:r>
              <a:rPr lang="de-DE" altLang="de-DE" i="1" noProof="0" dirty="0" smtClean="0"/>
              <a:t>Ivy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Gradle</a:t>
            </a:r>
            <a:r>
              <a:rPr lang="de-DE" altLang="de-DE" noProof="0" dirty="0" smtClean="0"/>
              <a:t>: … eher für Java gedacht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64950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Mehrfachvererbungsprobleme In Java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3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[Exkurs] Mehrfachvererbung </a:t>
            </a:r>
            <a:r>
              <a:rPr lang="de-DE" noProof="0" smtClean="0"/>
              <a:t>in Java? (I)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421329"/>
          </a:xfrm>
        </p:spPr>
        <p:txBody>
          <a:bodyPr/>
          <a:lstStyle/>
          <a:p>
            <a:r>
              <a:rPr lang="de-DE" b="1" noProof="0" dirty="0" smtClean="0"/>
              <a:t>Frage</a:t>
            </a:r>
            <a:r>
              <a:rPr lang="de-DE" noProof="0" dirty="0" smtClean="0"/>
              <a:t>: Wie wird in Java die folgende Situation gelöst?</a:t>
            </a:r>
          </a:p>
          <a:p>
            <a:r>
              <a:rPr lang="de-DE" b="1" noProof="0" dirty="0" smtClean="0"/>
              <a:t>Antwort</a:t>
            </a:r>
            <a:r>
              <a:rPr lang="de-DE" noProof="0" dirty="0" smtClean="0"/>
              <a:t>: Gar nicht – darf so nicht </a:t>
            </a:r>
            <a:r>
              <a:rPr lang="de-DE" noProof="0" smtClean="0"/>
              <a:t>vorkommen!</a:t>
            </a:r>
          </a:p>
          <a:p>
            <a:r>
              <a:rPr lang="de-DE" b="1" noProof="0" smtClean="0"/>
              <a:t>Mögliche Lösung</a:t>
            </a:r>
            <a:r>
              <a:rPr lang="de-DE" noProof="0" smtClean="0"/>
              <a:t>: InterfaceA separate implementieren und die Impl. in MyClass einbetten – dadurch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de-DE" noProof="0" smtClean="0"/>
              <a:t> aber kein Untertyp von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de-DE" noProof="0" smtClean="0"/>
              <a:t> mehr.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3212976"/>
            <a:ext cx="6769447" cy="27367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 smtClean="0">
                <a:solidFill>
                  <a:srgbClr val="64646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run() {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 </a:t>
            </a:r>
            <a:endParaRPr lang="en-US" sz="1200" b="1" kern="0" smtClean="0">
              <a:solidFill>
                <a:srgbClr val="3F7F5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endParaRPr lang="en-US" sz="1200" kern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2339752" y="4689686"/>
            <a:ext cx="3562112" cy="868362"/>
            <a:chOff x="2339752" y="4077072"/>
            <a:chExt cx="3562112" cy="868362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2339752" y="4077072"/>
              <a:ext cx="2970212" cy="868362"/>
            </a:xfrm>
            <a:prstGeom prst="wedgeRoundRectCallout">
              <a:avLst>
                <a:gd name="adj1" fmla="val -70662"/>
                <a:gd name="adj2" fmla="val -7176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Error: The 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return type is incompatible with </a:t>
              </a:r>
              <a:r>
                <a:rPr lang="en-US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InterfaceB.run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5204237" y="4178854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392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58774" y="488950"/>
            <a:ext cx="7021537" cy="838200"/>
          </a:xfrm>
        </p:spPr>
        <p:txBody>
          <a:bodyPr/>
          <a:lstStyle/>
          <a:p>
            <a:r>
              <a:rPr lang="de-DE" noProof="0" smtClean="0"/>
              <a:t>[Exkurs] Mehrfachvererbung </a:t>
            </a:r>
            <a:r>
              <a:rPr lang="de-DE" noProof="0" dirty="0" smtClean="0"/>
              <a:t>in </a:t>
            </a:r>
            <a:r>
              <a:rPr lang="de-DE" noProof="0" smtClean="0"/>
              <a:t>Java? (II)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864567"/>
          </a:xfrm>
        </p:spPr>
        <p:txBody>
          <a:bodyPr/>
          <a:lstStyle/>
          <a:p>
            <a:r>
              <a:rPr lang="de-DE" b="1" noProof="0" smtClean="0"/>
              <a:t>Seit Java 1.8: </a:t>
            </a:r>
            <a:r>
              <a:rPr lang="de-DE" noProof="0" smtClean="0"/>
              <a:t>Statische Methoden mittels </a:t>
            </a: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smtClean="0"/>
              <a:t> in Interfaces mögliche</a:t>
            </a:r>
          </a:p>
          <a:p>
            <a:r>
              <a:rPr lang="de-DE" noProof="0" smtClean="0"/>
              <a:t>… und damit auch neue Probleme </a:t>
            </a:r>
            <a:r>
              <a:rPr lang="de-DE" noProof="0" smtClean="0">
                <a:sym typeface="Wingdings" panose="05000000000000000000" pitchFamily="2" charset="2"/>
              </a:rPr>
              <a:t>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2600362"/>
            <a:ext cx="6769447" cy="16370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0;}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1;}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200" kern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1673298" y="4293096"/>
            <a:ext cx="5120219" cy="1191441"/>
            <a:chOff x="1673298" y="4351292"/>
            <a:chExt cx="5120219" cy="756204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1673298" y="4351292"/>
              <a:ext cx="4392488" cy="594142"/>
            </a:xfrm>
            <a:prstGeom prst="wedgeRoundRectCallout">
              <a:avLst>
                <a:gd name="adj1" fmla="val -39909"/>
                <a:gd name="adj2" fmla="val -112744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Error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: class MyClass inherits unrelated defaults for run() from types InterfaceA and </a:t>
              </a: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InterfaceB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6095890" y="4442699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602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Technische Anmerkungen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061524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Lizenz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/>
          <a:lstStyle/>
          <a:p>
            <a:pPr marL="0" indent="0">
              <a:buNone/>
            </a:pPr>
            <a:r>
              <a:rPr lang="de-DE" noProof="0" dirty="0" smtClean="0"/>
              <a:t>Dieses Werk ist lizenziert unter einer Creative </a:t>
            </a:r>
            <a:r>
              <a:rPr lang="de-DE" noProof="0" dirty="0" err="1" smtClean="0"/>
              <a:t>Commons</a:t>
            </a:r>
            <a:r>
              <a:rPr lang="de-DE" noProof="0" dirty="0" smtClean="0"/>
              <a:t> Namensnennung - Nicht kommerziell - Keine Bearbeitungen 4.0 International Lizenz</a:t>
            </a:r>
            <a:br>
              <a:rPr lang="de-DE" noProof="0" dirty="0" smtClean="0"/>
            </a:br>
            <a:r>
              <a:rPr lang="de-DE" noProof="0" smtClean="0"/>
              <a:t/>
            </a:r>
            <a:br>
              <a:rPr lang="de-DE" noProof="0" smtClean="0"/>
            </a:br>
            <a:r>
              <a:rPr lang="de-DE" sz="1200" noProof="0" smtClean="0">
                <a:hlinkClick r:id="rId2"/>
              </a:rPr>
              <a:t>http</a:t>
            </a:r>
            <a:r>
              <a:rPr lang="de-DE" sz="1200" noProof="0" dirty="0" smtClean="0">
                <a:hlinkClick r:id="rId2"/>
              </a:rPr>
              <a:t>://</a:t>
            </a:r>
            <a:r>
              <a:rPr lang="de-DE" sz="1200" noProof="0" smtClean="0">
                <a:hlinkClick r:id="rId2"/>
              </a:rPr>
              <a:t>creativecommons.org/licenses/by-nc-nd/4.0/</a:t>
            </a:r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pPr marL="0" indent="0">
              <a:buNone/>
            </a:pPr>
            <a:r>
              <a:rPr lang="de-DE" noProof="0" dirty="0" smtClean="0"/>
              <a:t>Die Logos der TU Darmstadt und des Fachgebiets Echtzeitsysteme unterliegen der </a:t>
            </a:r>
            <a:r>
              <a:rPr lang="de-DE" noProof="0" smtClean="0"/>
              <a:t>Fair-</a:t>
            </a:r>
            <a:r>
              <a:rPr lang="de-DE" noProof="0" err="1" smtClean="0"/>
              <a:t>Use</a:t>
            </a:r>
            <a:r>
              <a:rPr lang="de-DE" noProof="0" smtClean="0"/>
              <a:t>-Konvention.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287" y="1628800"/>
            <a:ext cx="3429700" cy="1200395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5220072" y="3140968"/>
            <a:ext cx="3645724" cy="215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mtClean="0"/>
              <a:t>Beteiligte Autoren (alphabetisch):</a:t>
            </a:r>
          </a:p>
          <a:p>
            <a:pPr algn="l"/>
            <a:r>
              <a:rPr lang="en-US" smtClean="0"/>
              <a:t>Anthony Anjorin,</a:t>
            </a:r>
          </a:p>
          <a:p>
            <a:pPr algn="l"/>
            <a:r>
              <a:rPr lang="en-US" smtClean="0"/>
              <a:t>Matthias Gazzari,</a:t>
            </a:r>
          </a:p>
          <a:p>
            <a:pPr algn="l"/>
            <a:r>
              <a:rPr lang="en-US" smtClean="0"/>
              <a:t>Nicolas Himmelmann,</a:t>
            </a:r>
          </a:p>
          <a:p>
            <a:pPr algn="l"/>
            <a:r>
              <a:rPr lang="en-US" smtClean="0"/>
              <a:t>Puria Izady,</a:t>
            </a:r>
          </a:p>
          <a:p>
            <a:pPr algn="l"/>
            <a:r>
              <a:rPr lang="en-US" smtClean="0"/>
              <a:t>Philipp Joncyk,</a:t>
            </a:r>
          </a:p>
          <a:p>
            <a:pPr algn="l"/>
            <a:r>
              <a:rPr lang="en-US" smtClean="0"/>
              <a:t>Roland Kluge,</a:t>
            </a:r>
          </a:p>
          <a:p>
            <a:pPr algn="l"/>
            <a:r>
              <a:rPr lang="en-US" smtClean="0"/>
              <a:t>Maurice Rohr</a:t>
            </a:r>
          </a:p>
        </p:txBody>
      </p:sp>
    </p:spTree>
    <p:extLst>
      <p:ext uri="{BB962C8B-B14F-4D97-AF65-F5344CB8AC3E}">
        <p14:creationId xmlns:p14="http://schemas.microsoft.com/office/powerpoint/2010/main" val="20509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Bildnachweis und </a:t>
            </a:r>
            <a:r>
              <a:rPr lang="de-DE" noProof="0" dirty="0" err="1" smtClean="0"/>
              <a:t>Credits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Titelbild "Organisatorisches" (Papierstapel)</a:t>
            </a:r>
            <a:r>
              <a:rPr lang="de-DE" noProof="0" dirty="0" smtClean="0"/>
              <a:t>: CC BY-SA 3.0,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Jonathan Joseph </a:t>
            </a:r>
            <a:r>
              <a:rPr lang="de-DE" noProof="0" dirty="0" err="1" smtClean="0"/>
              <a:t>Bondhus</a:t>
            </a:r>
            <a:r>
              <a:rPr lang="de-DE" noProof="0" dirty="0" smtClean="0"/>
              <a:t> on Wiki </a:t>
            </a:r>
            <a:r>
              <a:rPr lang="de-DE" noProof="0" dirty="0" err="1" smtClean="0"/>
              <a:t>Commons</a:t>
            </a:r>
            <a:r>
              <a:rPr lang="de-DE" noProof="0" dirty="0" smtClean="0"/>
              <a:t>, URL: </a:t>
            </a:r>
            <a:r>
              <a:rPr lang="de-DE" noProof="0" dirty="0" smtClean="0">
                <a:hlinkClick r:id="rId2"/>
              </a:rPr>
              <a:t>https://commons.wikimedia.org/wiki/Paper#/media/File:Stack_of_Copy_Paper.jpg</a:t>
            </a:r>
            <a:endParaRPr lang="de-DE" noProof="0" dirty="0" smtClean="0"/>
          </a:p>
          <a:p>
            <a:r>
              <a:rPr lang="de-DE" b="1" noProof="0" dirty="0" smtClean="0"/>
              <a:t>Lächelndes Fragezeichen</a:t>
            </a:r>
            <a:r>
              <a:rPr lang="de-DE" noProof="0" dirty="0" smtClean="0"/>
              <a:t>: "</a:t>
            </a:r>
            <a:r>
              <a:rPr lang="de-DE" noProof="0" dirty="0" err="1" smtClean="0"/>
              <a:t>attribution</a:t>
            </a:r>
            <a:r>
              <a:rPr lang="de-DE" noProof="0" dirty="0" smtClean="0"/>
              <a:t>",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katieyunholmes</a:t>
            </a:r>
            <a:r>
              <a:rPr lang="de-DE" noProof="0" dirty="0" smtClean="0"/>
              <a:t>: </a:t>
            </a:r>
            <a:r>
              <a:rPr lang="de-DE" noProof="0" dirty="0" err="1" smtClean="0"/>
              <a:t>smiley</a:t>
            </a:r>
            <a:r>
              <a:rPr lang="de-DE" noProof="0" dirty="0" smtClean="0"/>
              <a:t> </a:t>
            </a:r>
            <a:r>
              <a:rPr lang="de-DE" noProof="0" dirty="0" err="1" smtClean="0"/>
              <a:t>face</a:t>
            </a:r>
            <a:r>
              <a:rPr lang="de-DE" noProof="0" dirty="0" smtClean="0"/>
              <a:t> </a:t>
            </a:r>
            <a:r>
              <a:rPr lang="de-DE" noProof="0" dirty="0" err="1" smtClean="0"/>
              <a:t>clip</a:t>
            </a:r>
            <a:r>
              <a:rPr lang="de-DE" noProof="0" dirty="0" smtClean="0"/>
              <a:t> </a:t>
            </a:r>
            <a:r>
              <a:rPr lang="de-DE" noProof="0" dirty="0" err="1" smtClean="0"/>
              <a:t>art</a:t>
            </a:r>
            <a:r>
              <a:rPr lang="de-DE" noProof="0" dirty="0" smtClean="0"/>
              <a:t> </a:t>
            </a:r>
            <a:r>
              <a:rPr lang="de-DE" noProof="0" dirty="0" err="1" smtClean="0"/>
              <a:t>animated</a:t>
            </a:r>
            <a:r>
              <a:rPr lang="de-DE" noProof="0" dirty="0" smtClean="0"/>
              <a:t>, URL: </a:t>
            </a:r>
            <a:r>
              <a:rPr lang="de-DE" noProof="0" dirty="0" smtClean="0">
                <a:hlinkClick r:id="rId3"/>
              </a:rPr>
              <a:t>http://cliparts.co/clipart/2613703</a:t>
            </a:r>
            <a:endParaRPr lang="de-DE" noProof="0" dirty="0" smtClean="0"/>
          </a:p>
          <a:p>
            <a:r>
              <a:rPr lang="de-DE" b="1" noProof="0" dirty="0" smtClean="0"/>
              <a:t>Fotos des Experimentierboards</a:t>
            </a:r>
            <a:r>
              <a:rPr lang="de-DE" noProof="0" dirty="0" smtClean="0"/>
              <a:t>: CC BY-SA 3.0</a:t>
            </a:r>
            <a:r>
              <a:rPr lang="de-DE" noProof="0" smtClean="0"/>
              <a:t>, </a:t>
            </a:r>
            <a:r>
              <a:rPr lang="de-DE" smtClean="0"/>
              <a:t>Roland Kluge 2017, </a:t>
            </a:r>
            <a:r>
              <a:rPr lang="de-DE" noProof="0" smtClean="0"/>
              <a:t>Real-Time Systems Lab</a:t>
            </a:r>
          </a:p>
          <a:p>
            <a:r>
              <a:rPr lang="de-DE" b="1"/>
              <a:t>Code-Highlighting</a:t>
            </a:r>
            <a:r>
              <a:rPr lang="de-DE"/>
              <a:t>: Danke an </a:t>
            </a:r>
            <a:r>
              <a:rPr lang="de-DE">
                <a:hlinkClick r:id="rId4"/>
              </a:rPr>
              <a:t>https://tohtml.com/c/</a:t>
            </a:r>
            <a:r>
              <a:rPr lang="de-DE"/>
              <a:t> </a:t>
            </a:r>
          </a:p>
          <a:p>
            <a:r>
              <a:rPr lang="de-DE" b="1"/>
              <a:t>Online-Beispiele</a:t>
            </a:r>
            <a:r>
              <a:rPr lang="de-DE"/>
              <a:t>: Danke an </a:t>
            </a:r>
            <a:r>
              <a:rPr lang="de-DE">
                <a:hlinkClick r:id="rId5"/>
              </a:rPr>
              <a:t>http://cpp.sh/</a:t>
            </a:r>
            <a:r>
              <a:rPr lang="de-DE"/>
              <a:t> </a:t>
            </a:r>
          </a:p>
          <a:p>
            <a:endParaRPr 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315337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 smtClean="0"/>
              <a:t>Laufendes Beispiel:</a:t>
            </a:r>
            <a:br>
              <a:rPr lang="de-DE" altLang="de-DE" dirty="0" smtClean="0"/>
            </a:br>
            <a:r>
              <a:rPr lang="de-DE" altLang="de-DE" dirty="0" smtClean="0"/>
              <a:t>Klassendiagramm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738313" y="1711492"/>
            <a:ext cx="8226174" cy="2477041"/>
            <a:chOff x="293688" y="1556792"/>
            <a:chExt cx="8785756" cy="2645541"/>
          </a:xfrm>
        </p:grpSpPr>
        <p:grpSp>
          <p:nvGrpSpPr>
            <p:cNvPr id="97" name="Gruppieren 96"/>
            <p:cNvGrpSpPr/>
            <p:nvPr/>
          </p:nvGrpSpPr>
          <p:grpSpPr>
            <a:xfrm>
              <a:off x="1825626" y="1556792"/>
              <a:ext cx="1138238" cy="357188"/>
              <a:chOff x="1825626" y="1556792"/>
              <a:chExt cx="1138238" cy="357188"/>
            </a:xfrm>
          </p:grpSpPr>
          <p:sp>
            <p:nvSpPr>
              <p:cNvPr id="9" name="Rectangle 9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0" name="Rectangle 10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1" name="Rectangle 11"/>
              <p:cNvSpPr>
                <a:spLocks noChangeArrowheads="1"/>
              </p:cNvSpPr>
              <p:nvPr/>
            </p:nvSpPr>
            <p:spPr bwMode="auto">
              <a:xfrm>
                <a:off x="2141538" y="1671092"/>
                <a:ext cx="547855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Building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93688" y="2629942"/>
              <a:ext cx="1139825" cy="357188"/>
              <a:chOff x="293688" y="2629942"/>
              <a:chExt cx="1139825" cy="357188"/>
            </a:xfrm>
          </p:grpSpPr>
          <p:sp>
            <p:nvSpPr>
              <p:cNvPr id="12" name="Rectangle 12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3" name="Rectangle 13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4" name="Rectangle 14"/>
              <p:cNvSpPr>
                <a:spLocks noChangeArrowheads="1"/>
              </p:cNvSpPr>
              <p:nvPr/>
            </p:nvSpPr>
            <p:spPr bwMode="auto">
              <a:xfrm>
                <a:off x="698501" y="2744242"/>
                <a:ext cx="34241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Floor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auto">
            <a:xfrm>
              <a:off x="3546476" y="2744242"/>
              <a:ext cx="537583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6089651" y="2629942"/>
              <a:ext cx="1138238" cy="357188"/>
              <a:chOff x="6089651" y="2629942"/>
              <a:chExt cx="1138238" cy="357188"/>
            </a:xfrm>
          </p:grpSpPr>
          <p:sp>
            <p:nvSpPr>
              <p:cNvPr id="18" name="Rectangle 18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6140451" y="2744242"/>
                <a:ext cx="1083726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1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ElevatorStrategy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8" name="Gruppieren 7"/>
            <p:cNvGrpSpPr/>
            <p:nvPr/>
          </p:nvGrpSpPr>
          <p:grpSpPr>
            <a:xfrm>
              <a:off x="4799013" y="3601492"/>
              <a:ext cx="1820863" cy="357188"/>
              <a:chOff x="4799013" y="3601492"/>
              <a:chExt cx="1820863" cy="357188"/>
            </a:xfrm>
          </p:grpSpPr>
          <p:sp>
            <p:nvSpPr>
              <p:cNvPr id="21" name="Rectangle 21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708150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2" name="Rectangle 22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820863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3" name="Rectangle 23"/>
              <p:cNvSpPr>
                <a:spLocks noChangeArrowheads="1"/>
              </p:cNvSpPr>
              <p:nvPr/>
            </p:nvSpPr>
            <p:spPr bwMode="auto">
              <a:xfrm>
                <a:off x="4849813" y="3715792"/>
                <a:ext cx="171547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EnergyMinimizingStrategy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4" name="Rectangle 24"/>
            <p:cNvSpPr>
              <a:spLocks noChangeArrowheads="1"/>
            </p:cNvSpPr>
            <p:nvPr/>
          </p:nvSpPr>
          <p:spPr bwMode="auto">
            <a:xfrm>
              <a:off x="6823076" y="3601492"/>
              <a:ext cx="225636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" name="Rectangle 25"/>
            <p:cNvSpPr>
              <a:spLocks noChangeArrowheads="1"/>
            </p:cNvSpPr>
            <p:nvPr/>
          </p:nvSpPr>
          <p:spPr bwMode="auto">
            <a:xfrm>
              <a:off x="6823074" y="3601492"/>
              <a:ext cx="2179463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6873876" y="3715792"/>
              <a:ext cx="2066441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WaitingTimeMinimizingStrategy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7" name="Gruppieren 6"/>
            <p:cNvGrpSpPr/>
            <p:nvPr/>
          </p:nvGrpSpPr>
          <p:grpSpPr>
            <a:xfrm>
              <a:off x="1863726" y="3553591"/>
              <a:ext cx="1138238" cy="648742"/>
              <a:chOff x="1863726" y="3553591"/>
              <a:chExt cx="1138238" cy="648742"/>
            </a:xfrm>
          </p:grpSpPr>
          <p:sp>
            <p:nvSpPr>
              <p:cNvPr id="27" name="Rectangle 27"/>
              <p:cNvSpPr>
                <a:spLocks noChangeArrowheads="1"/>
              </p:cNvSpPr>
              <p:nvPr/>
            </p:nvSpPr>
            <p:spPr bwMode="auto">
              <a:xfrm>
                <a:off x="1863726" y="3553591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8" name="Rectangle 28"/>
              <p:cNvSpPr>
                <a:spLocks noChangeArrowheads="1"/>
              </p:cNvSpPr>
              <p:nvPr/>
            </p:nvSpPr>
            <p:spPr bwMode="auto">
              <a:xfrm>
                <a:off x="1863726" y="3601492"/>
                <a:ext cx="1138238" cy="600841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9" name="Rectangle 29"/>
              <p:cNvSpPr>
                <a:spLocks noChangeArrowheads="1"/>
              </p:cNvSpPr>
              <p:nvPr/>
            </p:nvSpPr>
            <p:spPr bwMode="auto">
              <a:xfrm>
                <a:off x="2205038" y="3667891"/>
                <a:ext cx="462253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Person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 flipV="1">
              <a:off x="3001963" y="2987130"/>
              <a:ext cx="1089025" cy="7667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3001963" y="3576092"/>
              <a:ext cx="203200" cy="177800"/>
            </a:xfrm>
            <a:custGeom>
              <a:avLst/>
              <a:gdLst>
                <a:gd name="T0" fmla="*/ 0 w 128"/>
                <a:gd name="T1" fmla="*/ 112 h 112"/>
                <a:gd name="T2" fmla="*/ 128 w 128"/>
                <a:gd name="T3" fmla="*/ 80 h 112"/>
                <a:gd name="T4" fmla="*/ 0 w 128"/>
                <a:gd name="T5" fmla="*/ 112 h 112"/>
                <a:gd name="T6" fmla="*/ 72 w 128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12">
                  <a:moveTo>
                    <a:pt x="0" y="112"/>
                  </a:moveTo>
                  <a:lnTo>
                    <a:pt x="128" y="80"/>
                  </a:lnTo>
                  <a:moveTo>
                    <a:pt x="0" y="112"/>
                  </a:moveTo>
                  <a:lnTo>
                    <a:pt x="72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>
              <a:off x="914401" y="2987130"/>
              <a:ext cx="949325" cy="7794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673226" y="3588792"/>
              <a:ext cx="190500" cy="177800"/>
            </a:xfrm>
            <a:custGeom>
              <a:avLst/>
              <a:gdLst>
                <a:gd name="T0" fmla="*/ 120 w 120"/>
                <a:gd name="T1" fmla="*/ 112 h 112"/>
                <a:gd name="T2" fmla="*/ 0 w 120"/>
                <a:gd name="T3" fmla="*/ 72 h 112"/>
                <a:gd name="T4" fmla="*/ 120 w 120"/>
                <a:gd name="T5" fmla="*/ 112 h 112"/>
                <a:gd name="T6" fmla="*/ 56 w 120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12">
                  <a:moveTo>
                    <a:pt x="120" y="112"/>
                  </a:moveTo>
                  <a:lnTo>
                    <a:pt x="0" y="72"/>
                  </a:lnTo>
                  <a:moveTo>
                    <a:pt x="120" y="112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 flipH="1">
              <a:off x="825501" y="1913980"/>
              <a:ext cx="12652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825501" y="2463255"/>
              <a:ext cx="203200" cy="166688"/>
            </a:xfrm>
            <a:custGeom>
              <a:avLst/>
              <a:gdLst>
                <a:gd name="T0" fmla="*/ 0 w 128"/>
                <a:gd name="T1" fmla="*/ 105 h 105"/>
                <a:gd name="T2" fmla="*/ 80 w 128"/>
                <a:gd name="T3" fmla="*/ 0 h 105"/>
                <a:gd name="T4" fmla="*/ 0 w 128"/>
                <a:gd name="T5" fmla="*/ 105 h 105"/>
                <a:gd name="T6" fmla="*/ 128 w 128"/>
                <a:gd name="T7" fmla="*/ 8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05">
                  <a:moveTo>
                    <a:pt x="0" y="105"/>
                  </a:moveTo>
                  <a:lnTo>
                    <a:pt x="80" y="0"/>
                  </a:lnTo>
                  <a:moveTo>
                    <a:pt x="0" y="105"/>
                  </a:moveTo>
                  <a:lnTo>
                    <a:pt x="128" y="89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" name="Line 38"/>
            <p:cNvSpPr>
              <a:spLocks noChangeShapeType="1"/>
            </p:cNvSpPr>
            <p:nvPr/>
          </p:nvSpPr>
          <p:spPr bwMode="auto">
            <a:xfrm>
              <a:off x="2660651" y="1913980"/>
              <a:ext cx="10747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3533776" y="2463255"/>
              <a:ext cx="201613" cy="166688"/>
            </a:xfrm>
            <a:custGeom>
              <a:avLst/>
              <a:gdLst>
                <a:gd name="T0" fmla="*/ 127 w 127"/>
                <a:gd name="T1" fmla="*/ 105 h 105"/>
                <a:gd name="T2" fmla="*/ 0 w 127"/>
                <a:gd name="T3" fmla="*/ 81 h 105"/>
                <a:gd name="T4" fmla="*/ 127 w 127"/>
                <a:gd name="T5" fmla="*/ 105 h 105"/>
                <a:gd name="T6" fmla="*/ 56 w 127"/>
                <a:gd name="T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05">
                  <a:moveTo>
                    <a:pt x="127" y="105"/>
                  </a:moveTo>
                  <a:lnTo>
                    <a:pt x="0" y="81"/>
                  </a:lnTo>
                  <a:moveTo>
                    <a:pt x="127" y="105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Line 42"/>
            <p:cNvSpPr>
              <a:spLocks noChangeShapeType="1"/>
            </p:cNvSpPr>
            <p:nvPr/>
          </p:nvSpPr>
          <p:spPr bwMode="auto">
            <a:xfrm>
              <a:off x="4381501" y="2809330"/>
              <a:ext cx="1708150" cy="0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87" name="Gruppieren 86"/>
            <p:cNvGrpSpPr/>
            <p:nvPr/>
          </p:nvGrpSpPr>
          <p:grpSpPr>
            <a:xfrm>
              <a:off x="5824538" y="2987130"/>
              <a:ext cx="644526" cy="614363"/>
              <a:chOff x="5824538" y="2987130"/>
              <a:chExt cx="644526" cy="614363"/>
            </a:xfrm>
          </p:grpSpPr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 flipV="1">
                <a:off x="5824538" y="2987130"/>
                <a:ext cx="644525" cy="614363"/>
              </a:xfrm>
              <a:prstGeom prst="line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4" name="Freeform 44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5" name="Freeform 45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  <p:sp>
          <p:nvSpPr>
            <p:cNvPr id="46" name="Line 46"/>
            <p:cNvSpPr>
              <a:spLocks noChangeShapeType="1"/>
            </p:cNvSpPr>
            <p:nvPr/>
          </p:nvSpPr>
          <p:spPr bwMode="auto">
            <a:xfrm flipH="1" flipV="1">
              <a:off x="6873876" y="2987130"/>
              <a:ext cx="735013" cy="6143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5519738" y="257914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5975351" y="2872830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3213333" y="3585664"/>
              <a:ext cx="109228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+containedPeople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3040063" y="3804692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1102159" y="2434557"/>
              <a:ext cx="41431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+floors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585788" y="2437855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5" name="Rectangle 55"/>
            <p:cNvSpPr>
              <a:spLocks noChangeArrowheads="1"/>
            </p:cNvSpPr>
            <p:nvPr/>
          </p:nvSpPr>
          <p:spPr bwMode="auto">
            <a:xfrm>
              <a:off x="2919414" y="245611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+elevator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3786188" y="2475913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723901" y="3664992"/>
              <a:ext cx="9279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+waitingPeople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1622426" y="3831680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1" name="Rectangle 57"/>
            <p:cNvSpPr>
              <a:spLocks noChangeArrowheads="1"/>
            </p:cNvSpPr>
            <p:nvPr/>
          </p:nvSpPr>
          <p:spPr bwMode="auto">
            <a:xfrm>
              <a:off x="1898387" y="3971132"/>
              <a:ext cx="108715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name:std::string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4" name="Gruppieren 2"/>
          <p:cNvGrpSpPr/>
          <p:nvPr/>
        </p:nvGrpSpPr>
        <p:grpSpPr>
          <a:xfrm>
            <a:off x="345282" y="4444455"/>
            <a:ext cx="1138238" cy="357188"/>
            <a:chOff x="345282" y="4444455"/>
            <a:chExt cx="1138238" cy="357188"/>
          </a:xfrm>
        </p:grpSpPr>
        <p:sp>
          <p:nvSpPr>
            <p:cNvPr id="61" name="Rectangle 9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Rectangle 10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Rectangle 11"/>
            <p:cNvSpPr>
              <a:spLocks noChangeArrowheads="1"/>
            </p:cNvSpPr>
            <p:nvPr/>
          </p:nvSpPr>
          <p:spPr bwMode="auto">
            <a:xfrm>
              <a:off x="661194" y="4558755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3268663" y="4448065"/>
            <a:ext cx="44716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smtClean="0"/>
              <a:t>Klasse und abstrakte Klasse</a:t>
            </a:r>
            <a:endParaRPr lang="de-DE" dirty="0"/>
          </a:p>
        </p:txBody>
      </p:sp>
      <p:sp>
        <p:nvSpPr>
          <p:cNvPr id="64" name="Line 32"/>
          <p:cNvSpPr>
            <a:spLocks noChangeShapeType="1"/>
          </p:cNvSpPr>
          <p:nvPr/>
        </p:nvSpPr>
        <p:spPr bwMode="auto">
          <a:xfrm flipV="1">
            <a:off x="1046664" y="5209629"/>
            <a:ext cx="1017882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prstDash val="solid"/>
            <a:bevel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5" name="Rectangle 57"/>
          <p:cNvSpPr>
            <a:spLocks noChangeArrowheads="1"/>
          </p:cNvSpPr>
          <p:nvPr/>
        </p:nvSpPr>
        <p:spPr bwMode="auto">
          <a:xfrm>
            <a:off x="1160096" y="5017543"/>
            <a:ext cx="86882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+waitingPeople</a:t>
            </a:r>
            <a:endParaRPr kumimoji="0" lang="de-DE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6" name="Rectangle 58"/>
          <p:cNvSpPr>
            <a:spLocks noChangeArrowheads="1"/>
          </p:cNvSpPr>
          <p:nvPr/>
        </p:nvSpPr>
        <p:spPr bwMode="auto">
          <a:xfrm>
            <a:off x="1793507" y="5259015"/>
            <a:ext cx="19075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0..*</a:t>
            </a:r>
            <a:endParaRPr kumimoji="0" lang="de-DE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" name="Textfeld 66"/>
          <p:cNvSpPr txBox="1"/>
          <p:nvPr/>
        </p:nvSpPr>
        <p:spPr>
          <a:xfrm>
            <a:off x="3284539" y="4916608"/>
            <a:ext cx="4698701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smtClean="0"/>
              <a:t>Assoziation mit Rollenname und Multiplizität </a:t>
            </a:r>
            <a:r>
              <a:rPr lang="de-DE" smtClean="0"/>
              <a:t>und String-Attribut </a:t>
            </a:r>
            <a:r>
              <a:rPr lang="de-DE" dirty="0" smtClean="0"/>
              <a:t>von Person</a:t>
            </a:r>
            <a:endParaRPr lang="de-DE" dirty="0"/>
          </a:p>
        </p:txBody>
      </p:sp>
      <p:grpSp>
        <p:nvGrpSpPr>
          <p:cNvPr id="69" name="Gruppieren 68"/>
          <p:cNvGrpSpPr/>
          <p:nvPr/>
        </p:nvGrpSpPr>
        <p:grpSpPr>
          <a:xfrm>
            <a:off x="1982630" y="4440845"/>
            <a:ext cx="1138238" cy="357188"/>
            <a:chOff x="6089651" y="2629942"/>
            <a:chExt cx="1138238" cy="357188"/>
          </a:xfrm>
        </p:grpSpPr>
        <p:sp>
          <p:nvSpPr>
            <p:cNvPr id="70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73" name="Gruppieren 72"/>
          <p:cNvGrpSpPr/>
          <p:nvPr/>
        </p:nvGrpSpPr>
        <p:grpSpPr>
          <a:xfrm>
            <a:off x="337347" y="5030243"/>
            <a:ext cx="702468" cy="357188"/>
            <a:chOff x="293688" y="2629942"/>
            <a:chExt cx="1139825" cy="357188"/>
          </a:xfrm>
        </p:grpSpPr>
        <p:sp>
          <p:nvSpPr>
            <p:cNvPr id="74" name="Rectangle 12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Rectangle 13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Rectangle 14"/>
            <p:cNvSpPr>
              <a:spLocks noChangeArrowheads="1"/>
            </p:cNvSpPr>
            <p:nvPr/>
          </p:nvSpPr>
          <p:spPr bwMode="auto">
            <a:xfrm>
              <a:off x="579598" y="2744242"/>
              <a:ext cx="520207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98" name="Gruppieren 97"/>
          <p:cNvGrpSpPr/>
          <p:nvPr/>
        </p:nvGrpSpPr>
        <p:grpSpPr>
          <a:xfrm rot="13500000">
            <a:off x="1534969" y="5642172"/>
            <a:ext cx="287784" cy="271014"/>
            <a:chOff x="6181280" y="2987130"/>
            <a:chExt cx="287784" cy="271014"/>
          </a:xfrm>
        </p:grpSpPr>
        <p:sp>
          <p:nvSpPr>
            <p:cNvPr id="99" name="Line 43"/>
            <p:cNvSpPr>
              <a:spLocks noChangeShapeType="1"/>
            </p:cNvSpPr>
            <p:nvPr/>
          </p:nvSpPr>
          <p:spPr bwMode="auto">
            <a:xfrm flipV="1">
              <a:off x="6181280" y="2987130"/>
              <a:ext cx="287783" cy="271014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</p:grpSp>
      <p:grpSp>
        <p:nvGrpSpPr>
          <p:cNvPr id="102" name="Gruppieren 101"/>
          <p:cNvGrpSpPr/>
          <p:nvPr/>
        </p:nvGrpSpPr>
        <p:grpSpPr>
          <a:xfrm>
            <a:off x="329059" y="5601762"/>
            <a:ext cx="1138238" cy="357188"/>
            <a:chOff x="6089651" y="2629942"/>
            <a:chExt cx="1138238" cy="357188"/>
          </a:xfrm>
        </p:grpSpPr>
        <p:sp>
          <p:nvSpPr>
            <p:cNvPr id="103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4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5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6" name="Gruppieren 105"/>
          <p:cNvGrpSpPr/>
          <p:nvPr/>
        </p:nvGrpSpPr>
        <p:grpSpPr>
          <a:xfrm>
            <a:off x="1876426" y="5601404"/>
            <a:ext cx="1252085" cy="357188"/>
            <a:chOff x="4799013" y="3601492"/>
            <a:chExt cx="1718641" cy="357188"/>
          </a:xfrm>
        </p:grpSpPr>
        <p:sp>
          <p:nvSpPr>
            <p:cNvPr id="107" name="Rectangle 21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8" name="Rectangle 22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9" name="Rectangle 23"/>
            <p:cNvSpPr>
              <a:spLocks noChangeArrowheads="1"/>
            </p:cNvSpPr>
            <p:nvPr/>
          </p:nvSpPr>
          <p:spPr bwMode="auto">
            <a:xfrm>
              <a:off x="4849812" y="3715792"/>
              <a:ext cx="166784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EnergyMinimizingS.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10" name="Textfeld 109"/>
          <p:cNvSpPr txBox="1"/>
          <p:nvPr/>
        </p:nvSpPr>
        <p:spPr>
          <a:xfrm>
            <a:off x="3303737" y="5617664"/>
            <a:ext cx="5444727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mtClean="0"/>
              <a:t>Vererbung ("EnergyMin.S. ist eine ElevatorS.")</a:t>
            </a:r>
            <a:endParaRPr lang="de-DE" dirty="0"/>
          </a:p>
        </p:txBody>
      </p:sp>
      <p:grpSp>
        <p:nvGrpSpPr>
          <p:cNvPr id="113" name="Gruppieren 112"/>
          <p:cNvGrpSpPr/>
          <p:nvPr/>
        </p:nvGrpSpPr>
        <p:grpSpPr>
          <a:xfrm>
            <a:off x="337347" y="6098291"/>
            <a:ext cx="709317" cy="357188"/>
            <a:chOff x="1825626" y="1556792"/>
            <a:chExt cx="709317" cy="357188"/>
          </a:xfrm>
        </p:grpSpPr>
        <p:sp>
          <p:nvSpPr>
            <p:cNvPr id="115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Rectangle 11"/>
            <p:cNvSpPr>
              <a:spLocks noChangeArrowheads="1"/>
            </p:cNvSpPr>
            <p:nvPr/>
          </p:nvSpPr>
          <p:spPr bwMode="auto">
            <a:xfrm>
              <a:off x="1933573" y="1664321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7" name="Gruppieren 116"/>
          <p:cNvGrpSpPr/>
          <p:nvPr/>
        </p:nvGrpSpPr>
        <p:grpSpPr>
          <a:xfrm>
            <a:off x="2413148" y="6092432"/>
            <a:ext cx="709317" cy="357188"/>
            <a:chOff x="1825626" y="1556792"/>
            <a:chExt cx="709317" cy="357188"/>
          </a:xfrm>
        </p:grpSpPr>
        <p:sp>
          <p:nvSpPr>
            <p:cNvPr id="118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Rectangle 11"/>
            <p:cNvSpPr>
              <a:spLocks noChangeArrowheads="1"/>
            </p:cNvSpPr>
            <p:nvPr/>
          </p:nvSpPr>
          <p:spPr bwMode="auto">
            <a:xfrm>
              <a:off x="1988590" y="1664321"/>
              <a:ext cx="3206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cxnSp>
        <p:nvCxnSpPr>
          <p:cNvPr id="120" name="Gerader Verbinder 119"/>
          <p:cNvCxnSpPr>
            <a:endCxn id="118" idx="1"/>
          </p:cNvCxnSpPr>
          <p:nvPr/>
        </p:nvCxnSpPr>
        <p:spPr bwMode="auto">
          <a:xfrm flipV="1">
            <a:off x="1114425" y="6271026"/>
            <a:ext cx="1298723" cy="11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diamond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" name="Textfeld 122"/>
          <p:cNvSpPr txBox="1"/>
          <p:nvPr/>
        </p:nvSpPr>
        <p:spPr>
          <a:xfrm>
            <a:off x="3303737" y="6081664"/>
            <a:ext cx="573275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mtClean="0"/>
              <a:t>Aggregation ("Ein Floor ist immer Teil eines Buildings")</a:t>
            </a:r>
            <a:endParaRPr lang="de-DE" dirty="0"/>
          </a:p>
        </p:txBody>
      </p:sp>
      <p:sp>
        <p:nvSpPr>
          <p:cNvPr id="124" name="Textfeld 123"/>
          <p:cNvSpPr txBox="1"/>
          <p:nvPr/>
        </p:nvSpPr>
        <p:spPr>
          <a:xfrm>
            <a:off x="-2117" y="4036469"/>
            <a:ext cx="113364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Legende</a:t>
            </a:r>
            <a:endParaRPr lang="de-DE" b="1" dirty="0"/>
          </a:p>
        </p:txBody>
      </p:sp>
      <p:sp>
        <p:nvSpPr>
          <p:cNvPr id="126" name="Textfeld 125"/>
          <p:cNvSpPr txBox="1"/>
          <p:nvPr/>
        </p:nvSpPr>
        <p:spPr>
          <a:xfrm>
            <a:off x="1063" y="1484684"/>
            <a:ext cx="2172390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Klassendiagramm</a:t>
            </a:r>
            <a:endParaRPr lang="de-DE" b="1" dirty="0"/>
          </a:p>
        </p:txBody>
      </p:sp>
      <p:cxnSp>
        <p:nvCxnSpPr>
          <p:cNvPr id="59" name="Gerader Verbinder 58"/>
          <p:cNvCxnSpPr>
            <a:stCxn id="28" idx="1"/>
            <a:endCxn id="28" idx="3"/>
          </p:cNvCxnSpPr>
          <p:nvPr/>
        </p:nvCxnSpPr>
        <p:spPr bwMode="auto">
          <a:xfrm>
            <a:off x="2208352" y="3907247"/>
            <a:ext cx="106574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84" name="Gruppieren 83"/>
          <p:cNvGrpSpPr/>
          <p:nvPr/>
        </p:nvGrpSpPr>
        <p:grpSpPr>
          <a:xfrm>
            <a:off x="2064546" y="4883883"/>
            <a:ext cx="1065741" cy="607422"/>
            <a:chOff x="3582518" y="3901719"/>
            <a:chExt cx="1065741" cy="607422"/>
          </a:xfrm>
        </p:grpSpPr>
        <p:sp>
          <p:nvSpPr>
            <p:cNvPr id="112" name="Rectangle 27"/>
            <p:cNvSpPr>
              <a:spLocks noChangeArrowheads="1"/>
            </p:cNvSpPr>
            <p:nvPr/>
          </p:nvSpPr>
          <p:spPr bwMode="auto">
            <a:xfrm>
              <a:off x="3582518" y="3901719"/>
              <a:ext cx="1065741" cy="3344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Rectangle 28"/>
            <p:cNvSpPr>
              <a:spLocks noChangeArrowheads="1"/>
            </p:cNvSpPr>
            <p:nvPr/>
          </p:nvSpPr>
          <p:spPr bwMode="auto">
            <a:xfrm>
              <a:off x="3582518" y="3946569"/>
              <a:ext cx="1065741" cy="562572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Rectangle 29"/>
            <p:cNvSpPr>
              <a:spLocks noChangeArrowheads="1"/>
            </p:cNvSpPr>
            <p:nvPr/>
          </p:nvSpPr>
          <p:spPr bwMode="auto">
            <a:xfrm>
              <a:off x="3902091" y="4008739"/>
              <a:ext cx="43281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Person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5" name="Rectangle 57"/>
            <p:cNvSpPr>
              <a:spLocks noChangeArrowheads="1"/>
            </p:cNvSpPr>
            <p:nvPr/>
          </p:nvSpPr>
          <p:spPr bwMode="auto">
            <a:xfrm>
              <a:off x="3614972" y="4292666"/>
              <a:ext cx="868828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 : String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27" name="Gerader Verbinder 126"/>
            <p:cNvCxnSpPr>
              <a:stCxn id="114" idx="1"/>
              <a:endCxn id="114" idx="3"/>
            </p:cNvCxnSpPr>
            <p:nvPr/>
          </p:nvCxnSpPr>
          <p:spPr bwMode="auto">
            <a:xfrm>
              <a:off x="3582518" y="4227855"/>
              <a:ext cx="106574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53143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</p:spTree>
    <p:extLst>
      <p:ext uri="{BB962C8B-B14F-4D97-AF65-F5344CB8AC3E}">
        <p14:creationId xmlns:p14="http://schemas.microsoft.com/office/powerpoint/2010/main" val="271068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107950" y="2886075"/>
            <a:ext cx="3600450" cy="3495675"/>
            <a:chOff x="107950" y="2886075"/>
            <a:chExt cx="3600450" cy="3495675"/>
          </a:xfrm>
        </p:grpSpPr>
        <p:sp>
          <p:nvSpPr>
            <p:cNvPr id="64" name="Gefaltete Ecke 34"/>
            <p:cNvSpPr>
              <a:spLocks noChangeArrowheads="1"/>
            </p:cNvSpPr>
            <p:nvPr/>
          </p:nvSpPr>
          <p:spPr bwMode="auto">
            <a:xfrm>
              <a:off x="658813" y="5197475"/>
              <a:ext cx="576262" cy="719138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grpSp>
          <p:nvGrpSpPr>
            <p:cNvPr id="65" name="Gruppieren 64"/>
            <p:cNvGrpSpPr/>
            <p:nvPr/>
          </p:nvGrpSpPr>
          <p:grpSpPr>
            <a:xfrm>
              <a:off x="1473612" y="3299301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6" name="Rechteck 65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67" name="Rechteck 66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grpSp>
          <p:nvGrpSpPr>
            <p:cNvPr id="68" name="Gruppieren 67"/>
            <p:cNvGrpSpPr/>
            <p:nvPr/>
          </p:nvGrpSpPr>
          <p:grpSpPr>
            <a:xfrm>
              <a:off x="1154805" y="4110539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9" name="Rechteck 68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70" name="Rechteck 69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sp>
          <p:nvSpPr>
            <p:cNvPr id="71" name="Gefaltete Ecke 44"/>
            <p:cNvSpPr>
              <a:spLocks noChangeArrowheads="1"/>
            </p:cNvSpPr>
            <p:nvPr/>
          </p:nvSpPr>
          <p:spPr bwMode="auto">
            <a:xfrm>
              <a:off x="2012950" y="5229225"/>
              <a:ext cx="576263" cy="720725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2" name="Gerade Verbindung 52"/>
            <p:cNvCxnSpPr>
              <a:cxnSpLocks noChangeShapeType="1"/>
            </p:cNvCxnSpPr>
            <p:nvPr/>
          </p:nvCxnSpPr>
          <p:spPr bwMode="auto">
            <a:xfrm flipH="1">
              <a:off x="1943100" y="2886075"/>
              <a:ext cx="400050" cy="5302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54"/>
            <p:cNvCxnSpPr>
              <a:cxnSpLocks noChangeShapeType="1"/>
            </p:cNvCxnSpPr>
            <p:nvPr/>
          </p:nvCxnSpPr>
          <p:spPr bwMode="auto">
            <a:xfrm flipH="1">
              <a:off x="1625600" y="3933825"/>
              <a:ext cx="317500" cy="293688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74" name="Textfeld 62"/>
            <p:cNvSpPr txBox="1">
              <a:spLocks noChangeArrowheads="1"/>
            </p:cNvSpPr>
            <p:nvPr/>
          </p:nvSpPr>
          <p:spPr bwMode="auto">
            <a:xfrm>
              <a:off x="200400" y="5956300"/>
              <a:ext cx="1531189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 smtClean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Building.hpp</a:t>
              </a:r>
              <a:endParaRPr lang="de-DE" altLang="de-DE" sz="1600" b="0">
                <a:solidFill>
                  <a:schemeClr val="bg1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Textfeld 63"/>
            <p:cNvSpPr txBox="1">
              <a:spLocks noChangeArrowheads="1"/>
            </p:cNvSpPr>
            <p:nvPr/>
          </p:nvSpPr>
          <p:spPr bwMode="auto">
            <a:xfrm>
              <a:off x="1619250" y="5949950"/>
              <a:ext cx="1531938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Building.cpp</a:t>
              </a:r>
            </a:p>
          </p:txBody>
        </p:sp>
        <p:sp>
          <p:nvSpPr>
            <p:cNvPr id="76" name="Abgerundetes Rechteck 2"/>
            <p:cNvSpPr>
              <a:spLocks noChangeArrowheads="1"/>
            </p:cNvSpPr>
            <p:nvPr/>
          </p:nvSpPr>
          <p:spPr bwMode="auto">
            <a:xfrm>
              <a:off x="107950" y="5075238"/>
              <a:ext cx="3035300" cy="1306512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7" name="Gerade Verbindung 21"/>
            <p:cNvCxnSpPr>
              <a:cxnSpLocks noChangeShapeType="1"/>
              <a:endCxn id="76" idx="0"/>
            </p:cNvCxnSpPr>
            <p:nvPr/>
          </p:nvCxnSpPr>
          <p:spPr bwMode="auto">
            <a:xfrm>
              <a:off x="1625600" y="4745038"/>
              <a:ext cx="0" cy="3302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78" name="Gruppieren 23"/>
            <p:cNvGrpSpPr>
              <a:grpSpLocks/>
            </p:cNvGrpSpPr>
            <p:nvPr/>
          </p:nvGrpSpPr>
          <p:grpSpPr bwMode="auto">
            <a:xfrm>
              <a:off x="2442646" y="4098926"/>
              <a:ext cx="1265754" cy="847541"/>
              <a:chOff x="3323404" y="3298758"/>
              <a:chExt cx="1962772" cy="1313432"/>
            </a:xfrm>
          </p:grpSpPr>
          <p:sp>
            <p:nvSpPr>
              <p:cNvPr id="79" name="Gefaltete Ecke 64"/>
              <p:cNvSpPr>
                <a:spLocks noChangeArrowheads="1"/>
              </p:cNvSpPr>
              <p:nvPr/>
            </p:nvSpPr>
            <p:spPr bwMode="auto">
              <a:xfrm>
                <a:off x="3530208" y="342049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0" name="Gefaltete Ecke 65"/>
              <p:cNvSpPr>
                <a:spLocks noChangeArrowheads="1"/>
              </p:cNvSpPr>
              <p:nvPr/>
            </p:nvSpPr>
            <p:spPr bwMode="auto">
              <a:xfrm>
                <a:off x="4392237" y="345296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1" name="Textfeld 66"/>
              <p:cNvSpPr txBox="1">
                <a:spLocks noChangeArrowheads="1"/>
              </p:cNvSpPr>
              <p:nvPr/>
            </p:nvSpPr>
            <p:spPr bwMode="auto">
              <a:xfrm>
                <a:off x="3323404" y="4114262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</a:t>
                </a:r>
                <a:r>
                  <a:rPr lang="de-DE" altLang="de-DE" sz="1600" b="0" err="1" smtClean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hpp</a:t>
                </a:r>
                <a:endPara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82" name="Textfeld 67"/>
              <p:cNvSpPr txBox="1">
                <a:spLocks noChangeArrowheads="1"/>
              </p:cNvSpPr>
              <p:nvPr/>
            </p:nvSpPr>
            <p:spPr bwMode="auto">
              <a:xfrm>
                <a:off x="4143013" y="4114263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  <p:sp>
            <p:nvSpPr>
              <p:cNvPr id="83" name="Abgerundetes Rechteck 68"/>
              <p:cNvSpPr>
                <a:spLocks noChangeArrowheads="1"/>
              </p:cNvSpPr>
              <p:nvPr/>
            </p:nvSpPr>
            <p:spPr bwMode="auto">
              <a:xfrm>
                <a:off x="3356207" y="3298758"/>
                <a:ext cx="1929969" cy="1306338"/>
              </a:xfrm>
              <a:prstGeom prst="roundRect">
                <a:avLst>
                  <a:gd name="adj" fmla="val 16667"/>
                </a:avLst>
              </a:prstGeom>
              <a:noFill/>
              <a:ln w="28575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cxnSp>
          <p:nvCxnSpPr>
            <p:cNvPr id="84" name="Gerade Verbindung 69"/>
            <p:cNvCxnSpPr>
              <a:cxnSpLocks noChangeShapeType="1"/>
              <a:endCxn id="83" idx="0"/>
            </p:cNvCxnSpPr>
            <p:nvPr/>
          </p:nvCxnSpPr>
          <p:spPr bwMode="auto">
            <a:xfrm>
              <a:off x="1943100" y="3933825"/>
              <a:ext cx="1143000" cy="1651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85" name="Gruppieren 28"/>
            <p:cNvGrpSpPr>
              <a:grpSpLocks/>
            </p:cNvGrpSpPr>
            <p:nvPr/>
          </p:nvGrpSpPr>
          <p:grpSpPr bwMode="auto">
            <a:xfrm>
              <a:off x="2366963" y="2984500"/>
              <a:ext cx="633412" cy="650875"/>
              <a:chOff x="3009895" y="2420889"/>
              <a:chExt cx="633507" cy="650550"/>
            </a:xfrm>
          </p:grpSpPr>
          <p:sp>
            <p:nvSpPr>
              <p:cNvPr id="86" name="Gefaltete Ecke 71"/>
              <p:cNvSpPr>
                <a:spLocks noChangeArrowheads="1"/>
              </p:cNvSpPr>
              <p:nvPr/>
            </p:nvSpPr>
            <p:spPr bwMode="auto">
              <a:xfrm>
                <a:off x="3203846" y="2420889"/>
                <a:ext cx="299216" cy="37402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7" name="Textfeld 72"/>
              <p:cNvSpPr txBox="1">
                <a:spLocks noChangeArrowheads="1"/>
              </p:cNvSpPr>
              <p:nvPr/>
            </p:nvSpPr>
            <p:spPr bwMode="auto">
              <a:xfrm>
                <a:off x="3009895" y="2750133"/>
                <a:ext cx="633507" cy="3213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</p:grpSp>
        <p:cxnSp>
          <p:nvCxnSpPr>
            <p:cNvPr id="88" name="Gerade Verbindung 73"/>
            <p:cNvCxnSpPr>
              <a:cxnSpLocks noChangeShapeType="1"/>
              <a:endCxn id="86" idx="0"/>
            </p:cNvCxnSpPr>
            <p:nvPr/>
          </p:nvCxnSpPr>
          <p:spPr bwMode="auto">
            <a:xfrm>
              <a:off x="2343150" y="2886075"/>
              <a:ext cx="368300" cy="984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  <p:cxnSp>
        <p:nvCxnSpPr>
          <p:cNvPr id="9219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20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9221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9222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3" name="Gefaltete Ecke 10"/>
          <p:cNvSpPr>
            <a:spLocks noChangeArrowheads="1"/>
          </p:cNvSpPr>
          <p:nvPr/>
        </p:nvSpPr>
        <p:spPr bwMode="auto">
          <a:xfrm>
            <a:off x="5181600" y="5300663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6" name="Gefaltete Ecke 20"/>
          <p:cNvSpPr>
            <a:spLocks noChangeArrowheads="1"/>
          </p:cNvSpPr>
          <p:nvPr/>
        </p:nvSpPr>
        <p:spPr bwMode="auto">
          <a:xfrm>
            <a:off x="6262688" y="5300663"/>
            <a:ext cx="574675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9227" name="Gerade Verbindung 22"/>
          <p:cNvCxnSpPr>
            <a:cxnSpLocks noChangeShapeType="1"/>
            <a:stCxn id="9" idx="2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8" name="Gerade Verbindung 24"/>
          <p:cNvCxnSpPr>
            <a:cxnSpLocks noChangeShapeType="1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9" name="Gerade Verbindung 27"/>
          <p:cNvCxnSpPr>
            <a:cxnSpLocks noChangeShapeType="1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9231" name="Gerade Verbindung 33"/>
          <p:cNvCxnSpPr>
            <a:cxnSpLocks noChangeShapeType="1"/>
            <a:endCxn id="9223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2" name="Gerade Verbindung 36"/>
          <p:cNvCxnSpPr>
            <a:cxnSpLocks noChangeShapeType="1"/>
            <a:endCxn id="9226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3" name="Gerade Verbindung 39"/>
          <p:cNvCxnSpPr>
            <a:cxnSpLocks noChangeShapeType="1"/>
            <a:endCxn id="9234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34" name="Gefaltete Ecke 41"/>
          <p:cNvSpPr>
            <a:spLocks noChangeArrowheads="1"/>
          </p:cNvSpPr>
          <p:nvPr/>
        </p:nvSpPr>
        <p:spPr bwMode="auto">
          <a:xfrm>
            <a:off x="7926388" y="5326063"/>
            <a:ext cx="576262" cy="719137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9235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49" name="Abgerundete rechteckige Legende 48"/>
          <p:cNvSpPr/>
          <p:nvPr/>
        </p:nvSpPr>
        <p:spPr>
          <a:xfrm>
            <a:off x="2576010" y="2737974"/>
            <a:ext cx="2794000" cy="1022350"/>
          </a:xfrm>
          <a:prstGeom prst="wedgeRoundRectCallout">
            <a:avLst>
              <a:gd name="adj1" fmla="val 77860"/>
              <a:gd name="adj2" fmla="val 3456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Aufteilung in Pakete entspricht Verzeichnisstruktur</a:t>
            </a:r>
          </a:p>
        </p:txBody>
      </p:sp>
      <p:sp>
        <p:nvSpPr>
          <p:cNvPr id="9237" name="Textfeld 49"/>
          <p:cNvSpPr txBox="1">
            <a:spLocks noChangeArrowheads="1"/>
          </p:cNvSpPr>
          <p:nvPr/>
        </p:nvSpPr>
        <p:spPr bwMode="auto">
          <a:xfrm>
            <a:off x="4729163" y="6059488"/>
            <a:ext cx="1643062" cy="32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51" name="Abgerundete rechteckige Legende 50"/>
          <p:cNvSpPr/>
          <p:nvPr/>
        </p:nvSpPr>
        <p:spPr>
          <a:xfrm>
            <a:off x="2038870" y="4002789"/>
            <a:ext cx="2795587" cy="1008063"/>
          </a:xfrm>
          <a:prstGeom prst="wedgeRoundRectCallout">
            <a:avLst>
              <a:gd name="adj1" fmla="val 48880"/>
              <a:gd name="adj2" fmla="val 891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Jede Datei enthält (meistens nur) eine </a:t>
            </a:r>
            <a:r>
              <a:rPr lang="de-DE" err="1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Klasse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2018708" y="5465019"/>
            <a:ext cx="2795588" cy="712787"/>
          </a:xfrm>
          <a:prstGeom prst="wedgeRoundRectCallout">
            <a:avLst>
              <a:gd name="adj1" fmla="val 60563"/>
              <a:gd name="adj2" fmla="val 514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Methoden sind immer in Klassen enthalten</a:t>
            </a:r>
          </a:p>
        </p:txBody>
      </p:sp>
    </p:spTree>
    <p:extLst>
      <p:ext uri="{BB962C8B-B14F-4D97-AF65-F5344CB8AC3E}">
        <p14:creationId xmlns:p14="http://schemas.microsoft.com/office/powerpoint/2010/main" val="264549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0244" name="Textfeld 4"/>
          <p:cNvSpPr txBox="1">
            <a:spLocks noChangeArrowheads="1"/>
          </p:cNvSpPr>
          <p:nvPr/>
        </p:nvSpPr>
        <p:spPr bwMode="auto">
          <a:xfrm>
            <a:off x="395288" y="1916113"/>
            <a:ext cx="5256832" cy="8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ist der Unterschied zwischen Funktion und Methode?</a:t>
            </a:r>
            <a:br>
              <a:rPr lang="de-DE" altLang="de-DE" sz="1800" b="0" smtClean="0"/>
            </a:br>
            <a:r>
              <a:rPr lang="de-DE" altLang="de-DE" sz="1800" b="0" smtClean="0"/>
              <a:t>Wie implementiert man </a:t>
            </a:r>
            <a:r>
              <a:rPr lang="de-DE" altLang="de-DE" sz="1800" smtClean="0"/>
              <a:t>Funktionen</a:t>
            </a:r>
            <a:r>
              <a:rPr lang="de-DE" altLang="de-DE" sz="1800" b="0" smtClean="0"/>
              <a:t> in Java?</a:t>
            </a:r>
            <a:endParaRPr lang="de-DE" altLang="de-DE" sz="1800" b="0"/>
          </a:p>
        </p:txBody>
      </p:sp>
      <p:sp>
        <p:nvSpPr>
          <p:cNvPr id="10245" name="Textfeld 5"/>
          <p:cNvSpPr txBox="1">
            <a:spLocks noChangeArrowheads="1"/>
          </p:cNvSpPr>
          <p:nvPr/>
        </p:nvSpPr>
        <p:spPr bwMode="auto">
          <a:xfrm>
            <a:off x="395288" y="3036888"/>
            <a:ext cx="4681537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Ist es sinnvoll, die </a:t>
            </a:r>
            <a:r>
              <a:rPr lang="de-DE" altLang="de-DE" sz="1800"/>
              <a:t>Paketstruktur</a:t>
            </a:r>
            <a:r>
              <a:rPr lang="de-DE" altLang="de-DE" sz="1800" b="0"/>
              <a:t> an </a:t>
            </a:r>
            <a:r>
              <a:rPr lang="de-DE" altLang="de-DE" sz="1800" b="0" smtClean="0"/>
              <a:t>die </a:t>
            </a:r>
            <a:r>
              <a:rPr lang="de-DE" altLang="de-DE" sz="1800" smtClean="0"/>
              <a:t>Verzeichnisstruktur</a:t>
            </a:r>
            <a:r>
              <a:rPr lang="de-DE" altLang="de-DE" sz="1800" b="0" smtClean="0"/>
              <a:t> </a:t>
            </a:r>
            <a:r>
              <a:rPr lang="de-DE" altLang="de-DE" sz="1800" b="0"/>
              <a:t>zu binden?</a:t>
            </a:r>
          </a:p>
        </p:txBody>
      </p:sp>
      <p:sp>
        <p:nvSpPr>
          <p:cNvPr id="10246" name="Textfeld 6"/>
          <p:cNvSpPr txBox="1">
            <a:spLocks noChangeArrowheads="1"/>
          </p:cNvSpPr>
          <p:nvPr/>
        </p:nvSpPr>
        <p:spPr bwMode="auto">
          <a:xfrm>
            <a:off x="395288" y="4117975"/>
            <a:ext cx="4681537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Darf man in Java </a:t>
            </a:r>
            <a:r>
              <a:rPr lang="de-DE" altLang="de-DE" sz="1800"/>
              <a:t>mehrere Klassen in einer Datei </a:t>
            </a:r>
            <a:r>
              <a:rPr lang="de-DE" altLang="de-DE" sz="1800" b="0"/>
              <a:t>implementieren?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652120" y="2708919"/>
            <a:ext cx="2794000" cy="519501"/>
          </a:xfrm>
          <a:prstGeom prst="wedgeRoundRectCallout">
            <a:avLst>
              <a:gd name="adj1" fmla="val 26105"/>
              <a:gd name="adj2" fmla="val 1647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Hier seid Ihr gefragt! </a:t>
            </a:r>
            <a:r>
              <a:rPr lang="de-DE" smtClean="0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42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  <p:cxnSp>
        <p:nvCxnSpPr>
          <p:cNvPr id="11267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8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11269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11270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" name="Gefaltete Ecke 10"/>
          <p:cNvSpPr/>
          <p:nvPr/>
        </p:nvSpPr>
        <p:spPr bwMode="auto">
          <a:xfrm>
            <a:off x="5181600" y="5300663"/>
            <a:ext cx="576263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21" name="Gefaltete Ecke 20"/>
          <p:cNvSpPr/>
          <p:nvPr/>
        </p:nvSpPr>
        <p:spPr bwMode="auto">
          <a:xfrm>
            <a:off x="6262688" y="5300663"/>
            <a:ext cx="574675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cxnSp>
        <p:nvCxnSpPr>
          <p:cNvPr id="23" name="Gerade Verbindung 22"/>
          <p:cNvCxnSpPr>
            <a:stCxn id="9" idx="2"/>
            <a:endCxn id="13" idx="0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Gerade Verbindung 24"/>
          <p:cNvCxnSpPr>
            <a:stCxn id="13" idx="2"/>
            <a:endCxn id="17" idx="0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Gerade Verbindung 27"/>
          <p:cNvCxnSpPr>
            <a:stCxn id="13" idx="2"/>
            <a:endCxn id="19" idx="0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34" name="Gerade Verbindung 33"/>
          <p:cNvCxnSpPr>
            <a:stCxn id="19" idx="2"/>
            <a:endCxn id="11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Gerade Verbindung 36"/>
          <p:cNvCxnSpPr>
            <a:stCxn id="19" idx="2"/>
            <a:endCxn id="21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Gerade Verbindung 39"/>
          <p:cNvCxnSpPr>
            <a:stCxn id="16" idx="2"/>
            <a:endCxn id="42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2" name="Gefaltete Ecke 41"/>
          <p:cNvSpPr/>
          <p:nvPr/>
        </p:nvSpPr>
        <p:spPr bwMode="auto">
          <a:xfrm>
            <a:off x="7926388" y="5326063"/>
            <a:ext cx="576262" cy="719137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50" name="Textfeld 49"/>
          <p:cNvSpPr txBox="1"/>
          <p:nvPr/>
        </p:nvSpPr>
        <p:spPr>
          <a:xfrm>
            <a:off x="4729163" y="6059488"/>
            <a:ext cx="1643062" cy="3222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de-DE" sz="160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11284" name="Gefaltete Ecke 34"/>
          <p:cNvSpPr>
            <a:spLocks noChangeArrowheads="1"/>
          </p:cNvSpPr>
          <p:nvPr/>
        </p:nvSpPr>
        <p:spPr bwMode="auto">
          <a:xfrm>
            <a:off x="658813" y="5197475"/>
            <a:ext cx="576262" cy="719138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36" name="Gruppieren 35"/>
          <p:cNvGrpSpPr/>
          <p:nvPr/>
        </p:nvGrpSpPr>
        <p:grpSpPr>
          <a:xfrm>
            <a:off x="1473612" y="3299301"/>
            <a:ext cx="938148" cy="633755"/>
            <a:chOff x="3273171" y="3717032"/>
            <a:chExt cx="1154813" cy="780120"/>
          </a:xfrm>
          <a:noFill/>
        </p:grpSpPr>
        <p:sp>
          <p:nvSpPr>
            <p:cNvPr id="38" name="Rechteck 37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39" name="Rechteck 38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41" name="Gruppieren 40"/>
          <p:cNvGrpSpPr/>
          <p:nvPr/>
        </p:nvGrpSpPr>
        <p:grpSpPr>
          <a:xfrm>
            <a:off x="1154805" y="4110539"/>
            <a:ext cx="938148" cy="633755"/>
            <a:chOff x="3273171" y="3717032"/>
            <a:chExt cx="1154813" cy="780120"/>
          </a:xfrm>
          <a:noFill/>
        </p:grpSpPr>
        <p:sp>
          <p:nvSpPr>
            <p:cNvPr id="43" name="Rechteck 4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87" name="Gefaltete Ecke 44"/>
          <p:cNvSpPr>
            <a:spLocks noChangeArrowheads="1"/>
          </p:cNvSpPr>
          <p:nvPr/>
        </p:nvSpPr>
        <p:spPr bwMode="auto">
          <a:xfrm>
            <a:off x="2012950" y="5229225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88" name="Gerade Verbindung 52"/>
          <p:cNvCxnSpPr>
            <a:cxnSpLocks noChangeShapeType="1"/>
            <a:stCxn id="47" idx="2"/>
          </p:cNvCxnSpPr>
          <p:nvPr/>
        </p:nvCxnSpPr>
        <p:spPr bwMode="auto">
          <a:xfrm flipH="1">
            <a:off x="1943100" y="2886075"/>
            <a:ext cx="400050" cy="5302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289" name="Gerade Verbindung 54"/>
          <p:cNvCxnSpPr>
            <a:cxnSpLocks noChangeShapeType="1"/>
          </p:cNvCxnSpPr>
          <p:nvPr/>
        </p:nvCxnSpPr>
        <p:spPr bwMode="auto">
          <a:xfrm flipH="1">
            <a:off x="1625600" y="3933825"/>
            <a:ext cx="317500" cy="2936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90" name="Textfeld 62"/>
          <p:cNvSpPr txBox="1">
            <a:spLocks noChangeArrowheads="1"/>
          </p:cNvSpPr>
          <p:nvPr/>
        </p:nvSpPr>
        <p:spPr bwMode="auto">
          <a:xfrm>
            <a:off x="200400" y="5956300"/>
            <a:ext cx="1531189" cy="321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Building.hpp</a:t>
            </a:r>
            <a:endParaRPr lang="de-DE" altLang="de-DE" sz="1600" b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11291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92" name="Textfeld 63"/>
          <p:cNvSpPr txBox="1">
            <a:spLocks noChangeArrowheads="1"/>
          </p:cNvSpPr>
          <p:nvPr/>
        </p:nvSpPr>
        <p:spPr bwMode="auto">
          <a:xfrm>
            <a:off x="1619250" y="5949950"/>
            <a:ext cx="1531938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Building.cpp</a:t>
            </a:r>
          </a:p>
        </p:txBody>
      </p:sp>
      <p:sp>
        <p:nvSpPr>
          <p:cNvPr id="11293" name="Abgerundetes Rechteck 2"/>
          <p:cNvSpPr>
            <a:spLocks noChangeArrowheads="1"/>
          </p:cNvSpPr>
          <p:nvPr/>
        </p:nvSpPr>
        <p:spPr bwMode="auto">
          <a:xfrm>
            <a:off x="107950" y="5075238"/>
            <a:ext cx="3035300" cy="1306512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94" name="Gerade Verbindung 21"/>
          <p:cNvCxnSpPr>
            <a:cxnSpLocks noChangeShapeType="1"/>
            <a:endCxn id="11293" idx="0"/>
          </p:cNvCxnSpPr>
          <p:nvPr/>
        </p:nvCxnSpPr>
        <p:spPr bwMode="auto">
          <a:xfrm>
            <a:off x="1625600" y="4745038"/>
            <a:ext cx="0" cy="330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5" name="Gruppieren 23"/>
          <p:cNvGrpSpPr>
            <a:grpSpLocks/>
          </p:cNvGrpSpPr>
          <p:nvPr/>
        </p:nvGrpSpPr>
        <p:grpSpPr bwMode="auto">
          <a:xfrm>
            <a:off x="2442646" y="4098925"/>
            <a:ext cx="1265754" cy="847540"/>
            <a:chOff x="3323404" y="3298758"/>
            <a:chExt cx="1962772" cy="1313431"/>
          </a:xfrm>
        </p:grpSpPr>
        <p:sp>
          <p:nvSpPr>
            <p:cNvPr id="11305" name="Gefaltete Ecke 64"/>
            <p:cNvSpPr>
              <a:spLocks noChangeArrowheads="1"/>
            </p:cNvSpPr>
            <p:nvPr/>
          </p:nvSpPr>
          <p:spPr bwMode="auto">
            <a:xfrm>
              <a:off x="3530208" y="342049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6" name="Gefaltete Ecke 65"/>
            <p:cNvSpPr>
              <a:spLocks noChangeArrowheads="1"/>
            </p:cNvSpPr>
            <p:nvPr/>
          </p:nvSpPr>
          <p:spPr bwMode="auto">
            <a:xfrm>
              <a:off x="4392237" y="345296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7" name="Textfeld 66"/>
            <p:cNvSpPr txBox="1">
              <a:spLocks noChangeArrowheads="1"/>
            </p:cNvSpPr>
            <p:nvPr/>
          </p:nvSpPr>
          <p:spPr bwMode="auto">
            <a:xfrm>
              <a:off x="3323404" y="4114262"/>
              <a:ext cx="982364" cy="4979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</a:t>
              </a:r>
              <a:r>
                <a:rPr lang="de-DE" altLang="de-DE" sz="1600" b="0" err="1" smtClean="0">
                  <a:latin typeface="Consolas" pitchFamily="49" charset="0"/>
                  <a:cs typeface="Consolas" pitchFamily="49" charset="0"/>
                </a:rPr>
                <a:t>hpp</a:t>
              </a:r>
              <a:endParaRPr lang="de-DE" altLang="de-DE" sz="1600" b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308" name="Textfeld 67"/>
            <p:cNvSpPr txBox="1">
              <a:spLocks noChangeArrowheads="1"/>
            </p:cNvSpPr>
            <p:nvPr/>
          </p:nvSpPr>
          <p:spPr bwMode="auto">
            <a:xfrm>
              <a:off x="4317440" y="4114263"/>
              <a:ext cx="633508" cy="321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  <p:sp>
          <p:nvSpPr>
            <p:cNvPr id="11309" name="Abgerundetes Rechteck 68"/>
            <p:cNvSpPr>
              <a:spLocks noChangeArrowheads="1"/>
            </p:cNvSpPr>
            <p:nvPr/>
          </p:nvSpPr>
          <p:spPr bwMode="auto">
            <a:xfrm>
              <a:off x="3356207" y="3298758"/>
              <a:ext cx="1929969" cy="130633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cxnSp>
        <p:nvCxnSpPr>
          <p:cNvPr id="11296" name="Gerade Verbindung 69"/>
          <p:cNvCxnSpPr>
            <a:cxnSpLocks noChangeShapeType="1"/>
            <a:endCxn id="11309" idx="0"/>
          </p:cNvCxnSpPr>
          <p:nvPr/>
        </p:nvCxnSpPr>
        <p:spPr bwMode="auto">
          <a:xfrm>
            <a:off x="1943100" y="3933825"/>
            <a:ext cx="1143000" cy="1651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7" name="Gruppieren 28"/>
          <p:cNvGrpSpPr>
            <a:grpSpLocks/>
          </p:cNvGrpSpPr>
          <p:nvPr/>
        </p:nvGrpSpPr>
        <p:grpSpPr bwMode="auto">
          <a:xfrm>
            <a:off x="2366963" y="2984500"/>
            <a:ext cx="633412" cy="650875"/>
            <a:chOff x="3009895" y="2420889"/>
            <a:chExt cx="633507" cy="650550"/>
          </a:xfrm>
        </p:grpSpPr>
        <p:sp>
          <p:nvSpPr>
            <p:cNvPr id="11303" name="Gefaltete Ecke 71"/>
            <p:cNvSpPr>
              <a:spLocks noChangeArrowheads="1"/>
            </p:cNvSpPr>
            <p:nvPr/>
          </p:nvSpPr>
          <p:spPr bwMode="auto">
            <a:xfrm>
              <a:off x="3203846" y="2420889"/>
              <a:ext cx="299216" cy="37402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4" name="Textfeld 72"/>
            <p:cNvSpPr txBox="1">
              <a:spLocks noChangeArrowheads="1"/>
            </p:cNvSpPr>
            <p:nvPr/>
          </p:nvSpPr>
          <p:spPr bwMode="auto">
            <a:xfrm>
              <a:off x="3009895" y="2750133"/>
              <a:ext cx="633507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</p:grpSp>
      <p:cxnSp>
        <p:nvCxnSpPr>
          <p:cNvPr id="11298" name="Gerade Verbindung 73"/>
          <p:cNvCxnSpPr>
            <a:cxnSpLocks noChangeShapeType="1"/>
            <a:stCxn id="47" idx="2"/>
            <a:endCxn id="11303" idx="0"/>
          </p:cNvCxnSpPr>
          <p:nvPr/>
        </p:nvCxnSpPr>
        <p:spPr bwMode="auto">
          <a:xfrm>
            <a:off x="2343150" y="2886075"/>
            <a:ext cx="368300" cy="984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" name="Abgerundete rechteckige Legende 74"/>
          <p:cNvSpPr/>
          <p:nvPr/>
        </p:nvSpPr>
        <p:spPr>
          <a:xfrm>
            <a:off x="3078163" y="3205163"/>
            <a:ext cx="3671887" cy="1022350"/>
          </a:xfrm>
          <a:prstGeom prst="wedgeRoundRectCallout">
            <a:avLst>
              <a:gd name="adj1" fmla="val -70718"/>
              <a:gd name="adj2" fmla="val 117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Beliebige Verzeichnisstruktur </a:t>
            </a:r>
            <a:r>
              <a:rPr lang="de-DE">
                <a:solidFill>
                  <a:schemeClr val="bg1"/>
                </a:solidFill>
              </a:rPr>
              <a:t>- hat nichts mit Sichtbarkeit zu tun</a:t>
            </a:r>
          </a:p>
        </p:txBody>
      </p:sp>
      <p:sp>
        <p:nvSpPr>
          <p:cNvPr id="76" name="Abgerundete rechteckige Legende 75"/>
          <p:cNvSpPr/>
          <p:nvPr/>
        </p:nvSpPr>
        <p:spPr>
          <a:xfrm>
            <a:off x="3203575" y="4419600"/>
            <a:ext cx="3671888" cy="768350"/>
          </a:xfrm>
          <a:prstGeom prst="wedgeRoundRectCallout">
            <a:avLst>
              <a:gd name="adj1" fmla="val -55422"/>
              <a:gd name="adj2" fmla="val 50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Klassen werden in </a:t>
            </a:r>
            <a:r>
              <a:rPr lang="de-DE" b="1">
                <a:solidFill>
                  <a:schemeClr val="bg1"/>
                </a:solidFill>
              </a:rPr>
              <a:t>Header</a:t>
            </a:r>
            <a:r>
              <a:rPr lang="de-DE">
                <a:solidFill>
                  <a:schemeClr val="bg1"/>
                </a:solidFill>
              </a:rPr>
              <a:t>- und </a:t>
            </a:r>
            <a:r>
              <a:rPr lang="de-DE" b="1">
                <a:solidFill>
                  <a:schemeClr val="bg1"/>
                </a:solidFill>
              </a:rPr>
              <a:t>Implementierung</a:t>
            </a:r>
            <a:r>
              <a:rPr lang="de-DE">
                <a:solidFill>
                  <a:schemeClr val="bg1"/>
                </a:solidFill>
              </a:rPr>
              <a:t>sdatei getrennt</a:t>
            </a:r>
          </a:p>
        </p:txBody>
      </p:sp>
      <p:sp>
        <p:nvSpPr>
          <p:cNvPr id="77" name="Abgerundete rechteckige Legende 76"/>
          <p:cNvSpPr/>
          <p:nvPr/>
        </p:nvSpPr>
        <p:spPr>
          <a:xfrm>
            <a:off x="3082925" y="1866900"/>
            <a:ext cx="3667125" cy="1201738"/>
          </a:xfrm>
          <a:prstGeom prst="wedgeRoundRectCallout">
            <a:avLst>
              <a:gd name="adj1" fmla="val -58858"/>
              <a:gd name="adj2" fmla="val 5573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Implementierungsdateien mit </a:t>
            </a:r>
            <a:r>
              <a:rPr lang="de-DE" b="1">
                <a:solidFill>
                  <a:schemeClr val="bg1"/>
                </a:solidFill>
              </a:rPr>
              <a:t>Funktionen </a:t>
            </a:r>
            <a:r>
              <a:rPr lang="de-DE" smtClean="0">
                <a:solidFill>
                  <a:schemeClr val="bg1"/>
                </a:solidFill>
              </a:rPr>
              <a:t>(nicht Methoden</a:t>
            </a:r>
            <a:r>
              <a:rPr lang="de-DE">
                <a:solidFill>
                  <a:schemeClr val="bg1"/>
                </a:solidFill>
              </a:rPr>
              <a:t>!) sind möglich und üblich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3330575" y="5430838"/>
            <a:ext cx="4059238" cy="1022350"/>
          </a:xfrm>
          <a:prstGeom prst="wedgeRoundRectCallout">
            <a:avLst>
              <a:gd name="adj1" fmla="val -59696"/>
              <a:gd name="adj2" fmla="val 27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Mehrere Klassen</a:t>
            </a:r>
            <a:r>
              <a:rPr lang="de-DE">
                <a:solidFill>
                  <a:schemeClr val="bg1"/>
                </a:solidFill>
              </a:rPr>
              <a:t> können flexibel in Header/Implementierungsdateien kombiniert werden </a:t>
            </a:r>
          </a:p>
        </p:txBody>
      </p:sp>
    </p:spTree>
    <p:extLst>
      <p:ext uri="{BB962C8B-B14F-4D97-AF65-F5344CB8AC3E}">
        <p14:creationId xmlns:p14="http://schemas.microsoft.com/office/powerpoint/2010/main" val="219026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hteck 11"/>
          <p:cNvSpPr>
            <a:spLocks noChangeArrowheads="1"/>
          </p:cNvSpPr>
          <p:nvPr/>
        </p:nvSpPr>
        <p:spPr bwMode="auto">
          <a:xfrm>
            <a:off x="569486" y="4057552"/>
            <a:ext cx="2940050" cy="208280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5" name="Rechteck 10"/>
          <p:cNvSpPr>
            <a:spLocks noChangeArrowheads="1"/>
          </p:cNvSpPr>
          <p:nvPr/>
        </p:nvSpPr>
        <p:spPr bwMode="auto">
          <a:xfrm>
            <a:off x="559961" y="3049440"/>
            <a:ext cx="2949575" cy="8413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6" name="Rechteck 9"/>
          <p:cNvSpPr>
            <a:spLocks noChangeArrowheads="1"/>
          </p:cNvSpPr>
          <p:nvPr/>
        </p:nvSpPr>
        <p:spPr bwMode="auto">
          <a:xfrm>
            <a:off x="582186" y="1505051"/>
            <a:ext cx="2927350" cy="9683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u="sng" noProof="0" dirty="0" smtClean="0"/>
              <a:t>Header</a:t>
            </a:r>
            <a:r>
              <a:rPr lang="de-DE" altLang="de-DE" noProof="0" dirty="0" smtClean="0"/>
              <a:t> und Implementierungs-Dateien</a:t>
            </a:r>
          </a:p>
        </p:txBody>
      </p:sp>
      <p:sp>
        <p:nvSpPr>
          <p:cNvPr id="13318" name="Rechteck 5"/>
          <p:cNvSpPr>
            <a:spLocks noChangeArrowheads="1"/>
          </p:cNvSpPr>
          <p:nvPr/>
        </p:nvSpPr>
        <p:spPr bwMode="auto">
          <a:xfrm>
            <a:off x="530225" y="1595068"/>
            <a:ext cx="3970338" cy="4900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</a:t>
            </a: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Part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of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simulation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3F7F5F"/>
                </a:solidFill>
                <a:latin typeface="Consolas" pitchFamily="49" charset="0"/>
              </a:rPr>
              <a:t> * A Building is a container for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Floors and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Elevator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761691" y="1547490"/>
            <a:ext cx="2855913" cy="762128"/>
          </a:xfrm>
          <a:prstGeom prst="wedgeRoundRectCallout">
            <a:avLst>
              <a:gd name="adj1" fmla="val -58401"/>
              <a:gd name="adj2" fmla="val 3779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Kommentare</a:t>
            </a:r>
            <a:r>
              <a:rPr lang="de-DE">
                <a:solidFill>
                  <a:schemeClr val="bg1"/>
                </a:solidFill>
              </a:rPr>
              <a:t> wie in </a:t>
            </a:r>
            <a:r>
              <a:rPr lang="de-DE" smtClean="0">
                <a:solidFill>
                  <a:schemeClr val="bg1"/>
                </a:solidFill>
              </a:rPr>
              <a:t>Java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/*..*/</a:t>
            </a:r>
            <a:r>
              <a:rPr lang="de-DE" smtClean="0">
                <a:solidFill>
                  <a:schemeClr val="bg1"/>
                </a:solidFill>
              </a:rPr>
              <a:t> mehrzeilig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de-DE" smtClean="0">
                <a:solidFill>
                  <a:schemeClr val="bg1"/>
                </a:solidFill>
              </a:rPr>
              <a:t>	</a:t>
            </a:r>
            <a:r>
              <a:rPr lang="de-DE" err="1" smtClean="0">
                <a:solidFill>
                  <a:schemeClr val="bg1"/>
                </a:solidFill>
              </a:rPr>
              <a:t>einzeilg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3797300" y="2432581"/>
            <a:ext cx="4297363" cy="1585913"/>
          </a:xfrm>
          <a:prstGeom prst="wedgeRoundRectCallout">
            <a:avLst>
              <a:gd name="adj1" fmla="val -54903"/>
              <a:gd name="adj2" fmla="val 244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-Anweisungen</a:t>
            </a:r>
            <a:r>
              <a:rPr lang="de-DE">
                <a:solidFill>
                  <a:schemeClr val="bg1"/>
                </a:solidFill>
              </a:rPr>
              <a:t> wie Import-Befehle in </a:t>
            </a:r>
            <a:r>
              <a:rPr lang="de-DE" smtClean="0">
                <a:solidFill>
                  <a:schemeClr val="bg1"/>
                </a:solidFill>
              </a:rPr>
              <a:t>Java: </a:t>
            </a:r>
            <a:endParaRPr lang="de-DE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&lt;...&gt; </a:t>
            </a:r>
            <a:r>
              <a:rPr lang="de-DE" smtClean="0">
                <a:solidFill>
                  <a:schemeClr val="bg1"/>
                </a:solidFill>
              </a:rPr>
              <a:t>für Bibliotheken ("System")</a:t>
            </a:r>
            <a:r>
              <a:rPr lang="de-DE">
                <a:solidFill>
                  <a:schemeClr val="bg1"/>
                </a:solidFill>
              </a:rPr>
              <a:t/>
            </a:r>
            <a:br>
              <a:rPr lang="de-DE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"..." </a:t>
            </a:r>
            <a:r>
              <a:rPr lang="de-DE" smtClean="0">
                <a:solidFill>
                  <a:schemeClr val="bg1"/>
                </a:solidFill>
              </a:rPr>
              <a:t>für </a:t>
            </a:r>
            <a:r>
              <a:rPr lang="de-DE">
                <a:solidFill>
                  <a:schemeClr val="bg1"/>
                </a:solidFill>
              </a:rPr>
              <a:t>eigenen </a:t>
            </a:r>
            <a:r>
              <a:rPr lang="de-DE" smtClean="0">
                <a:solidFill>
                  <a:schemeClr val="bg1"/>
                </a:solidFill>
              </a:rPr>
              <a:t>Code ("Projekt")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3796154" y="4147315"/>
            <a:ext cx="3095625" cy="814090"/>
          </a:xfrm>
          <a:prstGeom prst="wedgeRoundRectCallout">
            <a:avLst>
              <a:gd name="adj1" fmla="val -104272"/>
              <a:gd name="adj2" fmla="val -3513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Definition </a:t>
            </a:r>
            <a:r>
              <a:rPr lang="de-DE" smtClean="0">
                <a:solidFill>
                  <a:schemeClr val="bg1"/>
                </a:solidFill>
              </a:rPr>
              <a:t>der Klasse mit </a:t>
            </a:r>
            <a:r>
              <a:rPr lang="de-DE" b="1" smtClean="0">
                <a:solidFill>
                  <a:schemeClr val="bg1"/>
                </a:solidFill>
              </a:rPr>
              <a:t>Deklaration </a:t>
            </a:r>
            <a:r>
              <a:rPr lang="de-DE" smtClean="0">
                <a:solidFill>
                  <a:schemeClr val="bg1"/>
                </a:solidFill>
              </a:rPr>
              <a:t>der Methoden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" name="Gefaltete Ecke 1"/>
          <p:cNvSpPr/>
          <p:nvPr/>
        </p:nvSpPr>
        <p:spPr bwMode="auto">
          <a:xfrm>
            <a:off x="530225" y="1469655"/>
            <a:ext cx="3105671" cy="4969245"/>
          </a:xfrm>
          <a:prstGeom prst="foldedCorner">
            <a:avLst>
              <a:gd name="adj" fmla="val 930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5580112" y="5624810"/>
            <a:ext cx="3095625" cy="81409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Der Header enthält die nach "außen" sichtbare Schnittstelle einer 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796154" y="5005535"/>
            <a:ext cx="4808294" cy="462187"/>
          </a:xfrm>
          <a:prstGeom prst="wedgeRoundRectCallout">
            <a:avLst>
              <a:gd name="adj1" fmla="val -65709"/>
              <a:gd name="adj2" fmla="val 8027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"Members" = Methoden + Attribute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72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Zielsetzung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2636912"/>
            <a:ext cx="8640763" cy="3816276"/>
          </a:xfrm>
        </p:spPr>
        <p:txBody>
          <a:bodyPr/>
          <a:lstStyle/>
          <a:p>
            <a:pPr marL="180975" lvl="1" indent="0" eaLnBrk="1" hangingPunct="1">
              <a:buNone/>
              <a:defRPr/>
            </a:pPr>
            <a:r>
              <a:rPr lang="de-DE" sz="2200" b="1" noProof="0" dirty="0" smtClean="0"/>
              <a:t>Idee des Praktikums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smtClean="0"/>
              <a:t>Vortragsteil</a:t>
            </a:r>
            <a:r>
              <a:rPr lang="de-DE" sz="2200" noProof="0" dirty="0" smtClean="0"/>
              <a:t>	vermittelt 	</a:t>
            </a:r>
            <a:r>
              <a:rPr lang="de-DE" sz="2200" b="1" noProof="0" dirty="0" smtClean="0"/>
              <a:t>Konzepte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dirty="0" smtClean="0"/>
              <a:t>Übung</a:t>
            </a:r>
            <a:r>
              <a:rPr lang="de-DE" sz="2200" noProof="0" dirty="0" smtClean="0"/>
              <a:t> 	vermittelt 	</a:t>
            </a:r>
            <a:r>
              <a:rPr lang="de-DE" sz="2200" b="1" noProof="0" dirty="0" smtClean="0"/>
              <a:t>praktische Kenntnisse</a:t>
            </a:r>
            <a:r>
              <a:rPr lang="de-DE" sz="2200" noProof="0" dirty="0" smtClean="0"/>
              <a:t/>
            </a:r>
            <a:br>
              <a:rPr lang="de-DE" sz="2200" noProof="0" dirty="0" smtClean="0"/>
            </a:br>
            <a:r>
              <a:rPr lang="de-DE" sz="2200" noProof="0" dirty="0" smtClean="0"/>
              <a:t/>
            </a:r>
            <a:br>
              <a:rPr lang="de-DE" sz="2200" noProof="0" dirty="0" smtClean="0"/>
            </a:br>
            <a:endParaRPr lang="de-DE" sz="2200" noProof="0" dirty="0" smtClean="0"/>
          </a:p>
          <a:p>
            <a:pPr marL="180975" lvl="1" indent="0" eaLnBrk="1" hangingPunct="1">
              <a:buNone/>
              <a:defRPr/>
            </a:pPr>
            <a:r>
              <a:rPr lang="de-DE" sz="2200" b="1" noProof="0" dirty="0" smtClean="0"/>
              <a:t>Basisvoraussetzungen</a:t>
            </a:r>
          </a:p>
          <a:p>
            <a:pPr lvl="1" eaLnBrk="1" hangingPunct="1">
              <a:defRPr/>
            </a:pPr>
            <a:r>
              <a:rPr lang="de-DE" sz="2200" noProof="0" dirty="0" smtClean="0"/>
              <a:t>Allgemeine Programmiererfahrung</a:t>
            </a:r>
          </a:p>
          <a:p>
            <a:pPr lvl="1" eaLnBrk="1" hangingPunct="1">
              <a:defRPr/>
            </a:pPr>
            <a:r>
              <a:rPr lang="de-DE" sz="2200" noProof="0" dirty="0" smtClean="0"/>
              <a:t>Kenntnisse in Java</a:t>
            </a:r>
          </a:p>
          <a:p>
            <a:pPr marL="180975" lvl="1" indent="0" eaLnBrk="1" hangingPunct="1">
              <a:buNone/>
              <a:defRPr/>
            </a:pPr>
            <a:endParaRPr lang="de-DE" sz="2200" noProof="0" dirty="0" smtClean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250825" y="1821842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de-DE" sz="2000" dirty="0"/>
              <a:t>In diesem Praktikum wollen wir einige </a:t>
            </a:r>
            <a:r>
              <a:rPr lang="de-DE" sz="2000" b="1" dirty="0"/>
              <a:t>Besonderheiten der Sprachen C++ und C (für Microcontroller)</a:t>
            </a:r>
            <a:r>
              <a:rPr lang="de-DE" sz="2000" dirty="0"/>
              <a:t> kennenlernen.</a:t>
            </a:r>
            <a:endParaRPr lang="en-US" sz="2000" dirty="0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55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hteck 13"/>
          <p:cNvSpPr>
            <a:spLocks noChangeArrowheads="1"/>
          </p:cNvSpPr>
          <p:nvPr/>
        </p:nvSpPr>
        <p:spPr bwMode="auto">
          <a:xfrm>
            <a:off x="617538" y="2079625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0" name="Rechteck 15"/>
          <p:cNvSpPr>
            <a:spLocks noChangeArrowheads="1"/>
          </p:cNvSpPr>
          <p:nvPr/>
        </p:nvSpPr>
        <p:spPr bwMode="auto">
          <a:xfrm>
            <a:off x="617538" y="3179763"/>
            <a:ext cx="3895725" cy="2553493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0" name="Rechteck 13"/>
          <p:cNvSpPr>
            <a:spLocks noChangeArrowheads="1"/>
          </p:cNvSpPr>
          <p:nvPr/>
        </p:nvSpPr>
        <p:spPr bwMode="auto">
          <a:xfrm>
            <a:off x="617538" y="2591211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3"/>
          <p:cNvSpPr>
            <a:spLocks noChangeArrowheads="1"/>
          </p:cNvSpPr>
          <p:nvPr/>
        </p:nvSpPr>
        <p:spPr bwMode="auto">
          <a:xfrm>
            <a:off x="539750" y="1735139"/>
            <a:ext cx="4103688" cy="4214142"/>
          </a:xfrm>
          <a:prstGeom prst="foldedCorner">
            <a:avLst>
              <a:gd name="adj" fmla="val 886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building with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floors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Building::~Building()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building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"Simulation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running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..."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  <p:sp>
        <p:nvSpPr>
          <p:cNvPr id="1434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Header und </a:t>
            </a:r>
            <a:r>
              <a:rPr lang="de-DE" altLang="de-DE" u="sng" noProof="0" dirty="0" smtClean="0"/>
              <a:t>Implementierungs</a:t>
            </a:r>
            <a:r>
              <a:rPr lang="de-DE" altLang="de-DE" noProof="0" dirty="0" smtClean="0"/>
              <a:t>-Dateien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4643439" y="2364992"/>
            <a:ext cx="4249736" cy="1280032"/>
          </a:xfrm>
          <a:prstGeom prst="wedgeRoundRectCallout">
            <a:avLst>
              <a:gd name="adj1" fmla="val -74413"/>
              <a:gd name="adj2" fmla="val -1652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Using</a:t>
            </a:r>
            <a:r>
              <a:rPr lang="de-DE" b="1" smtClean="0">
                <a:solidFill>
                  <a:schemeClr val="bg1"/>
                </a:solidFill>
              </a:rPr>
              <a:t>-Befehle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sind wie statische Imports in </a:t>
            </a:r>
            <a:r>
              <a:rPr lang="de-DE" smtClean="0">
                <a:solidFill>
                  <a:schemeClr val="bg1"/>
                </a:solidFill>
              </a:rPr>
              <a:t>Java (</a:t>
            </a:r>
            <a:r>
              <a:rPr lang="de-DE" i="1" smtClean="0">
                <a:solidFill>
                  <a:schemeClr val="bg1"/>
                </a:solidFill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 statt </a:t>
            </a:r>
            <a:r>
              <a:rPr lang="de-DE" i="1" err="1" smtClean="0">
                <a:solidFill>
                  <a:schemeClr val="bg1"/>
                </a:solidFill>
              </a:rPr>
              <a:t>std</a:t>
            </a:r>
            <a:r>
              <a:rPr lang="de-DE" i="1" smtClean="0">
                <a:solidFill>
                  <a:schemeClr val="bg1"/>
                </a:solidFill>
              </a:rPr>
              <a:t>::</a:t>
            </a:r>
            <a:r>
              <a:rPr lang="de-DE" i="1" err="1" smtClean="0">
                <a:solidFill>
                  <a:schemeClr val="bg1"/>
                </a:solidFill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)</a:t>
            </a:r>
          </a:p>
          <a:p>
            <a:pPr>
              <a:defRPr/>
            </a:pPr>
            <a:endParaRPr lang="de-DE" i="1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VORSICHT</a:t>
            </a:r>
            <a:r>
              <a:rPr lang="de-DE" smtClean="0">
                <a:solidFill>
                  <a:schemeClr val="bg1"/>
                </a:solidFill>
              </a:rPr>
              <a:t>: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de-DE" smtClean="0">
                <a:solidFill>
                  <a:schemeClr val="bg1"/>
                </a:solidFill>
              </a:rPr>
              <a:t>'s sollten stets hinter den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#includes</a:t>
            </a:r>
            <a:r>
              <a:rPr lang="de-DE" smtClean="0">
                <a:solidFill>
                  <a:schemeClr val="bg1"/>
                </a:solidFill>
              </a:rPr>
              <a:t> auftreten.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8" name="Abgerundete rechteckige Legende 17"/>
          <p:cNvSpPr/>
          <p:nvPr/>
        </p:nvSpPr>
        <p:spPr>
          <a:xfrm>
            <a:off x="4643438" y="1602817"/>
            <a:ext cx="4249737" cy="608459"/>
          </a:xfrm>
          <a:prstGeom prst="wedgeRoundRectCallout">
            <a:avLst>
              <a:gd name="adj1" fmla="val -68641"/>
              <a:gd name="adj2" fmla="val 5172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Header-Datei</a:t>
            </a:r>
            <a:r>
              <a:rPr lang="de-DE">
                <a:solidFill>
                  <a:schemeClr val="bg1"/>
                </a:solidFill>
              </a:rPr>
              <a:t> wird </a:t>
            </a:r>
            <a:r>
              <a:rPr lang="de-DE" smtClean="0">
                <a:solidFill>
                  <a:schemeClr val="bg1"/>
                </a:solidFill>
              </a:rPr>
              <a:t>eingebunden</a:t>
            </a:r>
          </a:p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("exakte" Einfügung)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9" name="Abgerundete rechteckige Legende 18"/>
          <p:cNvSpPr/>
          <p:nvPr/>
        </p:nvSpPr>
        <p:spPr>
          <a:xfrm>
            <a:off x="4646613" y="3967163"/>
            <a:ext cx="3597275" cy="822325"/>
          </a:xfrm>
          <a:prstGeom prst="wedgeRoundRectCallout">
            <a:avLst>
              <a:gd name="adj1" fmla="val -58458"/>
              <a:gd name="adj2" fmla="val 2344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werden implementiert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(Details später)</a:t>
            </a:r>
          </a:p>
        </p:txBody>
      </p:sp>
    </p:spTree>
    <p:extLst>
      <p:ext uri="{BB962C8B-B14F-4D97-AF65-F5344CB8AC3E}">
        <p14:creationId xmlns:p14="http://schemas.microsoft.com/office/powerpoint/2010/main" val="3383331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468312" y="1987550"/>
            <a:ext cx="5183807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Warum ist die </a:t>
            </a:r>
            <a:r>
              <a:rPr lang="de-DE" altLang="de-DE" sz="1800" b="0"/>
              <a:t>Trennung in Header- und </a:t>
            </a:r>
            <a:r>
              <a:rPr lang="de-DE" altLang="de-DE" sz="1800" b="0" smtClean="0"/>
              <a:t>Implementierungsdateien </a:t>
            </a:r>
            <a:r>
              <a:rPr lang="de-DE" altLang="de-DE" sz="1800" smtClean="0"/>
              <a:t>hilfreich</a:t>
            </a:r>
            <a:r>
              <a:rPr lang="de-DE" altLang="de-DE" sz="1800" b="0"/>
              <a:t>?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Warum ist die Trennung in Header- und Implementierungsdateien </a:t>
            </a:r>
            <a:r>
              <a:rPr lang="de-DE" altLang="de-DE" sz="1800" smtClean="0"/>
              <a:t>eine Fehlerquelle</a:t>
            </a:r>
            <a:r>
              <a:rPr lang="de-DE" altLang="de-DE" sz="1800" b="0" smtClean="0"/>
              <a:t>? 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3126653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</a:t>
            </a:r>
          </a:p>
        </p:txBody>
      </p:sp>
      <p:pic>
        <p:nvPicPr>
          <p:cNvPr id="16387" name="Picture 2" descr="C:\Users\anjorin\Dropbox\Home\documents\uni\c++_praktikum\SoSe2013\Clipart\vector graphics\iStock_000011780345_thumbnai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3356992"/>
            <a:ext cx="3096344" cy="2721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4693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615695" y="4389381"/>
            <a:ext cx="2987317" cy="864000"/>
            <a:chOff x="108047" y="31174"/>
            <a:chExt cx="2987317" cy="864000"/>
          </a:xfrm>
        </p:grpSpPr>
        <p:sp>
          <p:nvSpPr>
            <p:cNvPr id="12" name="Eingekerbter Richtungspfeil 11"/>
            <p:cNvSpPr/>
            <p:nvPr/>
          </p:nvSpPr>
          <p:spPr>
            <a:xfrm>
              <a:off x="108047" y="31174"/>
              <a:ext cx="2987317" cy="86400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Eingekerbter Richtungspfeil 4"/>
            <p:cNvSpPr/>
            <p:nvPr/>
          </p:nvSpPr>
          <p:spPr>
            <a:xfrm>
              <a:off x="540047" y="31174"/>
              <a:ext cx="2123317" cy="864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007" tIns="18669" rIns="18669" bIns="18669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 smtClean="0"/>
                <a:t>Compile Time</a:t>
              </a:r>
              <a:endParaRPr lang="en-US" sz="1400" kern="120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808783"/>
          </a:xfrm>
        </p:spPr>
        <p:txBody>
          <a:bodyPr>
            <a:normAutofit fontScale="92500" lnSpcReduction="10000"/>
          </a:bodyPr>
          <a:lstStyle/>
          <a:p>
            <a:r>
              <a:rPr lang="en-US" smtClean="0"/>
              <a:t>Drei aufeinander aufbauende Phasen von Quellcode zur Ausführung</a:t>
            </a:r>
          </a:p>
          <a:p>
            <a:r>
              <a:rPr lang="en-US" b="1" smtClean="0"/>
              <a:t>Compile Time</a:t>
            </a:r>
          </a:p>
          <a:p>
            <a:pPr lvl="1"/>
            <a:r>
              <a:rPr lang="en-US" smtClean="0"/>
              <a:t>Übersetzung einzelner Einheiten (Dateien) in Objektcode (.java </a:t>
            </a:r>
            <a:r>
              <a:rPr lang="en-US" smtClean="0">
                <a:sym typeface="Wingdings" panose="05000000000000000000" pitchFamily="2" charset="2"/>
              </a:rPr>
              <a:t> .class, </a:t>
            </a:r>
            <a:r>
              <a:rPr lang="en-US" smtClean="0"/>
              <a:t>.c/.cpp</a:t>
            </a:r>
            <a:r>
              <a:rPr lang="en-US" smtClean="0">
                <a:sym typeface="Wingdings" panose="05000000000000000000" pitchFamily="2" charset="2"/>
              </a:rPr>
              <a:t>.o)</a:t>
            </a:r>
            <a:endParaRPr lang="en-US" smtClean="0"/>
          </a:p>
          <a:p>
            <a:pPr lvl="1"/>
            <a:r>
              <a:rPr lang="en-US" smtClean="0"/>
              <a:t>Alle verwendenten Namen müssen in einer Einheit deklariert, aber nicht definiert sein.</a:t>
            </a:r>
          </a:p>
          <a:p>
            <a:r>
              <a:rPr lang="en-US" b="1" smtClean="0"/>
              <a:t>Link Time</a:t>
            </a:r>
          </a:p>
          <a:p>
            <a:pPr lvl="1"/>
            <a:r>
              <a:rPr lang="en-US" smtClean="0"/>
              <a:t>Auflösung von Abhängigkeiten ("externe Symbole") zwischen den Object Files</a:t>
            </a:r>
          </a:p>
          <a:p>
            <a:pPr lvl="1"/>
            <a:r>
              <a:rPr lang="en-US" smtClean="0"/>
              <a:t>C++: Zu jedem verwendeten Namen muss es (genau) eine Definition geben.</a:t>
            </a:r>
          </a:p>
          <a:p>
            <a:r>
              <a:rPr lang="en-US" b="1" smtClean="0"/>
              <a:t>Load Time</a:t>
            </a:r>
          </a:p>
          <a:p>
            <a:pPr lvl="1"/>
            <a:r>
              <a:rPr lang="en-US" smtClean="0"/>
              <a:t>Vorbereitung und Start der Programmausführung durch das Betriebsystem</a:t>
            </a:r>
          </a:p>
          <a:p>
            <a:pPr lvl="1"/>
            <a:r>
              <a:rPr lang="de-DE" smtClean="0"/>
              <a:t>Speicherbereich zuordnen, dyn. Abhängigkeiten laden, Ausführung von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smtClean="0"/>
              <a:t> beginnen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Compile, Link, Load Time</a:t>
            </a:r>
            <a:endParaRPr lang="en-US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926497498"/>
              </p:ext>
            </p:extLst>
          </p:nvPr>
        </p:nvGraphicFramePr>
        <p:xfrm>
          <a:off x="358775" y="4426870"/>
          <a:ext cx="8532813" cy="2026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88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in Java</a:t>
            </a:r>
          </a:p>
        </p:txBody>
      </p:sp>
      <p:grpSp>
        <p:nvGrpSpPr>
          <p:cNvPr id="17413" name="Gruppieren 31"/>
          <p:cNvGrpSpPr>
            <a:grpSpLocks/>
          </p:cNvGrpSpPr>
          <p:nvPr/>
        </p:nvGrpSpPr>
        <p:grpSpPr bwMode="auto">
          <a:xfrm>
            <a:off x="971550" y="1700213"/>
            <a:ext cx="1223963" cy="1666875"/>
            <a:chOff x="4737992" y="1762530"/>
            <a:chExt cx="1223413" cy="1666470"/>
          </a:xfrm>
        </p:grpSpPr>
        <p:grpSp>
          <p:nvGrpSpPr>
            <p:cNvPr id="1743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743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771"/>
                  <a:ext cx="1146240" cy="636392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17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743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7443" name="Gerade Verbindung 23"/>
              <p:cNvCxnSpPr>
                <a:cxnSpLocks noChangeShapeType="1"/>
                <a:endCxn id="1743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4" name="Gerade Verbindung 24"/>
              <p:cNvCxnSpPr>
                <a:cxnSpLocks noChangeShapeType="1"/>
                <a:endCxn id="1743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5" name="Gerade Verbindung 25"/>
              <p:cNvCxnSpPr>
                <a:cxnSpLocks noChangeShapeType="1"/>
                <a:endCxn id="1744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44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7433" name="Textfeld 29"/>
            <p:cNvSpPr txBox="1">
              <a:spLocks noChangeArrowheads="1"/>
            </p:cNvSpPr>
            <p:nvPr/>
          </p:nvSpPr>
          <p:spPr bwMode="auto">
            <a:xfrm>
              <a:off x="4737992" y="3079032"/>
              <a:ext cx="1223413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Quellcode</a:t>
              </a:r>
            </a:p>
          </p:txBody>
        </p:sp>
      </p:grpSp>
      <p:grpSp>
        <p:nvGrpSpPr>
          <p:cNvPr id="17415" name="Gruppieren 34"/>
          <p:cNvGrpSpPr>
            <a:grpSpLocks/>
          </p:cNvGrpSpPr>
          <p:nvPr/>
        </p:nvGrpSpPr>
        <p:grpSpPr bwMode="auto">
          <a:xfrm>
            <a:off x="3409950" y="3993852"/>
            <a:ext cx="1352550" cy="962025"/>
            <a:chOff x="4674047" y="4067093"/>
            <a:chExt cx="1351302" cy="961935"/>
          </a:xfrm>
        </p:grpSpPr>
        <p:sp>
          <p:nvSpPr>
            <p:cNvPr id="37" name="Gefaltete Ecke 36"/>
            <p:cNvSpPr/>
            <p:nvPr/>
          </p:nvSpPr>
          <p:spPr bwMode="auto">
            <a:xfrm>
              <a:off x="5089588" y="4067093"/>
              <a:ext cx="461537" cy="576208"/>
            </a:xfrm>
            <a:prstGeom prst="foldedCorner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429" name="Textfeld 37"/>
            <p:cNvSpPr txBox="1">
              <a:spLocks noChangeArrowheads="1"/>
            </p:cNvSpPr>
            <p:nvPr/>
          </p:nvSpPr>
          <p:spPr bwMode="auto">
            <a:xfrm>
              <a:off x="4674047" y="4679060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Bytecode</a:t>
              </a:r>
            </a:p>
          </p:txBody>
        </p:sp>
      </p:grpSp>
      <p:sp>
        <p:nvSpPr>
          <p:cNvPr id="17416" name="Pfeil nach rechts 38"/>
          <p:cNvSpPr>
            <a:spLocks noChangeArrowheads="1"/>
          </p:cNvSpPr>
          <p:nvPr/>
        </p:nvSpPr>
        <p:spPr bwMode="auto">
          <a:xfrm>
            <a:off x="2411413" y="2173288"/>
            <a:ext cx="692150" cy="484187"/>
          </a:xfrm>
          <a:prstGeom prst="rightArrow">
            <a:avLst>
              <a:gd name="adj1" fmla="val 50000"/>
              <a:gd name="adj2" fmla="val 50125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18" name="Pfeil nach rechts 44"/>
          <p:cNvSpPr>
            <a:spLocks noChangeArrowheads="1"/>
          </p:cNvSpPr>
          <p:nvPr/>
        </p:nvSpPr>
        <p:spPr bwMode="auto">
          <a:xfrm>
            <a:off x="5003800" y="4032250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7419" name="Gruppieren 39"/>
          <p:cNvGrpSpPr>
            <a:grpSpLocks/>
          </p:cNvGrpSpPr>
          <p:nvPr/>
        </p:nvGrpSpPr>
        <p:grpSpPr bwMode="auto">
          <a:xfrm>
            <a:off x="3279775" y="1712913"/>
            <a:ext cx="1481138" cy="1531937"/>
            <a:chOff x="6926359" y="2185612"/>
            <a:chExt cx="1479730" cy="1531420"/>
          </a:xfrm>
        </p:grpSpPr>
        <p:pic>
          <p:nvPicPr>
            <p:cNvPr id="17426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27" name="Textfeld 40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Compiler</a:t>
              </a:r>
            </a:p>
          </p:txBody>
        </p:sp>
      </p:grpSp>
      <p:sp>
        <p:nvSpPr>
          <p:cNvPr id="17420" name="Pfeil nach rechts 81"/>
          <p:cNvSpPr>
            <a:spLocks noChangeArrowheads="1"/>
          </p:cNvSpPr>
          <p:nvPr/>
        </p:nvSpPr>
        <p:spPr bwMode="auto">
          <a:xfrm rot="5400000">
            <a:off x="3697288" y="3348505"/>
            <a:ext cx="690562" cy="484188"/>
          </a:xfrm>
          <a:prstGeom prst="rightArrow">
            <a:avLst>
              <a:gd name="adj1" fmla="val 50000"/>
              <a:gd name="adj2" fmla="val 5001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481013" y="5949950"/>
            <a:ext cx="7907337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22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7423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sp>
        <p:nvSpPr>
          <p:cNvPr id="86" name="Abgerundete rechteckige Legende 85"/>
          <p:cNvSpPr/>
          <p:nvPr/>
        </p:nvSpPr>
        <p:spPr>
          <a:xfrm>
            <a:off x="4895065" y="2448720"/>
            <a:ext cx="3719513" cy="822325"/>
          </a:xfrm>
          <a:prstGeom prst="wedgeRoundRectCallout">
            <a:avLst>
              <a:gd name="adj1" fmla="val 6881"/>
              <a:gd name="adj2" fmla="val 9175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Virtuelle Maschine als Abstraktion der echten Plattform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860256" y="3558310"/>
            <a:ext cx="1103312" cy="1532616"/>
            <a:chOff x="6146229" y="3734784"/>
            <a:chExt cx="1103312" cy="1532616"/>
          </a:xfrm>
        </p:grpSpPr>
        <p:sp>
          <p:nvSpPr>
            <p:cNvPr id="17431" name="Textfeld 32"/>
            <p:cNvSpPr txBox="1">
              <a:spLocks noChangeArrowheads="1"/>
            </p:cNvSpPr>
            <p:nvPr/>
          </p:nvSpPr>
          <p:spPr bwMode="auto">
            <a:xfrm>
              <a:off x="6146229" y="4723821"/>
              <a:ext cx="1103312" cy="5435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JVM </a:t>
              </a:r>
            </a:p>
          </p:txBody>
        </p:sp>
        <p:pic>
          <p:nvPicPr>
            <p:cNvPr id="2050" name="Picture 2" descr="Java icon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1847" y="3734784"/>
              <a:ext cx="992077" cy="9920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Gruppieren 33"/>
          <p:cNvGrpSpPr>
            <a:grpSpLocks/>
          </p:cNvGrpSpPr>
          <p:nvPr/>
        </p:nvGrpSpPr>
        <p:grpSpPr bwMode="auto">
          <a:xfrm>
            <a:off x="7613394" y="4673679"/>
            <a:ext cx="922337" cy="1316038"/>
            <a:chOff x="6529077" y="2736269"/>
            <a:chExt cx="707219" cy="1008874"/>
          </a:xfrm>
        </p:grpSpPr>
        <p:pic>
          <p:nvPicPr>
            <p:cNvPr id="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CPU</a:t>
              </a:r>
            </a:p>
          </p:txBody>
        </p:sp>
      </p:grpSp>
      <p:sp>
        <p:nvSpPr>
          <p:cNvPr id="52" name="Pfeil nach rechts 44"/>
          <p:cNvSpPr>
            <a:spLocks noChangeArrowheads="1"/>
          </p:cNvSpPr>
          <p:nvPr/>
        </p:nvSpPr>
        <p:spPr bwMode="auto">
          <a:xfrm rot="2700000">
            <a:off x="6904831" y="4369771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" name="Rechteck 2"/>
          <p:cNvSpPr/>
          <p:nvPr/>
        </p:nvSpPr>
        <p:spPr>
          <a:xfrm>
            <a:off x="2915816" y="6330576"/>
            <a:ext cx="6376988" cy="242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Coffee Cup: http</a:t>
            </a:r>
            <a:r>
              <a:rPr lang="en-US" sz="1050" b="1">
                <a:solidFill>
                  <a:schemeClr val="tx1">
                    <a:lumMod val="50000"/>
                    <a:lumOff val="50000"/>
                  </a:schemeClr>
                </a:solidFill>
              </a:rPr>
              <a:t>://www.iconarchive.com/show/cristal-intense-icons-by-tatice/Java-icon.html</a:t>
            </a:r>
          </a:p>
        </p:txBody>
      </p:sp>
      <p:sp>
        <p:nvSpPr>
          <p:cNvPr id="53" name="Abgerundete rechteckige Legende 52"/>
          <p:cNvSpPr/>
          <p:nvPr/>
        </p:nvSpPr>
        <p:spPr>
          <a:xfrm>
            <a:off x="4878710" y="1773011"/>
            <a:ext cx="3719513" cy="413164"/>
          </a:xfrm>
          <a:prstGeom prst="wedgeRoundRectCallout">
            <a:avLst>
              <a:gd name="adj1" fmla="val -61863"/>
              <a:gd name="adj2" fmla="val 629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javac Main.java Building.java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54" name="Abgerundete rechteckige Legende 53"/>
          <p:cNvSpPr/>
          <p:nvPr/>
        </p:nvSpPr>
        <p:spPr>
          <a:xfrm>
            <a:off x="5239734" y="5440743"/>
            <a:ext cx="2248430" cy="413164"/>
          </a:xfrm>
          <a:prstGeom prst="wedgeRoundRectCallout">
            <a:avLst>
              <a:gd name="adj1" fmla="val 4037"/>
              <a:gd name="adj2" fmla="val -1818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java Main.class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55" name="Abgerundete rechteckige Legende 54"/>
          <p:cNvSpPr/>
          <p:nvPr/>
        </p:nvSpPr>
        <p:spPr>
          <a:xfrm>
            <a:off x="2982067" y="5383574"/>
            <a:ext cx="1912998" cy="413164"/>
          </a:xfrm>
          <a:prstGeom prst="wedgeRoundRectCallout">
            <a:avLst>
              <a:gd name="adj1" fmla="val 10379"/>
              <a:gd name="adj2" fmla="val -14460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Main.class Building.class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52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6" grpId="0" animBg="1"/>
      <p:bldP spid="17418" grpId="0" animBg="1"/>
      <p:bldP spid="17420" grpId="0" animBg="1"/>
      <p:bldP spid="86" grpId="0" animBg="1"/>
      <p:bldP spid="52" grpId="0" animBg="1"/>
      <p:bldP spid="53" grpId="0" animBg="1"/>
      <p:bldP spid="54" grpId="0" animBg="1"/>
      <p:bldP spid="5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für C/C++ I</a:t>
            </a:r>
          </a:p>
        </p:txBody>
      </p:sp>
      <p:grpSp>
        <p:nvGrpSpPr>
          <p:cNvPr id="18436" name="Gruppieren 31"/>
          <p:cNvGrpSpPr>
            <a:grpSpLocks/>
          </p:cNvGrpSpPr>
          <p:nvPr/>
        </p:nvGrpSpPr>
        <p:grpSpPr bwMode="auto">
          <a:xfrm>
            <a:off x="841278" y="1500188"/>
            <a:ext cx="1300356" cy="1665536"/>
            <a:chOff x="4699813" y="1762530"/>
            <a:chExt cx="1299772" cy="1666719"/>
          </a:xfrm>
        </p:grpSpPr>
        <p:grpSp>
          <p:nvGrpSpPr>
            <p:cNvPr id="1848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8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910"/>
                  <a:ext cx="1146240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8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93" name="Gerade Verbindung 23"/>
              <p:cNvCxnSpPr>
                <a:cxnSpLocks noChangeShapeType="1"/>
                <a:endCxn id="1848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4" name="Gerade Verbindung 24"/>
              <p:cNvCxnSpPr>
                <a:cxnSpLocks noChangeShapeType="1"/>
                <a:endCxn id="1848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5" name="Gerade Verbindung 25"/>
              <p:cNvCxnSpPr>
                <a:cxnSpLocks noChangeShapeType="1"/>
                <a:endCxn id="1849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9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83" name="Textfeld 29"/>
            <p:cNvSpPr txBox="1">
              <a:spLocks noChangeArrowheads="1"/>
            </p:cNvSpPr>
            <p:nvPr/>
          </p:nvSpPr>
          <p:spPr bwMode="auto">
            <a:xfrm>
              <a:off x="4699813" y="3079032"/>
              <a:ext cx="1299772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Quellcode</a:t>
              </a:r>
            </a:p>
          </p:txBody>
        </p:sp>
      </p:grpSp>
      <p:sp>
        <p:nvSpPr>
          <p:cNvPr id="18437" name="Pfeil nach rechts 38"/>
          <p:cNvSpPr>
            <a:spLocks noChangeArrowheads="1"/>
          </p:cNvSpPr>
          <p:nvPr/>
        </p:nvSpPr>
        <p:spPr bwMode="auto">
          <a:xfrm>
            <a:off x="2046288" y="1971675"/>
            <a:ext cx="690562" cy="485775"/>
          </a:xfrm>
          <a:prstGeom prst="rightArrow">
            <a:avLst>
              <a:gd name="adj1" fmla="val 50000"/>
              <a:gd name="adj2" fmla="val 50018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8440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8441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8442" name="Gruppieren 122"/>
          <p:cNvGrpSpPr>
            <a:grpSpLocks/>
          </p:cNvGrpSpPr>
          <p:nvPr/>
        </p:nvGrpSpPr>
        <p:grpSpPr bwMode="auto">
          <a:xfrm>
            <a:off x="2412105" y="1773237"/>
            <a:ext cx="1871862" cy="1185722"/>
            <a:chOff x="5987596" y="1940979"/>
            <a:chExt cx="2466812" cy="1561934"/>
          </a:xfrm>
        </p:grpSpPr>
        <p:pic>
          <p:nvPicPr>
            <p:cNvPr id="18480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7352" y="1940979"/>
              <a:ext cx="1143000" cy="1190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81" name="Textfeld 124"/>
            <p:cNvSpPr txBox="1">
              <a:spLocks noChangeArrowheads="1"/>
            </p:cNvSpPr>
            <p:nvPr/>
          </p:nvSpPr>
          <p:spPr bwMode="auto">
            <a:xfrm>
              <a:off x="5987596" y="3041906"/>
              <a:ext cx="2466812" cy="461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Präprozessor</a:t>
              </a:r>
            </a:p>
          </p:txBody>
        </p:sp>
      </p:grpSp>
      <p:grpSp>
        <p:nvGrpSpPr>
          <p:cNvPr id="18443" name="Gruppieren 155"/>
          <p:cNvGrpSpPr>
            <a:grpSpLocks/>
          </p:cNvGrpSpPr>
          <p:nvPr/>
        </p:nvGrpSpPr>
        <p:grpSpPr bwMode="auto">
          <a:xfrm>
            <a:off x="4009395" y="2781300"/>
            <a:ext cx="1903086" cy="1666790"/>
            <a:chOff x="4398081" y="1762530"/>
            <a:chExt cx="1903239" cy="1666385"/>
          </a:xfrm>
        </p:grpSpPr>
        <p:grpSp>
          <p:nvGrpSpPr>
            <p:cNvPr id="18463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65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771"/>
                  <a:ext cx="1151709" cy="63639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7" y="3717032"/>
                  <a:ext cx="490811" cy="19917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6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9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70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1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2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74" name="Gerade Verbindung 167"/>
              <p:cNvCxnSpPr>
                <a:cxnSpLocks noChangeShapeType="1"/>
                <a:endCxn id="18466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5" name="Gerade Verbindung 168"/>
              <p:cNvCxnSpPr>
                <a:cxnSpLocks noChangeShapeType="1"/>
                <a:endCxn id="18469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6" name="Gerade Verbindung 169"/>
              <p:cNvCxnSpPr>
                <a:cxnSpLocks noChangeShapeType="1"/>
                <a:endCxn id="18477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77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64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498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sp>
        <p:nvSpPr>
          <p:cNvPr id="18444" name="Pfeil nach rechts 179"/>
          <p:cNvSpPr>
            <a:spLocks noChangeArrowheads="1"/>
          </p:cNvSpPr>
          <p:nvPr/>
        </p:nvSpPr>
        <p:spPr bwMode="auto">
          <a:xfrm rot="1800000">
            <a:off x="3957638" y="2344738"/>
            <a:ext cx="690562" cy="484187"/>
          </a:xfrm>
          <a:prstGeom prst="rightArrow">
            <a:avLst>
              <a:gd name="adj1" fmla="val 50000"/>
              <a:gd name="adj2" fmla="val 5001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5" name="Gruppieren 180"/>
          <p:cNvGrpSpPr>
            <a:grpSpLocks/>
          </p:cNvGrpSpPr>
          <p:nvPr/>
        </p:nvGrpSpPr>
        <p:grpSpPr bwMode="auto">
          <a:xfrm>
            <a:off x="6275388" y="2963863"/>
            <a:ext cx="1479550" cy="1530350"/>
            <a:chOff x="6926359" y="2185612"/>
            <a:chExt cx="1479730" cy="1531420"/>
          </a:xfrm>
        </p:grpSpPr>
        <p:pic>
          <p:nvPicPr>
            <p:cNvPr id="18461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62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8446" name="Pfeil nach rechts 183"/>
          <p:cNvSpPr>
            <a:spLocks noChangeArrowheads="1"/>
          </p:cNvSpPr>
          <p:nvPr/>
        </p:nvSpPr>
        <p:spPr bwMode="auto">
          <a:xfrm>
            <a:off x="5692775" y="3368675"/>
            <a:ext cx="692150" cy="484188"/>
          </a:xfrm>
          <a:prstGeom prst="rightArrow">
            <a:avLst>
              <a:gd name="adj1" fmla="val 50000"/>
              <a:gd name="adj2" fmla="val 499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7" name="Gruppieren 184"/>
          <p:cNvGrpSpPr>
            <a:grpSpLocks/>
          </p:cNvGrpSpPr>
          <p:nvPr/>
        </p:nvGrpSpPr>
        <p:grpSpPr bwMode="auto">
          <a:xfrm>
            <a:off x="5957937" y="4783138"/>
            <a:ext cx="2214462" cy="1238209"/>
            <a:chOff x="5508294" y="2922631"/>
            <a:chExt cx="2215020" cy="1238065"/>
          </a:xfrm>
        </p:grpSpPr>
        <p:grpSp>
          <p:nvGrpSpPr>
            <p:cNvPr id="18450" name="Gruppieren 185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195" name="Gefaltete Ecke 194"/>
              <p:cNvSpPr/>
              <p:nvPr/>
            </p:nvSpPr>
            <p:spPr bwMode="auto">
              <a:xfrm>
                <a:off x="6144432" y="4994212"/>
                <a:ext cx="458903" cy="576195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6" name="Textfeld 195"/>
              <p:cNvSpPr txBox="1"/>
              <p:nvPr/>
            </p:nvSpPr>
            <p:spPr>
              <a:xfrm>
                <a:off x="6114262" y="5100562"/>
                <a:ext cx="552589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1" name="Gruppieren 186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193" name="Gefaltete Ecke 192"/>
              <p:cNvSpPr/>
              <p:nvPr/>
            </p:nvSpPr>
            <p:spPr bwMode="auto">
              <a:xfrm>
                <a:off x="6143428" y="4994072"/>
                <a:ext cx="460491" cy="57619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4" name="Textfeld 193"/>
              <p:cNvSpPr txBox="1"/>
              <p:nvPr/>
            </p:nvSpPr>
            <p:spPr>
              <a:xfrm>
                <a:off x="6113258" y="5100423"/>
                <a:ext cx="554177" cy="3920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2" name="Gruppieren 187"/>
            <p:cNvGrpSpPr>
              <a:grpSpLocks/>
            </p:cNvGrpSpPr>
            <p:nvPr/>
          </p:nvGrpSpPr>
          <p:grpSpPr bwMode="auto">
            <a:xfrm>
              <a:off x="5508294" y="3198802"/>
              <a:ext cx="2215020" cy="961894"/>
              <a:chOff x="5295969" y="4994212"/>
              <a:chExt cx="2215020" cy="961894"/>
            </a:xfrm>
          </p:grpSpPr>
          <p:grpSp>
            <p:nvGrpSpPr>
              <p:cNvPr id="18453" name="Gruppieren 188"/>
              <p:cNvGrpSpPr>
                <a:grpSpLocks/>
              </p:cNvGrpSpPr>
              <p:nvPr/>
            </p:nvGrpSpPr>
            <p:grpSpPr bwMode="auto">
              <a:xfrm>
                <a:off x="5295969" y="4994212"/>
                <a:ext cx="2215020" cy="961894"/>
                <a:chOff x="4242189" y="4067093"/>
                <a:chExt cx="2215020" cy="961894"/>
              </a:xfrm>
            </p:grpSpPr>
            <p:sp>
              <p:nvSpPr>
                <p:cNvPr id="18455" name="Gefaltete Ecke 190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8456" name="Textfeld 191"/>
                <p:cNvSpPr txBox="1">
                  <a:spLocks noChangeArrowheads="1"/>
                </p:cNvSpPr>
                <p:nvPr/>
              </p:nvSpPr>
              <p:spPr bwMode="auto">
                <a:xfrm>
                  <a:off x="4242189" y="4679060"/>
                  <a:ext cx="2215020" cy="3499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smtClean="0"/>
                    <a:t>Objektcode</a:t>
                  </a:r>
                  <a:r>
                    <a:rPr lang="de-DE" altLang="de-DE" sz="1800" b="0" smtClean="0"/>
                    <a:t> (</a:t>
                  </a:r>
                  <a:r>
                    <a:rPr lang="de-DE" altLang="de-DE" sz="1800" b="0" i="1" smtClean="0"/>
                    <a:t>*.o</a:t>
                  </a:r>
                  <a:r>
                    <a:rPr lang="de-DE" altLang="de-DE" sz="1800" b="0" smtClean="0"/>
                    <a:t>)</a:t>
                  </a:r>
                  <a:endParaRPr lang="de-DE" altLang="de-DE" sz="1800" b="0"/>
                </a:p>
              </p:txBody>
            </p:sp>
          </p:grpSp>
          <p:sp>
            <p:nvSpPr>
              <p:cNvPr id="190" name="Textfeld 189"/>
              <p:cNvSpPr txBox="1"/>
              <p:nvPr/>
            </p:nvSpPr>
            <p:spPr>
              <a:xfrm>
                <a:off x="6113686" y="5100584"/>
                <a:ext cx="554177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8448" name="Pfeil nach rechts 81"/>
          <p:cNvSpPr>
            <a:spLocks noChangeArrowheads="1"/>
          </p:cNvSpPr>
          <p:nvPr/>
        </p:nvSpPr>
        <p:spPr bwMode="auto">
          <a:xfrm rot="5400000">
            <a:off x="6800850" y="448151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7" name="Abgerundete rechteckige Legende 76"/>
          <p:cNvSpPr/>
          <p:nvPr/>
        </p:nvSpPr>
        <p:spPr>
          <a:xfrm>
            <a:off x="904821" y="3562986"/>
            <a:ext cx="1597290" cy="413164"/>
          </a:xfrm>
          <a:prstGeom prst="wedgeRoundRectCallout">
            <a:avLst>
              <a:gd name="adj1" fmla="val -7185"/>
              <a:gd name="adj2" fmla="val -1471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main.cpp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Building.cpp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78" name="Abgerundete rechteckige Legende 77"/>
          <p:cNvSpPr/>
          <p:nvPr/>
        </p:nvSpPr>
        <p:spPr>
          <a:xfrm>
            <a:off x="2022293" y="4320799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main.cpp *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Building.cpp *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79" name="Abgerundete rechteckige Legende 78"/>
          <p:cNvSpPr/>
          <p:nvPr/>
        </p:nvSpPr>
        <p:spPr>
          <a:xfrm>
            <a:off x="4314946" y="5524501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main.o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Building.o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4127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7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9" name="Gruppieren 128"/>
          <p:cNvGrpSpPr>
            <a:grpSpLocks/>
          </p:cNvGrpSpPr>
          <p:nvPr/>
        </p:nvGrpSpPr>
        <p:grpSpPr bwMode="auto">
          <a:xfrm>
            <a:off x="3944938" y="3935413"/>
            <a:ext cx="1673225" cy="1160462"/>
            <a:chOff x="121579" y="2237198"/>
            <a:chExt cx="2067666" cy="1433347"/>
          </a:xfrm>
        </p:grpSpPr>
        <p:pic>
          <p:nvPicPr>
            <p:cNvPr id="19514" name="Picture 5" descr="C:\Users\anjorin\Dropbox\Home\documents\uni\c++_praktikum\SoSe2013\Clipart\iStock_000012535816XSmal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579" y="2237198"/>
              <a:ext cx="1911129" cy="14333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5" name="Textfeld 130"/>
            <p:cNvSpPr txBox="1">
              <a:spLocks noChangeArrowheads="1"/>
            </p:cNvSpPr>
            <p:nvPr/>
          </p:nvSpPr>
          <p:spPr bwMode="auto">
            <a:xfrm>
              <a:off x="837943" y="3017096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Linker</a:t>
              </a:r>
            </a:p>
          </p:txBody>
        </p:sp>
      </p:grpSp>
      <p:sp>
        <p:nvSpPr>
          <p:cNvPr id="1946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für C/C++ II</a:t>
            </a:r>
          </a:p>
        </p:txBody>
      </p:sp>
      <p:grpSp>
        <p:nvGrpSpPr>
          <p:cNvPr id="19462" name="Gruppieren 33"/>
          <p:cNvGrpSpPr>
            <a:grpSpLocks/>
          </p:cNvGrpSpPr>
          <p:nvPr/>
        </p:nvGrpSpPr>
        <p:grpSpPr bwMode="auto">
          <a:xfrm>
            <a:off x="7716838" y="3857625"/>
            <a:ext cx="922337" cy="1316038"/>
            <a:chOff x="6529077" y="2736269"/>
            <a:chExt cx="707219" cy="1008874"/>
          </a:xfrm>
        </p:grpSpPr>
        <p:pic>
          <p:nvPicPr>
            <p:cNvPr id="19512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3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CPU</a:t>
              </a:r>
            </a:p>
          </p:txBody>
        </p:sp>
      </p:grp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4" name="Pfeil nach rechts 81"/>
          <p:cNvSpPr>
            <a:spLocks noChangeArrowheads="1"/>
          </p:cNvSpPr>
          <p:nvPr/>
        </p:nvSpPr>
        <p:spPr bwMode="auto">
          <a:xfrm rot="5400000">
            <a:off x="3421856" y="3404394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6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9467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9468" name="Gruppieren 155"/>
          <p:cNvGrpSpPr>
            <a:grpSpLocks/>
          </p:cNvGrpSpPr>
          <p:nvPr/>
        </p:nvGrpSpPr>
        <p:grpSpPr bwMode="auto">
          <a:xfrm>
            <a:off x="769308" y="1773238"/>
            <a:ext cx="1903086" cy="1665536"/>
            <a:chOff x="4398081" y="1762530"/>
            <a:chExt cx="1903239" cy="1666719"/>
          </a:xfrm>
        </p:grpSpPr>
        <p:grpSp>
          <p:nvGrpSpPr>
            <p:cNvPr id="19495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9497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910"/>
                  <a:ext cx="1151706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4" y="3717032"/>
                  <a:ext cx="49081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498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501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9502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3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4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9506" name="Gerade Verbindung 167"/>
              <p:cNvCxnSpPr>
                <a:cxnSpLocks noChangeShapeType="1"/>
                <a:endCxn id="19498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7" name="Gerade Verbindung 168"/>
              <p:cNvCxnSpPr>
                <a:cxnSpLocks noChangeShapeType="1"/>
                <a:endCxn id="19501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8" name="Gerade Verbindung 169"/>
              <p:cNvCxnSpPr>
                <a:cxnSpLocks noChangeShapeType="1"/>
                <a:endCxn id="19509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9509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9496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grpSp>
        <p:nvGrpSpPr>
          <p:cNvPr id="19469" name="Gruppieren 180"/>
          <p:cNvGrpSpPr>
            <a:grpSpLocks/>
          </p:cNvGrpSpPr>
          <p:nvPr/>
        </p:nvGrpSpPr>
        <p:grpSpPr bwMode="auto">
          <a:xfrm>
            <a:off x="2897188" y="1885950"/>
            <a:ext cx="1479550" cy="1531938"/>
            <a:chOff x="6926359" y="2185612"/>
            <a:chExt cx="1479730" cy="1531420"/>
          </a:xfrm>
        </p:grpSpPr>
        <p:pic>
          <p:nvPicPr>
            <p:cNvPr id="19493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94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9470" name="Pfeil nach rechts 183"/>
          <p:cNvSpPr>
            <a:spLocks noChangeArrowheads="1"/>
          </p:cNvSpPr>
          <p:nvPr/>
        </p:nvSpPr>
        <p:spPr bwMode="auto">
          <a:xfrm>
            <a:off x="2492375" y="229076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1" name="Gruppieren 3"/>
          <p:cNvGrpSpPr>
            <a:grpSpLocks/>
          </p:cNvGrpSpPr>
          <p:nvPr/>
        </p:nvGrpSpPr>
        <p:grpSpPr bwMode="auto">
          <a:xfrm>
            <a:off x="5538519" y="3908428"/>
            <a:ext cx="2084926" cy="1795092"/>
            <a:chOff x="5389001" y="4676179"/>
            <a:chExt cx="2084732" cy="1795373"/>
          </a:xfrm>
        </p:grpSpPr>
        <p:grpSp>
          <p:nvGrpSpPr>
            <p:cNvPr id="19489" name="Gruppieren 34"/>
            <p:cNvGrpSpPr>
              <a:grpSpLocks/>
            </p:cNvGrpSpPr>
            <p:nvPr/>
          </p:nvGrpSpPr>
          <p:grpSpPr bwMode="auto">
            <a:xfrm>
              <a:off x="5389001" y="4709964"/>
              <a:ext cx="2084732" cy="1761588"/>
              <a:chOff x="4335221" y="3782845"/>
              <a:chExt cx="2084732" cy="1761588"/>
            </a:xfrm>
          </p:grpSpPr>
          <p:sp>
            <p:nvSpPr>
              <p:cNvPr id="19491" name="Gefaltete Ecke 36"/>
              <p:cNvSpPr>
                <a:spLocks noChangeArrowheads="1"/>
              </p:cNvSpPr>
              <p:nvPr/>
            </p:nvSpPr>
            <p:spPr bwMode="auto">
              <a:xfrm>
                <a:off x="5006190" y="3782845"/>
                <a:ext cx="688252" cy="860312"/>
              </a:xfrm>
              <a:prstGeom prst="foldedCorner">
                <a:avLst>
                  <a:gd name="adj" fmla="val 16667"/>
                </a:avLst>
              </a:prstGeom>
              <a:solidFill>
                <a:schemeClr val="bg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19492" name="Textfeld 37"/>
              <p:cNvSpPr txBox="1">
                <a:spLocks noChangeArrowheads="1"/>
              </p:cNvSpPr>
              <p:nvPr/>
            </p:nvSpPr>
            <p:spPr bwMode="auto">
              <a:xfrm>
                <a:off x="4335221" y="4679060"/>
                <a:ext cx="2084732" cy="8653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smtClean="0"/>
                  <a:t>Maschinencode</a:t>
                </a:r>
                <a:r>
                  <a:rPr lang="de-DE" altLang="de-DE" sz="1800" b="0" smtClean="0"/>
                  <a:t> </a:t>
                </a:r>
                <a:r>
                  <a:rPr lang="de-DE" altLang="de-DE" sz="1800" b="0"/>
                  <a:t>(</a:t>
                </a:r>
                <a:r>
                  <a:rPr lang="de-DE" altLang="de-DE" sz="1800" b="0" smtClean="0"/>
                  <a:t>main.exe,</a:t>
                </a:r>
                <a:br>
                  <a:rPr lang="de-DE" altLang="de-DE" sz="1800" b="0" smtClean="0"/>
                </a:br>
                <a:r>
                  <a:rPr lang="de-DE" altLang="de-DE" sz="1800" b="0" smtClean="0"/>
                  <a:t>mylib.dll, </a:t>
                </a:r>
                <a:r>
                  <a:rPr lang="de-DE" altLang="de-DE" sz="1800" b="0" err="1" smtClean="0"/>
                  <a:t>mylib.a</a:t>
                </a:r>
                <a:r>
                  <a:rPr lang="de-DE" altLang="de-DE" sz="1800" b="0" i="1" smtClean="0"/>
                  <a:t>)</a:t>
                </a:r>
                <a:endParaRPr lang="de-DE" altLang="de-DE" sz="1800" b="0"/>
              </a:p>
            </p:txBody>
          </p:sp>
        </p:grpSp>
        <p:sp>
          <p:nvSpPr>
            <p:cNvPr id="3" name="Textfeld 2"/>
            <p:cNvSpPr txBox="1"/>
            <p:nvPr/>
          </p:nvSpPr>
          <p:spPr>
            <a:xfrm>
              <a:off x="6132150" y="4676179"/>
              <a:ext cx="552399" cy="84309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00011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10101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11000</a:t>
              </a:r>
            </a:p>
          </p:txBody>
        </p:sp>
      </p:grpSp>
      <p:sp>
        <p:nvSpPr>
          <p:cNvPr id="19472" name="Pfeil nach rechts 77"/>
          <p:cNvSpPr>
            <a:spLocks noChangeArrowheads="1"/>
          </p:cNvSpPr>
          <p:nvPr/>
        </p:nvSpPr>
        <p:spPr bwMode="auto">
          <a:xfrm>
            <a:off x="4090988" y="4027488"/>
            <a:ext cx="430212" cy="4841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3" name="Gruppieren 4"/>
          <p:cNvGrpSpPr>
            <a:grpSpLocks/>
          </p:cNvGrpSpPr>
          <p:nvPr/>
        </p:nvGrpSpPr>
        <p:grpSpPr bwMode="auto">
          <a:xfrm>
            <a:off x="2658796" y="3919538"/>
            <a:ext cx="1865848" cy="2010864"/>
            <a:chOff x="5682644" y="2922631"/>
            <a:chExt cx="1866317" cy="2011192"/>
          </a:xfrm>
        </p:grpSpPr>
        <p:grpSp>
          <p:nvGrpSpPr>
            <p:cNvPr id="19478" name="Gruppieren 86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90" name="Gefaltete Ecke 89"/>
              <p:cNvSpPr/>
              <p:nvPr/>
            </p:nvSpPr>
            <p:spPr bwMode="auto">
              <a:xfrm>
                <a:off x="6144432" y="4994212"/>
                <a:ext cx="458903" cy="57635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89" name="Textfeld 88"/>
              <p:cNvSpPr txBox="1"/>
              <p:nvPr/>
            </p:nvSpPr>
            <p:spPr>
              <a:xfrm>
                <a:off x="6114262" y="5100591"/>
                <a:ext cx="552589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79" name="Gruppieren 91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95" name="Gefaltete Ecke 94"/>
              <p:cNvSpPr/>
              <p:nvPr/>
            </p:nvSpPr>
            <p:spPr bwMode="auto">
              <a:xfrm>
                <a:off x="6143428" y="4994098"/>
                <a:ext cx="460491" cy="576357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94" name="Textfeld 93"/>
              <p:cNvSpPr txBox="1"/>
              <p:nvPr/>
            </p:nvSpPr>
            <p:spPr>
              <a:xfrm>
                <a:off x="6113258" y="5100478"/>
                <a:ext cx="554177" cy="39217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80" name="Gruppieren 78"/>
            <p:cNvGrpSpPr>
              <a:grpSpLocks/>
            </p:cNvGrpSpPr>
            <p:nvPr/>
          </p:nvGrpSpPr>
          <p:grpSpPr bwMode="auto">
            <a:xfrm>
              <a:off x="5682644" y="3198802"/>
              <a:ext cx="1866317" cy="1735021"/>
              <a:chOff x="5470319" y="4994212"/>
              <a:chExt cx="1866317" cy="1735021"/>
            </a:xfrm>
          </p:grpSpPr>
          <p:grpSp>
            <p:nvGrpSpPr>
              <p:cNvPr id="19481" name="Gruppieren 79"/>
              <p:cNvGrpSpPr>
                <a:grpSpLocks/>
              </p:cNvGrpSpPr>
              <p:nvPr/>
            </p:nvGrpSpPr>
            <p:grpSpPr bwMode="auto">
              <a:xfrm>
                <a:off x="5470319" y="4994212"/>
                <a:ext cx="1866317" cy="1735021"/>
                <a:chOff x="4416539" y="4067093"/>
                <a:chExt cx="1866317" cy="1735021"/>
              </a:xfrm>
            </p:grpSpPr>
            <p:sp>
              <p:nvSpPr>
                <p:cNvPr id="19483" name="Gefaltete Ecke 83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9484" name="Textfeld 85"/>
                <p:cNvSpPr txBox="1">
                  <a:spLocks noChangeArrowheads="1"/>
                </p:cNvSpPr>
                <p:nvPr/>
              </p:nvSpPr>
              <p:spPr bwMode="auto">
                <a:xfrm>
                  <a:off x="4416539" y="4679060"/>
                  <a:ext cx="1866317" cy="11230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b="0" smtClean="0"/>
                    <a:t>(</a:t>
                  </a:r>
                  <a:r>
                    <a:rPr lang="de-DE" altLang="de-DE" sz="1800" b="0" i="1" smtClean="0"/>
                    <a:t>*.o</a:t>
                  </a:r>
                  <a:r>
                    <a:rPr lang="de-DE" altLang="de-DE" sz="1800" b="0" smtClean="0"/>
                    <a:t>)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smtClean="0"/>
                    <a:t>Bibliotheken</a:t>
                  </a:r>
                  <a:r>
                    <a:rPr lang="de-DE" altLang="de-DE" sz="1800" b="0" smtClean="0"/>
                    <a:t/>
                  </a:r>
                  <a:br>
                    <a:rPr lang="de-DE" altLang="de-DE" sz="1800" b="0" smtClean="0"/>
                  </a:br>
                  <a:r>
                    <a:rPr lang="de-DE" altLang="de-DE" sz="1800" b="0" smtClean="0"/>
                    <a:t>(*.</a:t>
                  </a:r>
                  <a:r>
                    <a:rPr lang="de-DE" altLang="de-DE" sz="1800" b="0" err="1" smtClean="0"/>
                    <a:t>dll</a:t>
                  </a:r>
                  <a:r>
                    <a:rPr lang="de-DE" altLang="de-DE" sz="1800" b="0" smtClean="0"/>
                    <a:t>, *.a, *.so)</a:t>
                  </a:r>
                  <a:endParaRPr lang="de-DE" altLang="de-DE" sz="1800" b="0"/>
                </a:p>
              </p:txBody>
            </p:sp>
          </p:grpSp>
          <p:sp>
            <p:nvSpPr>
              <p:cNvPr id="81" name="Textfeld 80"/>
              <p:cNvSpPr txBox="1"/>
              <p:nvPr/>
            </p:nvSpPr>
            <p:spPr>
              <a:xfrm>
                <a:off x="6113686" y="5100690"/>
                <a:ext cx="554177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9474" name="Pfeil nach rechts 96"/>
          <p:cNvSpPr>
            <a:spLocks noChangeArrowheads="1"/>
          </p:cNvSpPr>
          <p:nvPr/>
        </p:nvSpPr>
        <p:spPr bwMode="auto">
          <a:xfrm>
            <a:off x="5618163" y="4040188"/>
            <a:ext cx="519112" cy="485775"/>
          </a:xfrm>
          <a:prstGeom prst="rightArrow">
            <a:avLst>
              <a:gd name="adj1" fmla="val 50000"/>
              <a:gd name="adj2" fmla="val 500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5" name="Pfeil nach rechts 97"/>
          <p:cNvSpPr>
            <a:spLocks noChangeArrowheads="1"/>
          </p:cNvSpPr>
          <p:nvPr/>
        </p:nvSpPr>
        <p:spPr bwMode="auto">
          <a:xfrm>
            <a:off x="7164388" y="4083050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9" name="Abgerundete rechteckige Legende 98"/>
          <p:cNvSpPr/>
          <p:nvPr/>
        </p:nvSpPr>
        <p:spPr>
          <a:xfrm>
            <a:off x="1212850" y="3963988"/>
            <a:ext cx="1846263" cy="808037"/>
          </a:xfrm>
          <a:prstGeom prst="wedgeRoundRectCallout">
            <a:avLst>
              <a:gd name="adj1" fmla="val 61966"/>
              <a:gd name="adj2" fmla="val 152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bearbeitet </a:t>
            </a:r>
            <a:r>
              <a:rPr lang="de-DE" b="1">
                <a:solidFill>
                  <a:schemeClr val="bg1"/>
                </a:solidFill>
              </a:rPr>
              <a:t>jede Datei getrennt</a:t>
            </a:r>
          </a:p>
        </p:txBody>
      </p:sp>
      <p:sp>
        <p:nvSpPr>
          <p:cNvPr id="100" name="Abgerundete rechteckige Legende 99"/>
          <p:cNvSpPr/>
          <p:nvPr/>
        </p:nvSpPr>
        <p:spPr>
          <a:xfrm>
            <a:off x="5527675" y="2492375"/>
            <a:ext cx="3436938" cy="1079500"/>
          </a:xfrm>
          <a:prstGeom prst="wedgeRoundRectCallout">
            <a:avLst>
              <a:gd name="adj1" fmla="val -17970"/>
              <a:gd name="adj2" fmla="val 7677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Objektdateien müssen </a:t>
            </a:r>
            <a:r>
              <a:rPr lang="de-DE" b="1">
                <a:solidFill>
                  <a:schemeClr val="bg1"/>
                </a:solidFill>
              </a:rPr>
              <a:t>untereinander</a:t>
            </a:r>
            <a:r>
              <a:rPr lang="de-DE">
                <a:solidFill>
                  <a:schemeClr val="bg1"/>
                </a:solidFill>
              </a:rPr>
              <a:t> und auch mit </a:t>
            </a:r>
            <a:r>
              <a:rPr lang="de-DE" b="1">
                <a:solidFill>
                  <a:schemeClr val="bg1"/>
                </a:solidFill>
              </a:rPr>
              <a:t>Bibliotheken</a:t>
            </a:r>
            <a:r>
              <a:rPr lang="de-DE">
                <a:solidFill>
                  <a:schemeClr val="bg1"/>
                </a:solidFill>
              </a:rPr>
              <a:t> verlinkt werden </a:t>
            </a:r>
          </a:p>
        </p:txBody>
      </p:sp>
    </p:spTree>
    <p:extLst>
      <p:ext uri="{BB962C8B-B14F-4D97-AF65-F5344CB8AC3E}">
        <p14:creationId xmlns:p14="http://schemas.microsoft.com/office/powerpoint/2010/main" val="288506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Java </a:t>
            </a:r>
            <a:r>
              <a:rPr lang="de-DE" noProof="0" dirty="0" smtClean="0"/>
              <a:t>vs. C</a:t>
            </a:r>
            <a:r>
              <a:rPr lang="de-DE" noProof="0" smtClean="0"/>
              <a:t>++: </a:t>
            </a:r>
            <a:br>
              <a:rPr lang="de-DE" noProof="0" smtClean="0"/>
            </a:br>
            <a:r>
              <a:rPr lang="de-DE" noProof="0" smtClean="0"/>
              <a:t>(Vermeintliche) Stärken und Schwächen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1" noProof="0" dirty="0" smtClean="0"/>
              <a:t>Plattformunabhängigkeit</a:t>
            </a:r>
            <a:r>
              <a:rPr lang="de-DE" noProof="0" dirty="0" smtClean="0"/>
              <a:t>?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"Binary" kann "überall" verwendet werden ("Write </a:t>
            </a:r>
            <a:r>
              <a:rPr lang="de-DE" noProof="0" dirty="0" err="1" smtClean="0"/>
              <a:t>once</a:t>
            </a:r>
            <a:r>
              <a:rPr lang="de-DE" noProof="0" dirty="0" smtClean="0"/>
              <a:t>, </a:t>
            </a:r>
            <a:r>
              <a:rPr lang="de-DE" noProof="0" dirty="0" err="1" smtClean="0"/>
              <a:t>run</a:t>
            </a:r>
            <a:r>
              <a:rPr lang="de-DE" noProof="0" dirty="0" smtClean="0"/>
              <a:t> </a:t>
            </a:r>
            <a:r>
              <a:rPr lang="de-DE" noProof="0" dirty="0" err="1" smtClean="0"/>
              <a:t>anywhere</a:t>
            </a:r>
            <a:r>
              <a:rPr lang="de-DE" noProof="0" dirty="0" smtClean="0"/>
              <a:t>"). Achtung bei Pfad-/Dateinamen</a:t>
            </a:r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Muss neu kompiliert werden, Standardbibliothek/STL/</a:t>
            </a:r>
            <a:r>
              <a:rPr lang="de-DE" noProof="0" dirty="0" err="1" smtClean="0"/>
              <a:t>Boost</a:t>
            </a:r>
            <a:r>
              <a:rPr lang="de-DE" noProof="0" dirty="0" smtClean="0"/>
              <a:t> stellen sicher, dass nur minimale Plattformabhängigkeiten bestehen ("Write </a:t>
            </a:r>
            <a:r>
              <a:rPr lang="de-DE" noProof="0" dirty="0" err="1" smtClean="0"/>
              <a:t>once</a:t>
            </a:r>
            <a:r>
              <a:rPr lang="de-DE" noProof="0" dirty="0" smtClean="0"/>
              <a:t>, </a:t>
            </a:r>
            <a:r>
              <a:rPr lang="de-DE" noProof="0" dirty="0" err="1" smtClean="0"/>
              <a:t>compile</a:t>
            </a:r>
            <a:r>
              <a:rPr lang="de-DE" noProof="0" dirty="0" smtClean="0"/>
              <a:t> </a:t>
            </a:r>
            <a:r>
              <a:rPr lang="de-DE" noProof="0" err="1" smtClean="0"/>
              <a:t>anywhere</a:t>
            </a:r>
            <a:r>
              <a:rPr lang="de-DE" noProof="0" smtClean="0"/>
              <a:t>")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Geschwindigkeit</a:t>
            </a:r>
            <a:r>
              <a:rPr lang="de-DE" noProof="0" dirty="0" smtClean="0"/>
              <a:t>?</a:t>
            </a:r>
          </a:p>
          <a:p>
            <a:pPr lvl="1"/>
            <a:r>
              <a:rPr lang="de-DE" noProof="0" dirty="0" smtClean="0"/>
              <a:t>(Ausführungsgeschwindigkeit vs. Entwicklungsgeschwindigkeit (inkl. Testen/Debugging)?)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(sozusagen) interpretiert, aber mit Just-in-Time </a:t>
            </a:r>
            <a:r>
              <a:rPr lang="de-DE" noProof="0" dirty="0" err="1" smtClean="0"/>
              <a:t>Compilation</a:t>
            </a:r>
            <a:endParaRPr lang="de-DE" noProof="0" dirty="0" smtClean="0"/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deutlich größerer Sprachumfang, schwieriger zu meistern</a:t>
            </a:r>
          </a:p>
          <a:p>
            <a:pPr lvl="1"/>
            <a:r>
              <a:rPr lang="de-DE" noProof="0" dirty="0" smtClean="0"/>
              <a:t>Spannendes Paper von Google: </a:t>
            </a:r>
            <a:r>
              <a:rPr lang="de-DE" noProof="0" dirty="0" smtClean="0">
                <a:hlinkClick r:id="rId3"/>
              </a:rPr>
              <a:t>https://</a:t>
            </a:r>
            <a:r>
              <a:rPr lang="de-DE" noProof="0" smtClean="0">
                <a:hlinkClick r:id="rId3"/>
              </a:rPr>
              <a:t>research.google.com/pubs/pub37122.html</a:t>
            </a:r>
            <a:r>
              <a:rPr lang="de-DE" noProof="0" smtClean="0"/>
              <a:t> 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Sicherheit</a:t>
            </a:r>
            <a:r>
              <a:rPr lang="de-DE" noProof="0" dirty="0" smtClean="0"/>
              <a:t>?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Angriffe über Schwächen in der JVM möglich</a:t>
            </a:r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Zahlreiche Angriffe über Speicherüberläufe (Stichwort: Nullterminierung)</a:t>
            </a:r>
          </a:p>
        </p:txBody>
      </p:sp>
    </p:spTree>
    <p:extLst>
      <p:ext uri="{BB962C8B-B14F-4D97-AF65-F5344CB8AC3E}">
        <p14:creationId xmlns:p14="http://schemas.microsoft.com/office/powerpoint/2010/main" val="233881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Statisches und dynamisches Linken</a:t>
            </a:r>
            <a:endParaRPr lang="de-DE" noProof="0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4040188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 smtClean="0"/>
              <a:t>Statisches Linken</a:t>
            </a:r>
          </a:p>
          <a:p>
            <a:pPr algn="ctr"/>
            <a:r>
              <a:rPr lang="de-DE" sz="1600" b="0" noProof="0" dirty="0" smtClean="0"/>
              <a:t>(</a:t>
            </a:r>
            <a:r>
              <a:rPr lang="de-DE" sz="1600" b="0" noProof="0" dirty="0" err="1" smtClean="0"/>
              <a:t>Static</a:t>
            </a:r>
            <a:r>
              <a:rPr lang="de-DE" sz="1600" b="0" noProof="0" dirty="0" smtClean="0"/>
              <a:t> Libraries und </a:t>
            </a:r>
            <a:r>
              <a:rPr lang="de-DE" sz="1600" b="0" noProof="0" dirty="0" err="1" smtClean="0"/>
              <a:t>Shared</a:t>
            </a:r>
            <a:r>
              <a:rPr lang="de-DE" sz="1600" b="0" noProof="0" dirty="0" smtClean="0"/>
              <a:t> Archives)</a:t>
            </a:r>
            <a:endParaRPr lang="de-DE" sz="1600" b="0" noProof="0" dirty="0"/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>
          <a:xfrm>
            <a:off x="457200" y="2276872"/>
            <a:ext cx="4040188" cy="3951288"/>
          </a:xfrm>
        </p:spPr>
        <p:txBody>
          <a:bodyPr>
            <a:normAutofit/>
          </a:bodyPr>
          <a:lstStyle/>
          <a:p>
            <a:r>
              <a:rPr lang="de-DE" sz="2000" noProof="0" dirty="0" smtClean="0"/>
              <a:t>Bibliothek muss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vorhanden sein.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noProof="0" dirty="0" smtClean="0"/>
              <a:t>"Kopie" der Bibliothek wird im </a:t>
            </a:r>
            <a:r>
              <a:rPr lang="de-DE" sz="2000" noProof="0" dirty="0" err="1" smtClean="0"/>
              <a:t>Compilat</a:t>
            </a:r>
            <a:r>
              <a:rPr lang="de-DE" sz="2000" noProof="0" dirty="0" smtClean="0"/>
              <a:t> (</a:t>
            </a:r>
            <a:r>
              <a:rPr lang="de-DE" sz="2000" i="1" noProof="0" dirty="0" smtClean="0"/>
              <a:t>main.exe</a:t>
            </a:r>
            <a:r>
              <a:rPr lang="de-DE" sz="2000" noProof="0" dirty="0" smtClean="0"/>
              <a:t>) abgelegt.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noProof="0" dirty="0" smtClean="0"/>
              <a:t>Unterschied zwischen SL und SA eher klein</a:t>
            </a:r>
          </a:p>
          <a:p>
            <a:pPr marL="0" indent="0">
              <a:buNone/>
            </a:pPr>
            <a:r>
              <a:rPr lang="de-DE" sz="2000" noProof="0" dirty="0" smtClean="0">
                <a:sym typeface="Wingdings" panose="05000000000000000000" pitchFamily="2" charset="2"/>
              </a:rPr>
              <a:t/>
            </a:r>
            <a:br>
              <a:rPr lang="de-DE" sz="2000" noProof="0" dirty="0" smtClean="0">
                <a:sym typeface="Wingdings" panose="05000000000000000000" pitchFamily="2" charset="2"/>
              </a:rPr>
            </a:br>
            <a:r>
              <a:rPr lang="de-DE" sz="2000" noProof="0" dirty="0" smtClean="0">
                <a:sym typeface="Wingdings" panose="05000000000000000000" pitchFamily="2" charset="2"/>
              </a:rPr>
              <a:t> </a:t>
            </a:r>
            <a:r>
              <a:rPr lang="de-DE" sz="2000" noProof="0" dirty="0" err="1" smtClean="0">
                <a:sym typeface="Wingdings" panose="05000000000000000000" pitchFamily="2" charset="2"/>
              </a:rPr>
              <a:t>Compilat</a:t>
            </a:r>
            <a:r>
              <a:rPr lang="de-DE" sz="2000" noProof="0" dirty="0" smtClean="0">
                <a:sym typeface="Wingdings" panose="05000000000000000000" pitchFamily="2" charset="2"/>
              </a:rPr>
              <a:t> ist "</a:t>
            </a:r>
            <a:r>
              <a:rPr lang="de-DE" sz="2000" b="1" noProof="0" dirty="0" err="1" smtClean="0">
                <a:sym typeface="Wingdings" panose="05000000000000000000" pitchFamily="2" charset="2"/>
              </a:rPr>
              <a:t>standalone</a:t>
            </a:r>
            <a:r>
              <a:rPr lang="de-DE" sz="2000" noProof="0" dirty="0" smtClean="0">
                <a:sym typeface="Wingdings" panose="05000000000000000000" pitchFamily="2" charset="2"/>
              </a:rPr>
              <a:t>", aber (oft wesentlich) </a:t>
            </a:r>
            <a:r>
              <a:rPr lang="de-DE" sz="2000" b="1" noProof="0" dirty="0" smtClean="0">
                <a:sym typeface="Wingdings" panose="05000000000000000000" pitchFamily="2" charset="2"/>
              </a:rPr>
              <a:t>größer</a:t>
            </a:r>
            <a:r>
              <a:rPr lang="de-DE" sz="2000" noProof="0" dirty="0" smtClean="0">
                <a:sym typeface="Wingdings" panose="05000000000000000000" pitchFamily="2" charset="2"/>
              </a:rPr>
              <a:t> als beim dynamischen Linken</a:t>
            </a:r>
            <a:endParaRPr lang="de-DE" sz="2000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3"/>
          </p:nvPr>
        </p:nvSpPr>
        <p:spPr>
          <a:xfrm>
            <a:off x="4645025" y="1524000"/>
            <a:ext cx="4041775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 smtClean="0"/>
              <a:t>Dynamisches Linken</a:t>
            </a:r>
          </a:p>
          <a:p>
            <a:pPr algn="ctr"/>
            <a:r>
              <a:rPr lang="de-DE" sz="1600" b="0" noProof="0" dirty="0" smtClean="0"/>
              <a:t>(</a:t>
            </a:r>
            <a:r>
              <a:rPr lang="de-DE" sz="1600" b="0" noProof="0" dirty="0" err="1" smtClean="0"/>
              <a:t>Shared</a:t>
            </a:r>
            <a:r>
              <a:rPr lang="de-DE" sz="1600" b="0" noProof="0" dirty="0" smtClean="0"/>
              <a:t> Objects und DLLs)</a:t>
            </a:r>
            <a:endParaRPr lang="de-DE" sz="1600" b="0" noProof="0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4"/>
          </p:nvPr>
        </p:nvSpPr>
        <p:spPr>
          <a:xfrm>
            <a:off x="4645025" y="2276872"/>
            <a:ext cx="4041775" cy="3951288"/>
          </a:xfrm>
        </p:spPr>
        <p:txBody>
          <a:bodyPr>
            <a:normAutofit lnSpcReduction="10000"/>
          </a:bodyPr>
          <a:lstStyle/>
          <a:p>
            <a:r>
              <a:rPr lang="de-DE" sz="2000" i="1" noProof="0" dirty="0" err="1" smtClean="0"/>
              <a:t>Shared</a:t>
            </a:r>
            <a:r>
              <a:rPr lang="de-DE" sz="2000" i="1" noProof="0" dirty="0" smtClean="0"/>
              <a:t> Objects </a:t>
            </a:r>
            <a:r>
              <a:rPr lang="de-DE" sz="2000" noProof="0" dirty="0" smtClean="0"/>
              <a:t>müssen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und zur </a:t>
            </a:r>
            <a:r>
              <a:rPr lang="de-DE" sz="2000" b="1" noProof="0" dirty="0" smtClean="0"/>
              <a:t>Laufzeit</a:t>
            </a:r>
            <a:r>
              <a:rPr lang="de-DE" sz="2000" noProof="0" dirty="0" smtClean="0"/>
              <a:t> vorhanden sein.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i="1" noProof="0" dirty="0" smtClean="0"/>
              <a:t>DLLs </a:t>
            </a:r>
            <a:r>
              <a:rPr lang="de-DE" sz="2000" noProof="0" dirty="0" smtClean="0"/>
              <a:t>müssen </a:t>
            </a:r>
            <a:r>
              <a:rPr lang="de-DE" sz="2000" b="1" noProof="0" dirty="0" smtClean="0"/>
              <a:t>nicht</a:t>
            </a:r>
            <a:r>
              <a:rPr lang="de-DE" sz="2000" noProof="0" dirty="0" smtClean="0"/>
              <a:t>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und </a:t>
            </a:r>
            <a:r>
              <a:rPr lang="de-DE" sz="2000" b="1" noProof="0" dirty="0" smtClean="0"/>
              <a:t>nur beim konkreten Aufruf </a:t>
            </a:r>
            <a:r>
              <a:rPr lang="de-DE" sz="2000" noProof="0" dirty="0" smtClean="0"/>
              <a:t>zur </a:t>
            </a:r>
            <a:r>
              <a:rPr lang="de-DE" sz="2000" b="1" noProof="0" dirty="0" smtClean="0"/>
              <a:t>Laufzeit</a:t>
            </a:r>
            <a:r>
              <a:rPr lang="de-DE" sz="2000" noProof="0" dirty="0" smtClean="0"/>
              <a:t> verfügbar sein. 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endParaRPr lang="de-DE" sz="2000" noProof="0" dirty="0" smtClean="0"/>
          </a:p>
          <a:p>
            <a:pPr marL="0" indent="0">
              <a:buNone/>
            </a:pPr>
            <a:r>
              <a:rPr lang="de-DE" sz="2000" noProof="0" dirty="0" smtClean="0">
                <a:sym typeface="Wingdings" panose="05000000000000000000" pitchFamily="2" charset="2"/>
              </a:rPr>
              <a:t></a:t>
            </a:r>
            <a:r>
              <a:rPr lang="de-DE" sz="2000" noProof="0" dirty="0" err="1" smtClean="0">
                <a:sym typeface="Wingdings" panose="05000000000000000000" pitchFamily="2" charset="2"/>
              </a:rPr>
              <a:t>Compilat</a:t>
            </a:r>
            <a:r>
              <a:rPr lang="de-DE" sz="2000" noProof="0" dirty="0" smtClean="0">
                <a:sym typeface="Wingdings" panose="05000000000000000000" pitchFamily="2" charset="2"/>
              </a:rPr>
              <a:t> ist "</a:t>
            </a:r>
            <a:r>
              <a:rPr lang="de-DE" sz="2000" b="1" noProof="0" dirty="0" smtClean="0">
                <a:sym typeface="Wingdings" panose="05000000000000000000" pitchFamily="2" charset="2"/>
              </a:rPr>
              <a:t>minimal</a:t>
            </a:r>
            <a:r>
              <a:rPr lang="de-DE" sz="2000" noProof="0" dirty="0" smtClean="0">
                <a:sym typeface="Wingdings" panose="05000000000000000000" pitchFamily="2" charset="2"/>
              </a:rPr>
              <a:t>", braucht aber zur Laufzeit </a:t>
            </a:r>
            <a:r>
              <a:rPr lang="de-DE" sz="2000" b="1" noProof="0" dirty="0" smtClean="0">
                <a:sym typeface="Wingdings" panose="05000000000000000000" pitchFamily="2" charset="2"/>
              </a:rPr>
              <a:t>zusätzliche Abhängigkeiten</a:t>
            </a:r>
            <a:endParaRPr lang="de-DE" sz="2000" b="1" noProof="0" dirty="0"/>
          </a:p>
        </p:txBody>
      </p:sp>
    </p:spTree>
    <p:extLst>
      <p:ext uri="{BB962C8B-B14F-4D97-AF65-F5344CB8AC3E}">
        <p14:creationId xmlns:p14="http://schemas.microsoft.com/office/powerpoint/2010/main" val="1921386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Unterschiede </a:t>
            </a:r>
            <a:r>
              <a:rPr lang="de-DE" noProof="0" dirty="0" smtClean="0"/>
              <a:t>zwischen Java- </a:t>
            </a:r>
            <a:r>
              <a:rPr lang="de-DE" noProof="0" smtClean="0"/>
              <a:t>und </a:t>
            </a:r>
            <a:br>
              <a:rPr lang="de-DE" noProof="0" smtClean="0"/>
            </a:br>
            <a:r>
              <a:rPr lang="de-DE" noProof="0" smtClean="0"/>
              <a:t>C/C++-</a:t>
            </a:r>
            <a:r>
              <a:rPr lang="de-DE" noProof="0" dirty="0" smtClean="0"/>
              <a:t>Compiler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  <a:endParaRPr lang="de-DE" noProof="0" dirty="0" smtClean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 smtClean="0"/>
              <a:t>Java-Code </a:t>
            </a:r>
            <a:r>
              <a:rPr lang="de-DE" b="1" noProof="0" dirty="0" smtClean="0">
                <a:sym typeface="Wingdings" panose="05000000000000000000" pitchFamily="2" charset="2"/>
              </a:rPr>
              <a:t> Java-Bytecode </a:t>
            </a:r>
            <a:r>
              <a:rPr lang="de-DE" noProof="0" dirty="0" smtClean="0">
                <a:sym typeface="Wingdings" panose="05000000000000000000" pitchFamily="2" charset="2"/>
              </a:rPr>
              <a:t>(relativ ähnliche Struktur)</a:t>
            </a:r>
          </a:p>
          <a:p>
            <a:pPr marL="5143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1:1-Beziehung zwischen .</a:t>
            </a:r>
            <a:r>
              <a:rPr lang="de-DE" noProof="0" dirty="0" err="1" smtClean="0">
                <a:sym typeface="Wingdings" panose="05000000000000000000" pitchFamily="2" charset="2"/>
              </a:rPr>
              <a:t>java</a:t>
            </a:r>
            <a:r>
              <a:rPr lang="de-DE" noProof="0" dirty="0" smtClean="0">
                <a:sym typeface="Wingdings" panose="05000000000000000000" pitchFamily="2" charset="2"/>
              </a:rPr>
              <a:t>- und .</a:t>
            </a:r>
            <a:r>
              <a:rPr lang="de-DE" noProof="0" dirty="0" err="1" smtClean="0">
                <a:sym typeface="Wingdings" panose="05000000000000000000" pitchFamily="2" charset="2"/>
              </a:rPr>
              <a:t>class</a:t>
            </a:r>
            <a:r>
              <a:rPr lang="de-DE" noProof="0" dirty="0" smtClean="0">
                <a:sym typeface="Wingdings" panose="05000000000000000000" pitchFamily="2" charset="2"/>
              </a:rPr>
              <a:t>-Dateien  inkrementelle </a:t>
            </a:r>
            <a:r>
              <a:rPr lang="de-DE" noProof="0" dirty="0" err="1" smtClean="0">
                <a:sym typeface="Wingdings" panose="05000000000000000000" pitchFamily="2" charset="2"/>
              </a:rPr>
              <a:t>Compilierung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Sprachumfang </a:t>
            </a:r>
            <a:r>
              <a:rPr lang="de-DE" b="1" noProof="0" dirty="0" smtClean="0">
                <a:sym typeface="Wingdings" panose="05000000000000000000" pitchFamily="2" charset="2"/>
              </a:rPr>
              <a:t>von Java deutlich kleiner als C++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smtClean="0">
                <a:sym typeface="Wingdings" panose="05000000000000000000" pitchFamily="2" charset="2"/>
              </a:rPr>
              <a:t>Optimierungen</a:t>
            </a:r>
            <a:r>
              <a:rPr lang="de-DE" noProof="0" smtClean="0">
                <a:sym typeface="Wingdings" panose="05000000000000000000" pitchFamily="2" charset="2"/>
              </a:rPr>
              <a:t>: fast ausschließlich zur </a:t>
            </a:r>
            <a:r>
              <a:rPr lang="de-DE" b="1" noProof="0" smtClean="0">
                <a:sym typeface="Wingdings" panose="05000000000000000000" pitchFamily="2" charset="2"/>
              </a:rPr>
              <a:t>Laufzeit</a:t>
            </a:r>
            <a:r>
              <a:rPr lang="de-DE" noProof="0" smtClean="0">
                <a:sym typeface="Wingdings" panose="05000000000000000000" pitchFamily="2" charset="2"/>
              </a:rPr>
              <a:t> durch die JVM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Auflösung </a:t>
            </a:r>
            <a:r>
              <a:rPr lang="de-DE" b="1" noProof="0" dirty="0" smtClean="0">
                <a:sym typeface="Wingdings" panose="05000000000000000000" pitchFamily="2" charset="2"/>
              </a:rPr>
              <a:t>externer Abhängigkeiten </a:t>
            </a:r>
            <a:r>
              <a:rPr lang="de-DE" noProof="0" dirty="0" smtClean="0">
                <a:sym typeface="Wingdings" panose="05000000000000000000" pitchFamily="2" charset="2"/>
              </a:rPr>
              <a:t>über </a:t>
            </a:r>
            <a:r>
              <a:rPr lang="de-DE" noProof="0" smtClean="0">
                <a:sym typeface="Wingdings" panose="05000000000000000000" pitchFamily="2" charset="2"/>
              </a:rPr>
              <a:t>Java </a:t>
            </a:r>
            <a:r>
              <a:rPr lang="de-DE" b="1" noProof="0" smtClean="0">
                <a:sym typeface="Wingdings" panose="05000000000000000000" pitchFamily="2" charset="2"/>
              </a:rPr>
              <a:t>Classpath</a:t>
            </a:r>
            <a:r>
              <a:rPr lang="de-DE">
                <a:sym typeface="Wingdings" panose="05000000000000000000" pitchFamily="2" charset="2"/>
              </a:rPr>
              <a:t> </a:t>
            </a:r>
            <a:r>
              <a:rPr lang="de-DE" smtClean="0">
                <a:sym typeface="Wingdings" panose="05000000000000000000" pitchFamily="2" charset="2"/>
              </a:rPr>
              <a:t>(~ dyn. Linken)</a:t>
            </a:r>
            <a:endParaRPr lang="de-DE" noProof="0" dirty="0" smtClean="0"/>
          </a:p>
          <a:p>
            <a:pPr marL="0" indent="0">
              <a:buNone/>
            </a:pPr>
            <a:endParaRPr lang="de-DE" b="1" noProof="0" smtClean="0"/>
          </a:p>
          <a:p>
            <a:pPr marL="0" indent="0">
              <a:buNone/>
            </a:pPr>
            <a:r>
              <a:rPr lang="de-DE" b="1" noProof="0" smtClean="0"/>
              <a:t>C/C</a:t>
            </a:r>
            <a:r>
              <a:rPr lang="de-DE" b="1" noProof="0" dirty="0" smtClean="0"/>
              <a:t>++</a:t>
            </a:r>
            <a:endParaRPr lang="de-DE" noProof="0" dirty="0" smtClean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 smtClean="0"/>
              <a:t>C/C++-Code </a:t>
            </a:r>
            <a:r>
              <a:rPr lang="de-DE" b="1" noProof="0" dirty="0" smtClean="0">
                <a:sym typeface="Wingdings" panose="05000000000000000000" pitchFamily="2" charset="2"/>
              </a:rPr>
              <a:t> Assembler-Code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Komplexere Transformation</a:t>
            </a:r>
            <a:r>
              <a:rPr lang="de-DE" noProof="0" smtClean="0">
                <a:sym typeface="Wingdings" panose="05000000000000000000" pitchFamily="2" charset="2"/>
              </a:rPr>
              <a:t>, (oft</a:t>
            </a:r>
            <a:r>
              <a:rPr lang="de-DE" noProof="0" dirty="0" smtClean="0">
                <a:sym typeface="Wingdings" panose="05000000000000000000" pitchFamily="2" charset="2"/>
              </a:rPr>
              <a:t>) inklusive Linken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Im einfachsten Fall: eine "fette" Datei als Ergebnis  keine </a:t>
            </a:r>
            <a:r>
              <a:rPr lang="de-DE" noProof="0" dirty="0" err="1" smtClean="0">
                <a:sym typeface="Wingdings" panose="05000000000000000000" pitchFamily="2" charset="2"/>
              </a:rPr>
              <a:t>Inkrementalität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/>
              <a:t>Auflösung von</a:t>
            </a:r>
            <a:r>
              <a:rPr lang="de-DE" b="1" noProof="0" dirty="0" smtClean="0"/>
              <a:t> externen Abhängigkeiten</a:t>
            </a:r>
            <a:r>
              <a:rPr lang="de-DE" noProof="0" dirty="0" smtClean="0"/>
              <a:t> über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smtClean="0"/>
              <a:t>(</a:t>
            </a:r>
            <a:r>
              <a:rPr lang="de-DE" noProof="0" dirty="0" err="1" smtClean="0"/>
              <a:t>Compile</a:t>
            </a:r>
            <a:r>
              <a:rPr lang="de-DE" noProof="0" dirty="0" smtClean="0"/>
              <a:t>-Schritt) und statisches/dynamisches Linken (Link-Schritt)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smtClean="0"/>
              <a:t>Optimierungen </a:t>
            </a:r>
            <a:r>
              <a:rPr lang="de-DE" b="1" noProof="0" dirty="0" smtClean="0"/>
              <a:t>zur </a:t>
            </a:r>
            <a:r>
              <a:rPr lang="de-DE" b="1" noProof="0" dirty="0" err="1" smtClean="0"/>
              <a:t>Compile</a:t>
            </a:r>
            <a:r>
              <a:rPr lang="de-DE" b="1" noProof="0" dirty="0" smtClean="0"/>
              <a:t>-Zeit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55771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/>
          <p:cNvSpPr/>
          <p:nvPr/>
        </p:nvSpPr>
        <p:spPr bwMode="auto">
          <a:xfrm>
            <a:off x="4724736" y="2951072"/>
            <a:ext cx="2523247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7" name="Rechteck 26"/>
          <p:cNvSpPr/>
          <p:nvPr/>
        </p:nvSpPr>
        <p:spPr bwMode="auto">
          <a:xfrm>
            <a:off x="1766372" y="2304450"/>
            <a:ext cx="2664296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9" name="Pfeil nach unten 28"/>
          <p:cNvSpPr/>
          <p:nvPr/>
        </p:nvSpPr>
        <p:spPr bwMode="auto">
          <a:xfrm>
            <a:off x="7043515" y="2949416"/>
            <a:ext cx="864096" cy="3535044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Pfeil nach unten 27"/>
          <p:cNvSpPr/>
          <p:nvPr/>
        </p:nvSpPr>
        <p:spPr bwMode="auto">
          <a:xfrm>
            <a:off x="4155518" y="2304450"/>
            <a:ext cx="864096" cy="41800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Pfeil nach unten 25"/>
          <p:cNvSpPr/>
          <p:nvPr/>
        </p:nvSpPr>
        <p:spPr bwMode="auto">
          <a:xfrm>
            <a:off x="1118831" y="1510350"/>
            <a:ext cx="864096" cy="49741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Zusammenhang zwischen C, C++ und Java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816397" y="1685337"/>
            <a:ext cx="1581228" cy="60760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 "1.0" (1972)</a:t>
            </a:r>
            <a:endParaRPr lang="en-US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457536" y="2704509"/>
            <a:ext cx="2338550" cy="86523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ANSI C/C89 (1989)</a:t>
            </a:r>
            <a:br>
              <a:rPr lang="de-DE" b="1" dirty="0" smtClean="0"/>
            </a:br>
            <a:r>
              <a:rPr lang="de-DE" b="1" dirty="0" smtClean="0"/>
              <a:t>"</a:t>
            </a:r>
            <a:r>
              <a:rPr lang="en-US" dirty="0" smtClean="0"/>
              <a:t>Programming </a:t>
            </a:r>
            <a:r>
              <a:rPr lang="en-US" dirty="0"/>
              <a:t>Language </a:t>
            </a:r>
            <a:r>
              <a:rPr lang="en-US" dirty="0" smtClean="0"/>
              <a:t>C"</a:t>
            </a:r>
            <a:endParaRPr lang="en-US" b="1" dirty="0"/>
          </a:p>
        </p:txBody>
      </p:sp>
      <p:sp>
        <p:nvSpPr>
          <p:cNvPr id="10" name="Textfeld 9"/>
          <p:cNvSpPr txBox="1"/>
          <p:nvPr/>
        </p:nvSpPr>
        <p:spPr>
          <a:xfrm>
            <a:off x="816397" y="4163238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C99 (1999)</a:t>
            </a:r>
            <a:endParaRPr lang="en-US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816397" y="5573922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de-DE" dirty="0" smtClean="0"/>
              <a:t>C11 (2011)</a:t>
            </a:r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816397" y="3594710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C95 (1995)</a:t>
            </a:r>
            <a:endParaRPr lang="en-US" b="1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3039337" y="2105213"/>
            <a:ext cx="2438469" cy="4244884"/>
            <a:chOff x="3039337" y="2105213"/>
            <a:chExt cx="2438469" cy="4244884"/>
          </a:xfrm>
        </p:grpSpPr>
        <p:sp>
          <p:nvSpPr>
            <p:cNvPr id="13" name="Textfeld 12"/>
            <p:cNvSpPr txBox="1"/>
            <p:nvPr/>
          </p:nvSpPr>
          <p:spPr>
            <a:xfrm>
              <a:off x="3694374" y="4040855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++98 (1998)</a:t>
              </a:r>
              <a:endParaRPr lang="en-US" dirty="0"/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3694374" y="4590211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++03 (2003)</a:t>
              </a:r>
              <a:endParaRPr lang="en-US" dirty="0"/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3694374" y="5573922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++11 (2011)</a:t>
              </a:r>
              <a:endParaRPr lang="en-US" dirty="0"/>
            </a:p>
          </p:txBody>
        </p:sp>
        <p:grpSp>
          <p:nvGrpSpPr>
            <p:cNvPr id="23" name="Gruppieren 22"/>
            <p:cNvGrpSpPr/>
            <p:nvPr/>
          </p:nvGrpSpPr>
          <p:grpSpPr>
            <a:xfrm>
              <a:off x="3039337" y="2105213"/>
              <a:ext cx="2437085" cy="932185"/>
              <a:chOff x="3340312" y="1911050"/>
              <a:chExt cx="2437085" cy="932185"/>
            </a:xfrm>
          </p:grpSpPr>
          <p:sp>
            <p:nvSpPr>
              <p:cNvPr id="6" name="Textfeld 5"/>
              <p:cNvSpPr txBox="1"/>
              <p:nvPr/>
            </p:nvSpPr>
            <p:spPr>
              <a:xfrm>
                <a:off x="3995349" y="2110287"/>
                <a:ext cx="1782048" cy="60760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1"/>
                </a:lvl1pPr>
              </a:lstStyle>
              <a:p>
                <a:r>
                  <a:rPr lang="de-DE" dirty="0"/>
                  <a:t>C</a:t>
                </a:r>
                <a:r>
                  <a:rPr lang="de-DE" dirty="0" smtClean="0"/>
                  <a:t>++ "1.0" (1980~85)</a:t>
                </a:r>
                <a:endParaRPr lang="en-US" dirty="0"/>
              </a:p>
            </p:txBody>
          </p:sp>
          <p:pic>
            <p:nvPicPr>
              <p:cNvPr id="16" name="Picture 6" descr="http://www.cs.uah.edu/%7Ercoleman/Common/History/Images/CPPHistory07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8972"/>
              <a:stretch/>
            </p:blipFill>
            <p:spPr bwMode="auto">
              <a:xfrm>
                <a:off x="3340312" y="1911050"/>
                <a:ext cx="659373" cy="9321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7" name="Textfeld 16"/>
            <p:cNvSpPr txBox="1"/>
            <p:nvPr/>
          </p:nvSpPr>
          <p:spPr>
            <a:xfrm>
              <a:off x="3694374" y="6000129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++14 (2014)</a:t>
              </a:r>
              <a:endParaRPr lang="en-US" dirty="0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6379596" y="2933288"/>
            <a:ext cx="2203743" cy="3416809"/>
            <a:chOff x="6379596" y="2933288"/>
            <a:chExt cx="2203743" cy="3416809"/>
          </a:xfrm>
        </p:grpSpPr>
        <p:sp>
          <p:nvSpPr>
            <p:cNvPr id="19" name="Textfeld 18"/>
            <p:cNvSpPr txBox="1"/>
            <p:nvPr/>
          </p:nvSpPr>
          <p:spPr>
            <a:xfrm>
              <a:off x="6379596" y="4747647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1.5 (2004)</a:t>
              </a:r>
              <a:endParaRPr lang="en-US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6379596" y="5158916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6 (2006)</a:t>
              </a:r>
              <a:endParaRPr lang="en-US" dirty="0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379596" y="5585403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7 (2011)</a:t>
              </a:r>
              <a:endParaRPr lang="en-US" dirty="0"/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6391405" y="6000129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8 (2014)</a:t>
              </a:r>
              <a:endParaRPr lang="en-US" dirty="0"/>
            </a:p>
          </p:txBody>
        </p:sp>
        <p:grpSp>
          <p:nvGrpSpPr>
            <p:cNvPr id="25" name="Gruppieren 24"/>
            <p:cNvGrpSpPr/>
            <p:nvPr/>
          </p:nvGrpSpPr>
          <p:grpSpPr>
            <a:xfrm>
              <a:off x="6388453" y="2933288"/>
              <a:ext cx="2191934" cy="1086200"/>
              <a:chOff x="6388453" y="2933288"/>
              <a:chExt cx="2191934" cy="1086200"/>
            </a:xfrm>
          </p:grpSpPr>
          <p:grpSp>
            <p:nvGrpSpPr>
              <p:cNvPr id="8" name="Gruppieren 7"/>
              <p:cNvGrpSpPr/>
              <p:nvPr/>
            </p:nvGrpSpPr>
            <p:grpSpPr>
              <a:xfrm>
                <a:off x="6388453" y="3013648"/>
                <a:ext cx="2191934" cy="1005840"/>
                <a:chOff x="620137" y="2638958"/>
                <a:chExt cx="2191934" cy="1005840"/>
              </a:xfrm>
            </p:grpSpPr>
            <p:sp>
              <p:nvSpPr>
                <p:cNvPr id="3" name="Textfeld 2"/>
                <p:cNvSpPr txBox="1"/>
                <p:nvPr/>
              </p:nvSpPr>
              <p:spPr>
                <a:xfrm>
                  <a:off x="620137" y="3294830"/>
                  <a:ext cx="2191934" cy="349968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>
                    <a:defRPr b="1"/>
                  </a:lvl1pPr>
                </a:lstStyle>
                <a:p>
                  <a:r>
                    <a:rPr lang="de-DE" dirty="0"/>
                    <a:t>Java </a:t>
                  </a:r>
                  <a:r>
                    <a:rPr lang="de-DE" dirty="0" smtClean="0"/>
                    <a:t>1.0 (1996)</a:t>
                  </a:r>
                  <a:endParaRPr lang="en-US" dirty="0"/>
                </a:p>
              </p:txBody>
            </p:sp>
            <p:pic>
              <p:nvPicPr>
                <p:cNvPr id="4" name="Picture 2" descr="http://upload.wikimedia.org/wikipedia/de/thumb/e/e1/Java-Logo.svg/100px-Java-Logo.svg.png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32926"/>
                <a:stretch/>
              </p:blipFill>
              <p:spPr bwMode="auto">
                <a:xfrm>
                  <a:off x="1746713" y="2638958"/>
                  <a:ext cx="439154" cy="5793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31746" name="Picture 2" descr="https://upload.wikimedia.org/wikipedia/commons/thumb/4/40/Wave.svg/170px-Wave.svg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48264" y="2933288"/>
                <a:ext cx="384175" cy="6915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24" name="Picture 4" descr="http://upload.wikimedia.org/wikipedia/commons/thumb/9/95/The_C_Programming_Language%2C_First_Edition_Cover_%282%29.svg/546px-The_C_Programming_Language%2C_First_Edition_Cover_%282%29.svg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1" y="1514691"/>
            <a:ext cx="675483" cy="94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feil nach links 29"/>
          <p:cNvSpPr/>
          <p:nvPr/>
        </p:nvSpPr>
        <p:spPr bwMode="auto">
          <a:xfrm>
            <a:off x="4155518" y="1510350"/>
            <a:ext cx="4232906" cy="594863"/>
          </a:xfrm>
          <a:prstGeom prst="leftArrow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smtClean="0">
                <a:solidFill>
                  <a:schemeClr val="bg1"/>
                </a:solidFill>
                <a:latin typeface="+mj-lt"/>
              </a:rPr>
              <a:t>Vorgehen im Praktikum</a:t>
            </a:r>
            <a:endParaRPr lang="en-US" sz="1400" b="1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0516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5"/>
          <p:cNvSpPr>
            <a:spLocks noChangeArrowheads="1"/>
          </p:cNvSpPr>
          <p:nvPr/>
        </p:nvSpPr>
        <p:spPr bwMode="auto">
          <a:xfrm>
            <a:off x="611188" y="5767388"/>
            <a:ext cx="2940050" cy="2571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Was genau macht der Präprozessor?</a:t>
            </a:r>
          </a:p>
        </p:txBody>
      </p:sp>
      <p:sp>
        <p:nvSpPr>
          <p:cNvPr id="20484" name="Rechteck 3"/>
          <p:cNvSpPr>
            <a:spLocks noChangeArrowheads="1"/>
          </p:cNvSpPr>
          <p:nvPr/>
        </p:nvSpPr>
        <p:spPr bwMode="auto">
          <a:xfrm>
            <a:off x="611188" y="2216442"/>
            <a:ext cx="2940050" cy="47754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530225" y="2216442"/>
            <a:ext cx="3177679" cy="409287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994570" y="1709924"/>
            <a:ext cx="5753893" cy="638956"/>
          </a:xfrm>
          <a:prstGeom prst="wedgeRoundRectCallout">
            <a:avLst>
              <a:gd name="adj1" fmla="val -57914"/>
              <a:gd name="adj2" fmla="val 488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smtClean="0">
                <a:solidFill>
                  <a:schemeClr val="bg1"/>
                </a:solidFill>
              </a:rPr>
              <a:t>Guard</a:t>
            </a:r>
            <a:r>
              <a:rPr lang="de-DE" smtClean="0">
                <a:solidFill>
                  <a:schemeClr val="bg1"/>
                </a:solidFill>
              </a:rPr>
              <a:t>: schützt vor mehrmaligem Einbinden von </a:t>
            </a:r>
            <a:r>
              <a:rPr lang="de-DE" i="1" smtClean="0">
                <a:solidFill>
                  <a:schemeClr val="bg1"/>
                </a:solidFill>
              </a:rPr>
              <a:t>Building.h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2994570" y="2468956"/>
            <a:ext cx="5753893" cy="601203"/>
          </a:xfrm>
          <a:prstGeom prst="wedgeRoundRectCallout">
            <a:avLst>
              <a:gd name="adj1" fmla="val -62123"/>
              <a:gd name="adj2" fmla="val 709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Dadurch können wir </a:t>
            </a:r>
            <a:r>
              <a:rPr lang="de-DE" b="1" smtClean="0">
                <a:solidFill>
                  <a:schemeClr val="bg1"/>
                </a:solidFill>
              </a:rPr>
              <a:t>alle </a:t>
            </a:r>
            <a:r>
              <a:rPr lang="de-DE" b="1">
                <a:solidFill>
                  <a:schemeClr val="bg1"/>
                </a:solidFill>
              </a:rPr>
              <a:t>benötigten Header überall </a:t>
            </a:r>
            <a:r>
              <a:rPr lang="de-DE" b="1" smtClean="0">
                <a:solidFill>
                  <a:schemeClr val="bg1"/>
                </a:solidFill>
              </a:rPr>
              <a:t>(beliebig oft) einbinden.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0489" name="Rechteck 2"/>
          <p:cNvSpPr>
            <a:spLocks noChangeArrowheads="1"/>
          </p:cNvSpPr>
          <p:nvPr/>
        </p:nvSpPr>
        <p:spPr bwMode="auto">
          <a:xfrm>
            <a:off x="612775" y="2234183"/>
            <a:ext cx="96838" cy="12668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0490" name="Rechteck 10"/>
          <p:cNvSpPr>
            <a:spLocks noChangeArrowheads="1"/>
          </p:cNvSpPr>
          <p:nvPr/>
        </p:nvSpPr>
        <p:spPr bwMode="auto">
          <a:xfrm>
            <a:off x="608013" y="5767388"/>
            <a:ext cx="96837" cy="2857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" name="Textfeld 1"/>
          <p:cNvSpPr txBox="1"/>
          <p:nvPr/>
        </p:nvSpPr>
        <p:spPr>
          <a:xfrm>
            <a:off x="4067944" y="3284984"/>
            <a:ext cx="5076056" cy="2926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smtClean="0"/>
              <a:t>Funktionsweise:</a:t>
            </a:r>
          </a:p>
          <a:p>
            <a:pPr marL="285750" indent="-285750" algn="l">
              <a:buFontTx/>
              <a:buChar char="-"/>
            </a:pP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#define</a:t>
            </a:r>
            <a:r>
              <a:rPr lang="en-US" smtClean="0"/>
              <a:t>-Konstanten auswerten (</a:t>
            </a:r>
            <a:r>
              <a:rPr lang="en-US" smtClean="0">
                <a:sym typeface="Wingdings" panose="05000000000000000000" pitchFamily="2" charset="2"/>
              </a:rPr>
              <a:t>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#if(n)def</a:t>
            </a:r>
            <a:r>
              <a:rPr lang="en-US" smtClean="0"/>
              <a:t>) und ersetzen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mtClean="0"/>
              <a:t>-Anweisungen </a:t>
            </a:r>
            <a:r>
              <a:rPr lang="en-US" smtClean="0">
                <a:sym typeface="Wingdings" panose="05000000000000000000" pitchFamily="2" charset="2"/>
              </a:rPr>
              <a:t>durch </a:t>
            </a:r>
            <a:r>
              <a:rPr lang="en-US" smtClean="0"/>
              <a:t>Dateiinhalt ersetzen (rekursiv!)</a:t>
            </a:r>
            <a:endParaRPr lang="en-US" b="1" smtClean="0"/>
          </a:p>
          <a:p>
            <a:pPr marL="285750" indent="-285750" algn="l">
              <a:buFontTx/>
              <a:buChar char="-"/>
            </a:pPr>
            <a:endParaRPr lang="en-US" b="1" smtClean="0"/>
          </a:p>
          <a:p>
            <a:pPr algn="l"/>
            <a:r>
              <a:rPr lang="en-US" b="1" smtClean="0"/>
              <a:t>Weitere </a:t>
            </a:r>
            <a:r>
              <a:rPr lang="en-US" b="1" err="1" smtClean="0"/>
              <a:t>Anwendungsfälle</a:t>
            </a:r>
            <a:r>
              <a:rPr lang="en-US" b="1" smtClean="0"/>
              <a:t> des </a:t>
            </a:r>
            <a:r>
              <a:rPr lang="en-US" b="1" err="1" smtClean="0"/>
              <a:t>Präprozessors</a:t>
            </a:r>
            <a:r>
              <a:rPr lang="en-US" b="1" smtClean="0"/>
              <a:t>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DEBUG</a:t>
            </a:r>
            <a:r>
              <a:rPr lang="en-US" smtClean="0"/>
              <a:t> vs.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NDEBUG/RELEASE</a:t>
            </a:r>
          </a:p>
          <a:p>
            <a:pPr marL="285750" indent="-285750" algn="l">
              <a:buFontTx/>
              <a:buChar char="-"/>
            </a:pPr>
            <a:r>
              <a:rPr lang="en-US" err="1" smtClean="0"/>
              <a:t>Betriebssystemerkennung</a:t>
            </a:r>
            <a:r>
              <a:rPr lang="en-US"/>
              <a:t> </a:t>
            </a:r>
            <a:r>
              <a:rPr lang="en-US" smtClean="0"/>
              <a:t>(</a:t>
            </a:r>
            <a:r>
              <a:rPr lang="en-US" err="1" smtClean="0"/>
              <a:t>z.B</a:t>
            </a:r>
            <a:r>
              <a:rPr lang="en-US" smtClean="0"/>
              <a:t>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WIN32</a:t>
            </a:r>
            <a:r>
              <a:rPr lang="en-US" smtClean="0"/>
              <a:t>,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UNIX</a:t>
            </a:r>
            <a:r>
              <a:rPr lang="en-US" smtClean="0"/>
              <a:t>)</a:t>
            </a:r>
          </a:p>
          <a:p>
            <a:pPr marL="285750" indent="-285750" algn="l">
              <a:buFontTx/>
              <a:buChar char="-"/>
            </a:pPr>
            <a:r>
              <a:rPr lang="en-US"/>
              <a:t>Konstanten </a:t>
            </a:r>
            <a:r>
              <a:rPr lang="en-US" smtClean="0"/>
              <a:t>(</a:t>
            </a:r>
            <a:r>
              <a:rPr lang="en-US"/>
              <a:t>in C)</a:t>
            </a:r>
          </a:p>
        </p:txBody>
      </p:sp>
      <p:sp>
        <p:nvSpPr>
          <p:cNvPr id="3" name="Rechteck 2"/>
          <p:cNvSpPr/>
          <p:nvPr/>
        </p:nvSpPr>
        <p:spPr>
          <a:xfrm>
            <a:off x="5701771" y="6250605"/>
            <a:ext cx="3108543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en.wikipedia.org/wiki/Include_guard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618678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passiert ohne </a:t>
            </a:r>
            <a:r>
              <a:rPr lang="de-DE" noProof="0" dirty="0" err="1" smtClean="0"/>
              <a:t>Include</a:t>
            </a:r>
            <a:r>
              <a:rPr lang="de-DE" noProof="0" dirty="0" smtClean="0"/>
              <a:t> </a:t>
            </a:r>
            <a:r>
              <a:rPr lang="de-DE" noProof="0" dirty="0" err="1" smtClean="0"/>
              <a:t>Guards</a:t>
            </a:r>
            <a:r>
              <a:rPr lang="de-DE" noProof="0" dirty="0" smtClean="0"/>
              <a:t>?</a:t>
            </a:r>
            <a:endParaRPr lang="de-DE" noProof="0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 smtClean="0"/>
              <a:t>Vor dem Präprozessor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 smtClean="0"/>
              <a:t>Nach dem Präprozessor</a:t>
            </a:r>
            <a:endParaRPr lang="de-DE" noProof="0" dirty="0"/>
          </a:p>
        </p:txBody>
      </p:sp>
      <p:sp>
        <p:nvSpPr>
          <p:cNvPr id="6" name="Rechteck 5"/>
          <p:cNvSpPr/>
          <p:nvPr/>
        </p:nvSpPr>
        <p:spPr>
          <a:xfrm>
            <a:off x="3455876" y="6189141"/>
            <a:ext cx="5256584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en.cppreference.com/w/cpp/language/definition#One_Definition_Rule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52278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Floor.hpp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"Floor.hpp" (recursive)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3563888" y="5351448"/>
            <a:ext cx="5256584" cy="77077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Die meisten Probleme beim Arbeiten mit C++ gehen auf Regelverletzungen zurück.</a:t>
            </a:r>
            <a:endParaRPr lang="en-US" b="1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117940" y="3968577"/>
            <a:ext cx="2811138" cy="1210760"/>
          </a:xfrm>
          <a:prstGeom prst="wedgeRoundRectCallout">
            <a:avLst>
              <a:gd name="adj1" fmla="val -76130"/>
              <a:gd name="adj2" fmla="val -369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One-Definition Rule</a:t>
            </a:r>
            <a:r>
              <a:rPr lang="de-DE" smtClean="0">
                <a:solidFill>
                  <a:schemeClr val="bg1"/>
                </a:solidFill>
              </a:rPr>
              <a:t>:</a:t>
            </a:r>
          </a:p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Jede Klasse/Methode/… darf höchstens einmal definitert werden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661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passiert ohne </a:t>
            </a:r>
            <a:r>
              <a:rPr lang="de-DE" noProof="0" dirty="0" err="1" smtClean="0"/>
              <a:t>Include</a:t>
            </a:r>
            <a:r>
              <a:rPr lang="de-DE" noProof="0" dirty="0" smtClean="0"/>
              <a:t> </a:t>
            </a:r>
            <a:r>
              <a:rPr lang="de-DE" noProof="0" dirty="0" err="1" smtClean="0"/>
              <a:t>Guards</a:t>
            </a:r>
            <a:r>
              <a:rPr lang="de-DE" noProof="0" dirty="0" smtClean="0"/>
              <a:t>? Lösung.</a:t>
            </a:r>
            <a:endParaRPr lang="de-DE" noProof="0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 smtClean="0"/>
              <a:t>Vor dem Präprozessor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 smtClean="0"/>
              <a:t>Nach dem Präprozessor</a:t>
            </a:r>
            <a:endParaRPr lang="de-DE" noProof="0" dirty="0"/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1352752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Floor.hpp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#ifndef FLOOR_HPP_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#define FLOOR_HPP_ 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b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#endif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FLOOR_HPP_ undefined -&gt; defined</a:t>
            </a:r>
            <a:endParaRPr lang="de-DE" altLang="de-DE" sz="120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"Floor.hpp" (recursive)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295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Include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Guards</a:t>
            </a:r>
            <a:r>
              <a:rPr lang="de-DE" altLang="de-DE" noProof="0" dirty="0" smtClean="0"/>
              <a:t>: #</a:t>
            </a:r>
            <a:r>
              <a:rPr lang="de-DE" altLang="de-DE" noProof="0" dirty="0" err="1" smtClean="0"/>
              <a:t>ifndef</a:t>
            </a:r>
            <a:r>
              <a:rPr lang="de-DE" altLang="de-DE" noProof="0" dirty="0" smtClean="0"/>
              <a:t> vs. #</a:t>
            </a:r>
            <a:r>
              <a:rPr lang="de-DE" altLang="de-DE" noProof="0" dirty="0" err="1" smtClean="0"/>
              <a:t>pragma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once</a:t>
            </a:r>
            <a:endParaRPr lang="de-DE" altLang="de-DE" noProof="0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Anstelle der Klammer aus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ifndef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de-DE" noProof="0" dirty="0" smtClean="0"/>
              <a:t> kann man auch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 smtClean="0"/>
              <a:t> verwenden </a:t>
            </a:r>
            <a:r>
              <a:rPr lang="de-DE" noProof="0" dirty="0" smtClean="0">
                <a:sym typeface="Wingdings" panose="05000000000000000000" pitchFamily="2" charset="2"/>
              </a:rPr>
              <a:t></a:t>
            </a:r>
            <a:r>
              <a:rPr lang="de-DE" b="1" noProof="0" dirty="0" smtClean="0"/>
              <a:t>kompakter, weniger fehleranfällig</a:t>
            </a:r>
          </a:p>
          <a:p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 smtClean="0"/>
              <a:t> ist </a:t>
            </a:r>
            <a:r>
              <a:rPr lang="de-DE" b="1" noProof="0" dirty="0" smtClean="0"/>
              <a:t>(noch) nicht im Standard</a:t>
            </a:r>
            <a:r>
              <a:rPr lang="de-DE" noProof="0" dirty="0" smtClean="0"/>
              <a:t>, wird aber von den meisten Compilern unterstützt.</a:t>
            </a:r>
          </a:p>
          <a:p>
            <a:r>
              <a:rPr lang="de-DE" noProof="0" dirty="0" smtClean="0"/>
              <a:t>Liste von kompatiblen Compilern: </a:t>
            </a:r>
            <a:r>
              <a:rPr lang="de-DE" noProof="0" dirty="0" smtClean="0">
                <a:hlinkClick r:id="rId3"/>
              </a:rPr>
              <a:t>https://en.wikipedia.org/wiki/Pragma_once#Portability</a:t>
            </a:r>
            <a:r>
              <a:rPr lang="de-DE" noProof="0" dirty="0" smtClean="0"/>
              <a:t> </a:t>
            </a:r>
          </a:p>
          <a:p>
            <a:endParaRPr lang="de-DE" noProof="0" dirty="0" smtClean="0"/>
          </a:p>
          <a:p>
            <a:endParaRPr lang="de-DE" noProof="0" dirty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46754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478802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#pragma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once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567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Anwendungsmöglichkeiten von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smtClean="0"/>
              <a:t>Die </a:t>
            </a:r>
            <a:r>
              <a:rPr lang="de-DE" b="1" noProof="0" dirty="0" smtClean="0"/>
              <a:t>Direktive #</a:t>
            </a:r>
            <a:r>
              <a:rPr lang="de-DE" b="1" noProof="0" dirty="0" err="1" smtClean="0"/>
              <a:t>define</a:t>
            </a:r>
            <a:r>
              <a:rPr lang="de-DE" b="1" noProof="0" dirty="0" smtClean="0"/>
              <a:t> kann auf drei Arten </a:t>
            </a:r>
            <a:r>
              <a:rPr lang="de-DE" b="1" noProof="0" smtClean="0"/>
              <a:t>eingesetzt werden</a:t>
            </a:r>
            <a:br>
              <a:rPr lang="de-DE" b="1" noProof="0" smtClean="0"/>
            </a:br>
            <a:endParaRPr lang="de-DE" b="1" noProof="0" dirty="0" smtClean="0"/>
          </a:p>
          <a:p>
            <a:r>
              <a:rPr lang="de-DE" b="1"/>
              <a:t>Symbol: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</a:t>
            </a:r>
            <a:r>
              <a:rPr lang="de-DE" noProof="0" smtClean="0"/>
              <a:t> </a:t>
            </a:r>
            <a:endParaRPr lang="de-DE"/>
          </a:p>
          <a:p>
            <a:pPr lvl="1"/>
            <a:r>
              <a:rPr lang="de-DE" noProof="0" smtClean="0"/>
              <a:t>Das </a:t>
            </a:r>
            <a:r>
              <a:rPr lang="de-DE" noProof="0" dirty="0" smtClean="0"/>
              <a:t>Symbol 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 smtClean="0"/>
              <a:t> existiert (ohne </a:t>
            </a:r>
            <a:r>
              <a:rPr lang="de-DE" noProof="0" smtClean="0"/>
              <a:t>Wert).</a:t>
            </a:r>
          </a:p>
          <a:p>
            <a:pPr lvl="1"/>
            <a:endParaRPr lang="de-DE" noProof="0" dirty="0" smtClean="0"/>
          </a:p>
          <a:p>
            <a:r>
              <a:rPr lang="de-DE" b="1"/>
              <a:t>Konstante: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 1</a:t>
            </a:r>
            <a:endParaRPr lang="de-DE"/>
          </a:p>
          <a:p>
            <a:pPr lvl="1"/>
            <a:r>
              <a:rPr lang="de-DE" noProof="0" smtClean="0"/>
              <a:t>Alle </a:t>
            </a:r>
            <a:r>
              <a:rPr lang="de-DE" noProof="0" dirty="0" smtClean="0"/>
              <a:t>Auftreten von 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 smtClean="0"/>
              <a:t> werden mit </a:t>
            </a:r>
            <a:r>
              <a:rPr lang="de-DE" noProof="0" smtClean="0"/>
              <a:t>1 ersetzt</a:t>
            </a:r>
            <a:endParaRPr lang="de-DE"/>
          </a:p>
          <a:p>
            <a:pPr lvl="1"/>
            <a:r>
              <a:rPr lang="de-DE"/>
              <a:t>Heute unüblich, dank "const" und "static" (siehe später</a:t>
            </a:r>
            <a:r>
              <a:rPr lang="de-DE" smtClean="0"/>
              <a:t>)</a:t>
            </a:r>
          </a:p>
          <a:p>
            <a:pPr lvl="1"/>
            <a:endParaRPr lang="de-DE" noProof="0" dirty="0" smtClean="0"/>
          </a:p>
          <a:p>
            <a:r>
              <a:rPr lang="de-DE" b="1"/>
              <a:t>Funktion: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</a:t>
            </a:r>
            <a:r>
              <a:rPr lang="de-DE" sz="22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MAX(</a:t>
            </a:r>
            <a:r>
              <a:rPr lang="de-DE" sz="22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a,b</a:t>
            </a:r>
            <a:r>
              <a:rPr lang="de-DE" sz="22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) ((a &lt; b) ? (b) : (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a))</a:t>
            </a:r>
            <a:endParaRPr lang="de-DE" sz="2200" noProof="0" dirty="0" smtClean="0">
              <a:latin typeface="+mj-lt"/>
              <a:ea typeface="+mn-ea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/>
              <a:t>Verwendung: 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cout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&lt;&lt; "MAX(1,2)	: " &lt;&lt; MAX(1,2) &lt;&lt; 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endl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;</a:t>
            </a:r>
          </a:p>
          <a:p>
            <a:pPr lvl="1"/>
            <a:r>
              <a:rPr lang="de-DE" noProof="0" smtClean="0"/>
              <a:t>N.B.: </a:t>
            </a:r>
            <a:r>
              <a:rPr lang="de-DE" b="1" noProof="0" smtClean="0"/>
              <a:t>Ternärer Operator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If-Condition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-Value : Else-Value</a:t>
            </a: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8880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Definition vs. Deklaration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5044743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Grundlegendes Konzept</a:t>
            </a:r>
            <a:r>
              <a:rPr lang="de-DE" noProof="0" dirty="0" smtClean="0"/>
              <a:t> in den meisten Programmiersprachen!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Deklaration</a:t>
            </a:r>
          </a:p>
          <a:p>
            <a:pPr marL="692150" lvl="1" indent="-342900"/>
            <a:r>
              <a:rPr lang="de-DE" noProof="0" dirty="0" smtClean="0"/>
              <a:t>… gibt an, dass ein Element (z.B. Variable, Funktion, Klasse) </a:t>
            </a:r>
            <a:r>
              <a:rPr lang="de-DE" b="1" noProof="0" dirty="0" smtClean="0"/>
              <a:t>existiert</a:t>
            </a:r>
            <a:r>
              <a:rPr lang="de-DE" noProof="0" dirty="0" smtClean="0"/>
              <a:t> (</a:t>
            </a:r>
            <a:r>
              <a:rPr lang="de-DE" noProof="0" dirty="0" smtClean="0">
                <a:sym typeface="Wingdings" panose="05000000000000000000" pitchFamily="2" charset="2"/>
              </a:rPr>
              <a:t>Größe im Speicher etc.)</a:t>
            </a:r>
            <a:r>
              <a:rPr lang="de-DE" noProof="0" dirty="0" smtClean="0"/>
              <a:t> </a:t>
            </a:r>
            <a:r>
              <a:rPr lang="de-DE" b="1" noProof="0" dirty="0" smtClean="0"/>
              <a:t>ohne</a:t>
            </a:r>
            <a:r>
              <a:rPr lang="de-DE" noProof="0" dirty="0" smtClean="0"/>
              <a:t> ihm dabei einen </a:t>
            </a:r>
            <a:r>
              <a:rPr lang="de-DE" b="1" noProof="0" dirty="0" smtClean="0"/>
              <a:t>konkreten Wert </a:t>
            </a:r>
            <a:r>
              <a:rPr lang="de-DE" noProof="0" dirty="0" smtClean="0"/>
              <a:t>zuzuweisen.</a:t>
            </a:r>
          </a:p>
          <a:p>
            <a:pPr marL="692150" lvl="1" indent="-342900"/>
            <a:r>
              <a:rPr lang="de-DE" b="1" noProof="0" dirty="0" smtClean="0"/>
              <a:t>Beispiele</a:t>
            </a:r>
            <a:r>
              <a:rPr lang="de-DE" b="1" noProof="0" smtClean="0"/>
              <a:t>:</a:t>
            </a:r>
            <a:r>
              <a:rPr lang="de-DE" noProof="0" smtClean="0"/>
              <a:t>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extern int x;</a:t>
            </a:r>
            <a:r>
              <a:rPr lang="de-DE" noProof="0" smtClean="0"/>
              <a:t> 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();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</a:p>
          <a:p>
            <a:pPr marL="692150" lvl="1" indent="-342900"/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Definition</a:t>
            </a:r>
          </a:p>
          <a:p>
            <a:pPr marL="692150" lvl="1" indent="-342900"/>
            <a:r>
              <a:rPr lang="de-DE" noProof="0" dirty="0" smtClean="0"/>
              <a:t>…belegt ein Element mit einem </a:t>
            </a:r>
            <a:r>
              <a:rPr lang="de-DE" b="1" noProof="0" dirty="0" smtClean="0"/>
              <a:t>konkreten Wert</a:t>
            </a:r>
          </a:p>
          <a:p>
            <a:pPr marL="692150" lvl="1" indent="-342900"/>
            <a:r>
              <a:rPr lang="de-DE" noProof="0" dirty="0" smtClean="0"/>
              <a:t>Je nach Element ist eine </a:t>
            </a:r>
            <a:r>
              <a:rPr lang="de-DE" b="1" noProof="0" dirty="0" err="1" smtClean="0"/>
              <a:t>Redefinition</a:t>
            </a:r>
            <a:r>
              <a:rPr lang="de-DE" noProof="0" dirty="0" smtClean="0"/>
              <a:t> möglich</a:t>
            </a:r>
          </a:p>
          <a:p>
            <a:pPr marL="692150" lvl="1" indent="-342900"/>
            <a:r>
              <a:rPr lang="de-DE" b="1" noProof="0" dirty="0" smtClean="0"/>
              <a:t>Beispiele</a:t>
            </a:r>
            <a:r>
              <a:rPr lang="de-DE" noProof="0" smtClean="0"/>
              <a:t>: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x; 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x=3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{/*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b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</a:b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{/*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MyClass::MyClass() </a:t>
            </a:r>
            <a:r>
              <a:rPr lang="en-US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{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/*…*/</a:t>
            </a:r>
            <a:r>
              <a:rPr lang="en-US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}</a:t>
            </a:r>
            <a:endParaRPr lang="de-DE" kern="1200" noProof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/>
              <a:t>Achtung: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  <a:r>
              <a:rPr lang="de-DE"/>
              <a:t> ist immer eine </a:t>
            </a:r>
            <a:r>
              <a:rPr lang="de-DE" smtClean="0"/>
              <a:t>Definition, auch ohne Gleichheitszeichen!</a:t>
            </a:r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/>
              <a:t>Initialisierung: </a:t>
            </a:r>
            <a:r>
              <a:rPr lang="de-DE" noProof="0" smtClean="0"/>
              <a:t>Deklaration </a:t>
            </a:r>
            <a:r>
              <a:rPr lang="de-DE" noProof="0" dirty="0" smtClean="0"/>
              <a:t>und Definition können </a:t>
            </a:r>
            <a:r>
              <a:rPr lang="de-DE" b="1" noProof="0" dirty="0" smtClean="0"/>
              <a:t>gleichzeitig geschehen</a:t>
            </a:r>
          </a:p>
          <a:p>
            <a:pPr marL="692150" lvl="1" indent="-342900"/>
            <a:r>
              <a:rPr lang="de-DE" noProof="0" smtClean="0"/>
              <a:t>Explizite Zuweisung ist vorzuziehen</a:t>
            </a:r>
            <a:r>
              <a:rPr lang="de-DE" noProof="0" dirty="0" smtClean="0"/>
              <a:t>!</a:t>
            </a:r>
          </a:p>
          <a:p>
            <a:pPr marL="881063" lvl="2" indent="-342900"/>
            <a:r>
              <a:rPr lang="de-DE" noProof="0" smtClean="0"/>
              <a:t>z.B</a:t>
            </a:r>
            <a:r>
              <a:rPr lang="de-DE" noProof="0" dirty="0" smtClean="0"/>
              <a:t>. 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 = 3;</a:t>
            </a:r>
            <a:r>
              <a:rPr lang="de-DE" noProof="0" dirty="0" smtClean="0"/>
              <a:t> (Rest gleich wie bei Definition)</a:t>
            </a:r>
          </a:p>
          <a:p>
            <a:pPr marL="692150" lvl="1" indent="-342900"/>
            <a:r>
              <a:rPr lang="de-DE" noProof="0" smtClean="0"/>
              <a:t>Trennung erlaubt es aber, </a:t>
            </a:r>
            <a:r>
              <a:rPr lang="de-DE" b="1" noProof="0" smtClean="0"/>
              <a:t>zyklische Abhängigkeiten aufzubrechen</a:t>
            </a:r>
            <a:r>
              <a:rPr lang="de-DE" noProof="0" smtClean="0"/>
              <a:t>.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0825" y="6093296"/>
            <a:ext cx="8893175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smtClean="0"/>
              <a:t>Praktisches Beispiel: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www.cprogramming.com/declare_vs_define.html</a:t>
            </a:r>
            <a:r>
              <a:rPr lang="en-US" sz="1200" smtClean="0"/>
              <a:t> </a:t>
            </a:r>
          </a:p>
          <a:p>
            <a:pPr algn="l"/>
            <a:r>
              <a:rPr lang="en-US" sz="1200"/>
              <a:t>Definitionen: </a:t>
            </a:r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en.cppreference.com/w/cpp/language/definition</a:t>
            </a:r>
            <a:r>
              <a:rPr lang="en-US" sz="1200" smtClean="0"/>
              <a:t> </a:t>
            </a:r>
            <a:r>
              <a:rPr lang="en-US" sz="1200" smtClean="0">
                <a:hlinkClick r:id="rId4"/>
              </a:rPr>
              <a:t>https</a:t>
            </a:r>
            <a:r>
              <a:rPr lang="en-US" sz="1200">
                <a:hlinkClick r:id="rId4"/>
              </a:rPr>
              <a:t>://</a:t>
            </a:r>
            <a:r>
              <a:rPr lang="en-US" sz="1200" smtClean="0">
                <a:hlinkClick r:id="rId4"/>
              </a:rPr>
              <a:t>en.cppreference.com/w/cpp/language/declarations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7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Inlining</a:t>
            </a:r>
            <a:r>
              <a:rPr lang="de-DE" altLang="de-DE" noProof="0" dirty="0" smtClean="0"/>
              <a:t> und Code-Optimierung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4211960" y="1484313"/>
            <a:ext cx="4679628" cy="496887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noProof="0" dirty="0" smtClean="0"/>
              <a:t> </a:t>
            </a:r>
            <a:r>
              <a:rPr lang="de-DE" noProof="0" smtClean="0"/>
              <a:t>zeigt </a:t>
            </a:r>
            <a:r>
              <a:rPr lang="de-DE" b="1" noProof="0" smtClean="0"/>
              <a:t>Wunsch</a:t>
            </a:r>
            <a:r>
              <a:rPr lang="de-DE" noProof="0" smtClean="0"/>
              <a:t> an</a:t>
            </a:r>
            <a:r>
              <a:rPr lang="de-DE" noProof="0" dirty="0" smtClean="0"/>
              <a:t>, dass statt eines Methoden-/Funktionsaufrufs direkt der Code an jeder Aufrufstelle eingefügt werden soll</a:t>
            </a:r>
            <a:r>
              <a:rPr lang="de-DE" noProof="0" smtClean="0"/>
              <a:t>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smtClean="0"/>
              <a:t> ist innerhalb einer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smtClean="0"/>
              <a:t>-Definition redundant.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smtClean="0"/>
              <a:t> bei Funktionen verpflichtend für den Compiler (One Definition Rule)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smtClean="0"/>
              <a:t>Nur </a:t>
            </a:r>
            <a:r>
              <a:rPr lang="de-DE" noProof="0" dirty="0" smtClean="0"/>
              <a:t>ein </a:t>
            </a:r>
            <a:r>
              <a:rPr lang="de-DE" b="1" noProof="0" dirty="0" smtClean="0"/>
              <a:t>Hinweis</a:t>
            </a:r>
            <a:r>
              <a:rPr lang="de-DE" noProof="0" dirty="0" smtClean="0"/>
              <a:t> an den Compiler – nicht </a:t>
            </a:r>
            <a:r>
              <a:rPr lang="de-DE" noProof="0" smtClean="0"/>
              <a:t>"verpflichtend" und oft </a:t>
            </a:r>
            <a:r>
              <a:rPr lang="de-DE" b="1" noProof="0" smtClean="0"/>
              <a:t>nicht notwendig</a:t>
            </a:r>
            <a:r>
              <a:rPr lang="de-DE" noProof="0" dirty="0" smtClean="0"/>
              <a:t>, da der Compiler automatisch über Optimierungen entscheidet </a:t>
            </a:r>
            <a:br>
              <a:rPr lang="de-DE" noProof="0" dirty="0" smtClean="0"/>
            </a:br>
            <a:r>
              <a:rPr lang="de-DE" noProof="0" dirty="0" smtClean="0"/>
              <a:t>(Flags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-O1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-O2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-O3</a:t>
            </a:r>
            <a:r>
              <a:rPr lang="de-DE" noProof="0" dirty="0" smtClean="0"/>
              <a:t>, …)</a:t>
            </a:r>
            <a:endParaRPr lang="de-DE" noProof="0" dirty="0"/>
          </a:p>
        </p:txBody>
      </p:sp>
      <p:sp>
        <p:nvSpPr>
          <p:cNvPr id="10244" name="Rechteck 4"/>
          <p:cNvSpPr>
            <a:spLocks noChangeArrowheads="1"/>
          </p:cNvSpPr>
          <p:nvPr/>
        </p:nvSpPr>
        <p:spPr bwMode="auto">
          <a:xfrm>
            <a:off x="179710" y="1700808"/>
            <a:ext cx="4032250" cy="4342128"/>
          </a:xfrm>
          <a:prstGeom prst="foldedCorner">
            <a:avLst>
              <a:gd name="adj" fmla="val 910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~Floor();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inline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n)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n;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inline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max(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a,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b)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 return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a &gt;= b ? a : b; 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3222279" y="1700808"/>
            <a:ext cx="986408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Floor.hpp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Rechteck 3"/>
          <p:cNvSpPr>
            <a:spLocks noChangeArrowheads="1"/>
          </p:cNvSpPr>
          <p:nvPr/>
        </p:nvSpPr>
        <p:spPr bwMode="auto">
          <a:xfrm>
            <a:off x="339293" y="2708920"/>
            <a:ext cx="3744416" cy="1296144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/>
          <p:nvPr/>
        </p:nvSpPr>
        <p:spPr>
          <a:xfrm>
            <a:off x="4875292" y="6235308"/>
            <a:ext cx="401629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en.wikipedia.org/wiki/Inline_function</a:t>
            </a:r>
            <a:r>
              <a:rPr lang="en-US" sz="1200" smtClean="0"/>
              <a:t> </a:t>
            </a:r>
            <a:endParaRPr lang="en-US" sz="1200"/>
          </a:p>
          <a:p>
            <a:pPr algn="r"/>
            <a:endParaRPr lang="en-US" sz="1200"/>
          </a:p>
        </p:txBody>
      </p:sp>
      <p:sp>
        <p:nvSpPr>
          <p:cNvPr id="8" name="Rechteck 3"/>
          <p:cNvSpPr>
            <a:spLocks noChangeArrowheads="1"/>
          </p:cNvSpPr>
          <p:nvPr/>
        </p:nvSpPr>
        <p:spPr bwMode="auto">
          <a:xfrm>
            <a:off x="203374" y="4772068"/>
            <a:ext cx="3432522" cy="601148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8291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/>
              <a:t> vs.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noProof="0" dirty="0" smtClean="0"/>
              <a:t> vs.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noProof="0" dirty="0" smtClean="0"/>
              <a:t>In C++ gibt es (mind.) drei Wege </a:t>
            </a:r>
            <a:r>
              <a:rPr lang="de-DE" noProof="0" smtClean="0"/>
              <a:t>zur Implementierung </a:t>
            </a:r>
            <a:r>
              <a:rPr lang="de-DE" b="1" noProof="0" dirty="0" smtClean="0"/>
              <a:t>"komplexer Datentypen"</a:t>
            </a:r>
            <a:r>
              <a:rPr lang="de-DE" noProof="0" dirty="0" smtClean="0"/>
              <a:t>.</a:t>
            </a:r>
          </a:p>
          <a:p>
            <a:pPr marL="342900" indent="-342900"/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de-DE"/>
          </a:p>
          <a:p>
            <a:pPr marL="692150" lvl="1" indent="-342900"/>
            <a:r>
              <a:rPr lang="de-DE"/>
              <a:t>Standardmittel in C</a:t>
            </a:r>
            <a:r>
              <a:rPr lang="de-DE" smtClean="0"/>
              <a:t>++</a:t>
            </a:r>
          </a:p>
          <a:p>
            <a:pPr marL="692150" lvl="1" indent="-342900"/>
            <a:endParaRPr lang="de-DE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endParaRPr lang="de-DE" b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Geerbt von C</a:t>
            </a:r>
            <a:r>
              <a:rPr lang="de-DE" noProof="0" dirty="0" smtClean="0"/>
              <a:t> (</a:t>
            </a:r>
            <a:r>
              <a:rPr lang="de-DE" noProof="0" dirty="0" smtClean="0">
                <a:sym typeface="Wingdings" panose="05000000000000000000" pitchFamily="2" charset="2"/>
              </a:rPr>
              <a:t> µC-Teil), u.a. für  </a:t>
            </a:r>
            <a:r>
              <a:rPr lang="de-DE" noProof="0" smtClean="0">
                <a:sym typeface="Wingdings" panose="05000000000000000000" pitchFamily="2" charset="2"/>
              </a:rPr>
              <a:t>Binärkompatibilität </a:t>
            </a:r>
            <a:br>
              <a:rPr lang="de-DE" noProof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>(</a:t>
            </a:r>
            <a:r>
              <a:rPr lang="de-DE" noProof="0" dirty="0" smtClean="0">
                <a:sym typeface="Wingdings" panose="05000000000000000000" pitchFamily="2" charset="2"/>
              </a:rPr>
              <a:t>z.B</a:t>
            </a:r>
            <a:r>
              <a:rPr lang="de-DE" noProof="0" smtClean="0">
                <a:sym typeface="Wingdings" panose="05000000000000000000" pitchFamily="2" charset="2"/>
              </a:rPr>
              <a:t>. Datentypen in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ctime</a:t>
            </a:r>
            <a:r>
              <a:rPr lang="de-DE" noProof="0" smtClean="0">
                <a:sym typeface="Wingdings" panose="05000000000000000000" pitchFamily="2" charset="2"/>
              </a:rPr>
              <a:t>)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692150" lvl="1" indent="-342900"/>
            <a:r>
              <a:rPr lang="de-DE" noProof="0" dirty="0" smtClean="0"/>
              <a:t>In C++: </a:t>
            </a:r>
            <a:r>
              <a:rPr lang="de-DE" b="1" noProof="0" dirty="0" smtClean="0"/>
              <a:t>Konstruktor</a:t>
            </a:r>
            <a:r>
              <a:rPr lang="de-DE" noProof="0" smtClean="0"/>
              <a:t>, </a:t>
            </a:r>
            <a:r>
              <a:rPr lang="de-DE" b="1" noProof="0" smtClean="0"/>
              <a:t>Methoden</a:t>
            </a:r>
            <a:r>
              <a:rPr lang="de-DE" smtClean="0"/>
              <a:t>, </a:t>
            </a:r>
            <a:r>
              <a:rPr lang="de-DE" b="1" noProof="0" smtClean="0"/>
              <a:t>Vererbung </a:t>
            </a:r>
            <a:r>
              <a:rPr lang="de-DE" noProof="0" smtClean="0"/>
              <a:t>möglich</a:t>
            </a:r>
          </a:p>
          <a:p>
            <a:pPr marL="692150" lvl="1" indent="-342900"/>
            <a:r>
              <a:rPr lang="de-DE" noProof="0" smtClean="0"/>
              <a:t>Unterschied </a:t>
            </a:r>
            <a:r>
              <a:rPr lang="de-DE" noProof="0" dirty="0" smtClean="0"/>
              <a:t>zu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/>
              <a:t>: </a:t>
            </a:r>
            <a:r>
              <a:rPr lang="de-DE" noProof="0" smtClean="0"/>
              <a:t>standardmäßig sind alle Member </a:t>
            </a:r>
            <a:br>
              <a:rPr lang="de-DE" noProof="0" smtClean="0"/>
            </a:b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</a:p>
          <a:p>
            <a:pPr marL="692150" lvl="1" indent="-342900"/>
            <a:endParaRPr lang="de-DE" b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r>
              <a:rPr lang="de-DE" noProof="0" smtClean="0"/>
              <a:t> </a:t>
            </a:r>
            <a:r>
              <a:rPr lang="de-DE" noProof="0" dirty="0" smtClean="0"/>
              <a:t>[eher exotisch]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Spezialdatentyp</a:t>
            </a:r>
            <a:r>
              <a:rPr lang="de-DE" noProof="0" dirty="0" smtClean="0"/>
              <a:t>, zur Speicherung "alternativer</a:t>
            </a:r>
            <a:r>
              <a:rPr lang="de-DE" noProof="0" smtClean="0"/>
              <a:t>" Member</a:t>
            </a:r>
          </a:p>
          <a:p>
            <a:pPr marL="692150" lvl="1" indent="-342900"/>
            <a:r>
              <a:rPr lang="de-DE" noProof="0" smtClean="0"/>
              <a:t>Belegung </a:t>
            </a:r>
            <a:r>
              <a:rPr lang="de-DE" noProof="0" dirty="0" smtClean="0"/>
              <a:t>ist klar vom Kontext.</a:t>
            </a:r>
          </a:p>
          <a:p>
            <a:pPr marL="692150" lvl="1" indent="-342900"/>
            <a:r>
              <a:rPr lang="de-DE" noProof="0" dirty="0" smtClean="0"/>
              <a:t>Höhere </a:t>
            </a:r>
            <a:r>
              <a:rPr lang="de-DE" b="1" noProof="0" dirty="0" smtClean="0"/>
              <a:t>Effizienz</a:t>
            </a:r>
            <a:r>
              <a:rPr lang="de-DE" noProof="0" dirty="0" smtClean="0"/>
              <a:t> durch gemeinsame Speichernutzung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6300192" y="2585674"/>
            <a:ext cx="2736304" cy="187220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struct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RawVector3D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y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z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  RawVector3D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myVec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myVec.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= 5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6300192" y="4520034"/>
            <a:ext cx="2736304" cy="1924001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union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int </a:t>
            </a:r>
            <a:r>
              <a:rPr lang="en-US" altLang="de-DE" sz="120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bool </a:t>
            </a:r>
            <a:r>
              <a:rPr lang="en-US" altLang="de-DE" sz="120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int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  ResultValue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result1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= 3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= true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 // result1.exitCode == 1;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250825" y="6017428"/>
            <a:ext cx="639045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>
                <a:hlinkClick r:id="rId3"/>
              </a:rPr>
              <a:t>https://blogs.mentor.com/colinwalls/blog/2014/06/02/struct-vs-class-in-c</a:t>
            </a:r>
            <a:r>
              <a:rPr lang="en-US" sz="1200" smtClean="0">
                <a:hlinkClick r:id="rId3"/>
              </a:rPr>
              <a:t>/</a:t>
            </a:r>
            <a:r>
              <a:rPr lang="en-US" sz="1200" smtClean="0"/>
              <a:t> </a:t>
            </a:r>
          </a:p>
          <a:p>
            <a:pPr algn="l"/>
            <a:r>
              <a:rPr lang="en-US" sz="1200">
                <a:hlinkClick r:id="rId4"/>
              </a:rPr>
              <a:t>http://</a:t>
            </a:r>
            <a:r>
              <a:rPr lang="en-US" sz="1200" smtClean="0">
                <a:hlinkClick r:id="rId4"/>
              </a:rPr>
              <a:t>en.cppreference.com/w/cpp/language/union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890578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1509" name="Textfeld 5"/>
          <p:cNvSpPr txBox="1">
            <a:spLocks noChangeArrowheads="1"/>
          </p:cNvSpPr>
          <p:nvPr/>
        </p:nvSpPr>
        <p:spPr bwMode="auto">
          <a:xfrm>
            <a:off x="251520" y="1601867"/>
            <a:ext cx="6048672" cy="3183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 ist </a:t>
            </a:r>
            <a:r>
              <a:rPr lang="de-DE" altLang="de-DE" sz="1800" b="0"/>
              <a:t>es möglich, dass man erfolgreich </a:t>
            </a:r>
            <a:r>
              <a:rPr lang="de-DE" altLang="de-DE" sz="1800"/>
              <a:t>kompilieren</a:t>
            </a:r>
            <a:r>
              <a:rPr lang="de-DE" altLang="de-DE" sz="1800" b="0"/>
              <a:t> aber </a:t>
            </a:r>
            <a:r>
              <a:rPr lang="de-DE" altLang="de-DE" sz="1800"/>
              <a:t>nicht linken </a:t>
            </a:r>
            <a:r>
              <a:rPr lang="de-DE" altLang="de-DE" sz="1800" b="0"/>
              <a:t>kann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Wozu braucht man einen </a:t>
            </a:r>
            <a:r>
              <a:rPr lang="de-DE" altLang="de-DE" sz="1800"/>
              <a:t>Präprozessor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 smtClean="0"/>
              <a:t>Welche </a:t>
            </a:r>
            <a:r>
              <a:rPr lang="de-DE" altLang="de-DE" sz="1800" smtClean="0"/>
              <a:t>Konsequenzen zieht eine Änderung </a:t>
            </a:r>
            <a:r>
              <a:rPr lang="de-DE" altLang="de-DE" sz="1800" b="0" smtClean="0"/>
              <a:t>an 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altLang="de-DE" sz="1800" b="0" smtClean="0"/>
              <a:t>-Methoden (im Header) </a:t>
            </a:r>
            <a:r>
              <a:rPr lang="de-DE" altLang="de-DE" sz="1800" smtClean="0"/>
              <a:t>nach sich</a:t>
            </a:r>
            <a:r>
              <a:rPr lang="de-DE" altLang="de-DE" sz="1800" b="0" smtClean="0"/>
              <a:t> im Vergleich zu Änderungen in der Implementierungsdatei?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Wo sollte man eigentlich </a:t>
            </a:r>
            <a:r>
              <a:rPr lang="de-DE" altLang="de-DE" sz="1800" smtClean="0"/>
              <a:t>dokumentieren</a:t>
            </a:r>
            <a:r>
              <a:rPr lang="de-DE" altLang="de-DE" sz="1800" b="0" smtClean="0"/>
              <a:t>:</a:t>
            </a:r>
            <a:br>
              <a:rPr lang="de-DE" altLang="de-DE" sz="1800" b="0" smtClean="0"/>
            </a:br>
            <a:r>
              <a:rPr lang="de-DE" altLang="de-DE" sz="1800" b="0" smtClean="0"/>
              <a:t>Im Header oder in der Implementierungsdatei?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3647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Programmstart</a:t>
            </a:r>
          </a:p>
        </p:txBody>
      </p:sp>
    </p:spTree>
    <p:extLst>
      <p:ext uri="{BB962C8B-B14F-4D97-AF65-F5344CB8AC3E}">
        <p14:creationId xmlns:p14="http://schemas.microsoft.com/office/powerpoint/2010/main" val="149883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14" y="1485032"/>
            <a:ext cx="8576841" cy="3612226"/>
          </a:xfrm>
          <a:prstGeom prst="rect">
            <a:avLst/>
          </a:prstGeom>
        </p:spPr>
      </p:pic>
      <p:sp>
        <p:nvSpPr>
          <p:cNvPr id="1433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>
                <a:ea typeface="ＭＳ Ｐゴシック" pitchFamily="34" charset="-128"/>
              </a:rPr>
              <a:t>Wie wichtig sind C und C++? Der TIOBE-Index.</a:t>
            </a:r>
          </a:p>
        </p:txBody>
      </p:sp>
      <p:sp>
        <p:nvSpPr>
          <p:cNvPr id="14340" name="Rectangle 45"/>
          <p:cNvSpPr>
            <a:spLocks noChangeArrowheads="1"/>
          </p:cNvSpPr>
          <p:nvPr/>
        </p:nvSpPr>
        <p:spPr bwMode="auto">
          <a:xfrm>
            <a:off x="2001838" y="14192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dirty="0"/>
              <a:t/>
            </a:r>
            <a:br>
              <a:rPr lang="en-US" altLang="de-DE" sz="1800" dirty="0"/>
            </a:br>
            <a:endParaRPr lang="en-US" altLang="de-DE" sz="1800" dirty="0"/>
          </a:p>
        </p:txBody>
      </p:sp>
      <p:sp>
        <p:nvSpPr>
          <p:cNvPr id="50" name="Abgerundete rechteckige Legende 49"/>
          <p:cNvSpPr/>
          <p:nvPr/>
        </p:nvSpPr>
        <p:spPr>
          <a:xfrm>
            <a:off x="7135375" y="1427124"/>
            <a:ext cx="791815" cy="720725"/>
          </a:xfrm>
          <a:prstGeom prst="wedgeRoundRectCallout">
            <a:avLst>
              <a:gd name="adj1" fmla="val -39333"/>
              <a:gd name="adj2" fmla="val 177362"/>
              <a:gd name="adj3" fmla="val 16667"/>
            </a:avLst>
          </a:prstGeom>
          <a:solidFill>
            <a:srgbClr val="7BB5EC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342" name="Rechteck 4"/>
          <p:cNvSpPr>
            <a:spLocks noChangeArrowheads="1"/>
          </p:cNvSpPr>
          <p:nvPr/>
        </p:nvSpPr>
        <p:spPr bwMode="auto">
          <a:xfrm>
            <a:off x="5076056" y="6237312"/>
            <a:ext cx="4572000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dirty="0">
                <a:hlinkClick r:id="rId3"/>
              </a:rPr>
              <a:t>http://</a:t>
            </a:r>
            <a:r>
              <a:rPr lang="de-DE" altLang="de-DE" sz="1000" dirty="0" smtClean="0">
                <a:hlinkClick r:id="rId3"/>
              </a:rPr>
              <a:t>www.tiobe.com/tiobe_index?page=index</a:t>
            </a:r>
            <a:r>
              <a:rPr lang="de-DE" altLang="de-DE" sz="1000" dirty="0" smtClean="0"/>
              <a:t> </a:t>
            </a:r>
            <a:endParaRPr lang="de-DE" altLang="de-DE" sz="1000" dirty="0"/>
          </a:p>
        </p:txBody>
      </p:sp>
      <p:sp>
        <p:nvSpPr>
          <p:cNvPr id="52" name="Abgerundete rechteckige Legende 51"/>
          <p:cNvSpPr/>
          <p:nvPr/>
        </p:nvSpPr>
        <p:spPr>
          <a:xfrm>
            <a:off x="5436095" y="1419225"/>
            <a:ext cx="798917" cy="720725"/>
          </a:xfrm>
          <a:prstGeom prst="wedgeRoundRectCallout">
            <a:avLst>
              <a:gd name="adj1" fmla="val -42819"/>
              <a:gd name="adj2" fmla="val 291548"/>
              <a:gd name="adj3" fmla="val 16667"/>
            </a:avLst>
          </a:prstGeom>
          <a:solidFill>
            <a:srgbClr val="8CED79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C</a:t>
            </a:r>
            <a:r>
              <a:rPr lang="de-DE" dirty="0" smtClean="0">
                <a:solidFill>
                  <a:schemeClr val="bg1"/>
                </a:solidFill>
              </a:rPr>
              <a:t>++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291396" y="1427124"/>
            <a:ext cx="791815" cy="720725"/>
          </a:xfrm>
          <a:prstGeom prst="wedgeRoundRectCallout">
            <a:avLst>
              <a:gd name="adj1" fmla="val 57012"/>
              <a:gd name="adj2" fmla="val 248759"/>
              <a:gd name="adj3" fmla="val 16667"/>
            </a:avLst>
          </a:prstGeom>
          <a:solidFill>
            <a:srgbClr val="414146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</a:t>
            </a:r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184464"/>
              </p:ext>
            </p:extLst>
          </p:nvPr>
        </p:nvGraphicFramePr>
        <p:xfrm>
          <a:off x="251520" y="5158503"/>
          <a:ext cx="3168352" cy="1524000"/>
        </p:xfrm>
        <a:graphic>
          <a:graphicData uri="http://schemas.openxmlformats.org/drawingml/2006/table">
            <a:tbl>
              <a:tblPr firstRow="1">
                <a:tableStyleId>{793D81CF-94F2-401A-BA57-92F5A7B2D0C5}</a:tableStyleId>
              </a:tblPr>
              <a:tblGrid>
                <a:gridCol w="956494"/>
                <a:gridCol w="1131738"/>
                <a:gridCol w="1080120"/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Mar 2016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Apr 2018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Language</a:t>
                      </a:r>
                      <a:endParaRPr lang="en-US" sz="1400" b="1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Java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C++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C#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85831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Systemstart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512639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 smtClean="0">
                <a:latin typeface="+mj-lt"/>
                <a:cs typeface="Courier New" panose="02070309020205020404" pitchFamily="49" charset="0"/>
              </a:rPr>
              <a:t>-Funktion in C++</a:t>
            </a:r>
            <a:r>
              <a:rPr lang="de-DE" b="1" noProof="0" dirty="0" smtClean="0"/>
              <a:t> entspricht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 smtClean="0"/>
              <a:t>-Methode in Java.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/>
              <a:t>Zwei Formen </a:t>
            </a:r>
            <a:r>
              <a:rPr lang="de-DE" noProof="0" smtClean="0"/>
              <a:t>werden vom </a:t>
            </a:r>
            <a:r>
              <a:rPr lang="de-DE" b="1" noProof="0" smtClean="0"/>
              <a:t>Linker </a:t>
            </a:r>
            <a:r>
              <a:rPr lang="de-DE" noProof="0" smtClean="0"/>
              <a:t>erkannt:</a:t>
            </a:r>
            <a:endParaRPr lang="de-DE" noProof="0" dirty="0" smtClean="0"/>
          </a:p>
          <a:p>
            <a:pPr marL="692150" lvl="1" indent="-342900">
              <a:buFont typeface="+mj-lt"/>
              <a:buAutoNum type="arabicPeriod"/>
            </a:pPr>
            <a:r>
              <a:rPr lang="de-DE" noProof="0" smtClean="0"/>
              <a:t>parameterlos (</a:t>
            </a:r>
            <a:r>
              <a:rPr lang="de-DE" altLang="de-DE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)</a:t>
            </a:r>
            <a:endParaRPr lang="de-DE" noProof="0" dirty="0" smtClean="0"/>
          </a:p>
          <a:p>
            <a:pPr marL="692150" lvl="1" indent="-342900">
              <a:buFont typeface="+mj-lt"/>
              <a:buAutoNum type="arabicPeriod"/>
            </a:pPr>
            <a:r>
              <a:rPr lang="de-DE" noProof="0" smtClean="0"/>
              <a:t>mit Kommandozeilenparametern (</a:t>
            </a:r>
            <a:r>
              <a:rPr lang="en-US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</a:t>
            </a:r>
            <a:r>
              <a:rPr lang="en-US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**)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,argv[0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 noProof="0" dirty="0" smtClean="0"/>
              <a:t> enthält Pfad zum Programm)</a:t>
            </a:r>
            <a:endParaRPr lang="de-DE" noProof="0" dirty="0"/>
          </a:p>
        </p:txBody>
      </p:sp>
      <p:sp>
        <p:nvSpPr>
          <p:cNvPr id="23555" name="Rechteck 2"/>
          <p:cNvSpPr>
            <a:spLocks noChangeArrowheads="1"/>
          </p:cNvSpPr>
          <p:nvPr/>
        </p:nvSpPr>
        <p:spPr bwMode="auto">
          <a:xfrm>
            <a:off x="354623" y="3030504"/>
            <a:ext cx="5262562" cy="1296144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(3);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building.runSimulation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" name="Abgerundete rechteckige Legende 25"/>
          <p:cNvSpPr/>
          <p:nvPr/>
        </p:nvSpPr>
        <p:spPr>
          <a:xfrm>
            <a:off x="5796136" y="3742670"/>
            <a:ext cx="3024336" cy="747316"/>
          </a:xfrm>
          <a:prstGeom prst="wedgeRoundRectCallout">
            <a:avLst>
              <a:gd name="adj1" fmla="val -136563"/>
              <a:gd name="adj2" fmla="val -64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Kein Rückgabewert </a:t>
            </a:r>
            <a:r>
              <a:rPr lang="de-DE" b="1" smtClean="0">
                <a:solidFill>
                  <a:schemeClr val="bg1"/>
                </a:solidFill>
              </a:rPr>
              <a:t/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(=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</a:t>
            </a:r>
            <a:r>
              <a:rPr lang="de-DE" smtClean="0">
                <a:solidFill>
                  <a:schemeClr val="bg1"/>
                </a:solidFill>
              </a:rPr>
              <a:t> = alles OK)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15" name="Gefaltete Ecke 14"/>
          <p:cNvSpPr/>
          <p:nvPr/>
        </p:nvSpPr>
        <p:spPr>
          <a:xfrm>
            <a:off x="358775" y="4406181"/>
            <a:ext cx="5258410" cy="204715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"Building.hpp"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&gt;= 2)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unsigned</a:t>
            </a:r>
            <a:r>
              <a:rPr lang="da-DK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levels = std::</a:t>
            </a:r>
            <a:r>
              <a:rPr lang="da-DK" sz="1400" b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(argv[1]);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Building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hbi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(levels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hbi.runSimulation();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798016" y="4697680"/>
            <a:ext cx="3022456" cy="538024"/>
          </a:xfrm>
          <a:prstGeom prst="wedgeRoundRectCallout">
            <a:avLst>
              <a:gd name="adj1" fmla="val -124673"/>
              <a:gd name="adj2" fmla="val 418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Arrays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796136" y="5589240"/>
            <a:ext cx="3024336" cy="792088"/>
          </a:xfrm>
          <a:prstGeom prst="wedgeRoundRectCallout">
            <a:avLst>
              <a:gd name="adj1" fmla="val -77682"/>
              <a:gd name="adj2" fmla="val -562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C++-Datentypen können </a:t>
            </a:r>
            <a:r>
              <a:rPr lang="de-DE" b="1" smtClean="0">
                <a:solidFill>
                  <a:schemeClr val="bg1"/>
                </a:solidFill>
              </a:rPr>
              <a:t>vorzeichenlos (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de-DE" b="1" smtClean="0">
                <a:solidFill>
                  <a:schemeClr val="bg1"/>
                </a:solidFill>
              </a:rPr>
              <a:t>) </a:t>
            </a:r>
            <a:r>
              <a:rPr lang="de-DE" smtClean="0">
                <a:solidFill>
                  <a:schemeClr val="bg1"/>
                </a:solidFill>
              </a:rPr>
              <a:t>sein</a:t>
            </a:r>
            <a:r>
              <a:rPr lang="de-DE" b="1" smtClean="0">
                <a:solidFill>
                  <a:schemeClr val="bg1"/>
                </a:solidFill>
              </a:rPr>
              <a:t>.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981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Die Deklarationsreihenfolge ist wichtig</a:t>
            </a:r>
            <a:r>
              <a:rPr lang="de-DE" noProof="0" dirty="0" smtClean="0"/>
              <a:t>!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noProof="0" dirty="0" smtClean="0"/>
              <a:t>Der C++-Compiler </a:t>
            </a:r>
            <a:r>
              <a:rPr lang="de-DE" noProof="0" smtClean="0"/>
              <a:t>analysiert jede </a:t>
            </a:r>
            <a:r>
              <a:rPr lang="de-DE" noProof="0" dirty="0" smtClean="0"/>
              <a:t>Datei von </a:t>
            </a:r>
            <a:r>
              <a:rPr lang="de-DE" b="1" noProof="0" dirty="0" smtClean="0"/>
              <a:t>vorne </a:t>
            </a:r>
            <a:r>
              <a:rPr lang="de-DE" b="1" noProof="0" smtClean="0"/>
              <a:t>nach hinten</a:t>
            </a:r>
            <a:r>
              <a:rPr lang="de-DE"/>
              <a:t> </a:t>
            </a:r>
            <a:r>
              <a:rPr lang="de-DE" smtClean="0"/>
              <a:t>– einfach, aber effizient.</a:t>
            </a: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b="1" noProof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b="1" noProof="0" smtClean="0"/>
              <a:t>Abhilfe</a:t>
            </a:r>
            <a:r>
              <a:rPr lang="de-DE" noProof="0" dirty="0" smtClean="0"/>
              <a:t>: Aufrufende Funktion ans Ende stellen (geht nicht immer) oder Funktion deklarieren.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  <p:sp>
        <p:nvSpPr>
          <p:cNvPr id="4" name="Rechteck 2"/>
          <p:cNvSpPr>
            <a:spLocks noChangeArrowheads="1"/>
          </p:cNvSpPr>
          <p:nvPr/>
        </p:nvSpPr>
        <p:spPr bwMode="auto">
          <a:xfrm>
            <a:off x="755576" y="2276872"/>
            <a:ext cx="2520975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{}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2"/>
          <p:cNvSpPr>
            <a:spLocks noChangeArrowheads="1"/>
          </p:cNvSpPr>
          <p:nvPr/>
        </p:nvSpPr>
        <p:spPr bwMode="auto">
          <a:xfrm>
            <a:off x="755576" y="4365029"/>
            <a:ext cx="3168352" cy="190817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Declaration of myFunction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Definition of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myFunction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{}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082271" y="4945461"/>
            <a:ext cx="2514065" cy="427756"/>
          </a:xfrm>
          <a:prstGeom prst="wedgeRoundRectCallout">
            <a:avLst>
              <a:gd name="adj1" fmla="val -145404"/>
              <a:gd name="adj2" fmla="val -11243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Funktionsprototyp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41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Weitere Konzepte in C++</a:t>
            </a:r>
            <a:endParaRPr lang="de-DE" noProof="0" dirty="0"/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Eine </a:t>
            </a:r>
            <a:r>
              <a:rPr lang="de-DE" noProof="0" smtClean="0"/>
              <a:t>lose Übersicht über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7476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Enumerationen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 smtClean="0"/>
              <a:t>Enumerationen</a:t>
            </a:r>
            <a:r>
              <a:rPr lang="de-DE" noProof="0" dirty="0" smtClean="0"/>
              <a:t> </a:t>
            </a:r>
            <a:r>
              <a:rPr lang="de-DE" noProof="0" smtClean="0"/>
              <a:t>sind </a:t>
            </a:r>
            <a:r>
              <a:rPr lang="de-DE" b="1" noProof="0" smtClean="0"/>
              <a:t>Klassen mit </a:t>
            </a:r>
            <a:r>
              <a:rPr lang="de-DE" b="1" noProof="0" dirty="0" smtClean="0"/>
              <a:t>einer beschränkten Anzahl von Instanzen</a:t>
            </a:r>
            <a:endParaRPr lang="de-DE" noProof="0" dirty="0" smtClean="0"/>
          </a:p>
          <a:p>
            <a:r>
              <a:rPr lang="de-DE" noProof="0" dirty="0" err="1" smtClean="0"/>
              <a:t>Enum</a:t>
            </a:r>
            <a:r>
              <a:rPr lang="de-DE" noProof="0" dirty="0" smtClean="0"/>
              <a:t>-Konstanten können </a:t>
            </a:r>
            <a:r>
              <a:rPr lang="de-DE" b="1" noProof="0" dirty="0" smtClean="0"/>
              <a:t>ganzzahlige Werte zugewiesen werden </a:t>
            </a:r>
            <a:r>
              <a:rPr lang="de-DE" noProof="0" dirty="0" smtClean="0"/>
              <a:t>(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DOWN=-1</a:t>
            </a:r>
            <a:r>
              <a:rPr lang="de-DE" noProof="0" dirty="0" smtClean="0"/>
              <a:t>)</a:t>
            </a:r>
          </a:p>
          <a:p>
            <a:r>
              <a:rPr lang="de-DE" noProof="0" dirty="0" smtClean="0"/>
              <a:t>Es existieren auch </a:t>
            </a:r>
            <a:r>
              <a:rPr lang="de-DE" b="1" noProof="0" dirty="0" smtClean="0"/>
              <a:t>anonyme </a:t>
            </a:r>
            <a:r>
              <a:rPr lang="de-DE" b="1" noProof="0" dirty="0" err="1" smtClean="0"/>
              <a:t>Enumerationen</a:t>
            </a:r>
            <a:endParaRPr lang="de-DE" b="1" noProof="0" dirty="0" smtClean="0"/>
          </a:p>
          <a:p>
            <a:pPr lvl="1"/>
            <a:r>
              <a:rPr lang="de-DE" noProof="0" dirty="0" smtClean="0"/>
              <a:t>z.B. </a:t>
            </a:r>
            <a:r>
              <a:rPr lang="de-DE" b="1" kern="1200" dirty="0" err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de-DE" noProof="0" dirty="0" smtClean="0"/>
              <a:t> (führt Variable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 smtClean="0"/>
              <a:t> </a:t>
            </a:r>
            <a:r>
              <a:rPr lang="de-DE" noProof="0" smtClean="0"/>
              <a:t>ein)</a:t>
            </a:r>
          </a:p>
          <a:p>
            <a:pPr lvl="1"/>
            <a:endParaRPr lang="de-DE" noProof="0" dirty="0" smtClean="0"/>
          </a:p>
          <a:p>
            <a:r>
              <a:rPr lang="de-DE" b="1" noProof="0" smtClean="0"/>
              <a:t>Java</a:t>
            </a:r>
            <a:r>
              <a:rPr lang="de-DE" b="1" noProof="0" dirty="0" smtClean="0"/>
              <a:t>: </a:t>
            </a:r>
            <a:r>
              <a:rPr lang="de-DE" noProof="0" dirty="0" err="1" smtClean="0"/>
              <a:t>Enumerationen</a:t>
            </a:r>
            <a:r>
              <a:rPr lang="de-DE" noProof="0" dirty="0" smtClean="0"/>
              <a:t> können zusätzlich Konstruktoren, Methoden, Felder haben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</a:t>
            </a:r>
            <a:r>
              <a:rPr lang="en-US" sz="1200" smtClean="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style</a:t>
            </a:r>
            <a:br>
              <a:rPr lang="en-US" sz="1200" smtClean="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</a:b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 smtClean="0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040479" y="6239370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</a:t>
            </a:r>
            <a:r>
              <a:rPr lang="en-US" sz="1100" smtClean="0">
                <a:hlinkClick r:id="rId2"/>
              </a:rPr>
              <a:t>en.cppreference.com/w/cpp/language/enum</a:t>
            </a:r>
            <a:r>
              <a:rPr lang="en-US" sz="110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422729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Switch-Case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Als Bedingung von </a:t>
            </a:r>
            <a:r>
              <a:rPr lang="de-DE" noProof="0" dirty="0" err="1" smtClean="0"/>
              <a:t>switch-case</a:t>
            </a:r>
            <a:r>
              <a:rPr lang="de-DE" noProof="0" dirty="0" smtClean="0"/>
              <a:t> sind in C++ nur ganzzahlige </a:t>
            </a:r>
            <a:r>
              <a:rPr lang="de-DE" noProof="0" smtClean="0"/>
              <a:t>Typen (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de-DE" noProof="0" smtClean="0"/>
              <a:t>, 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de-DE" noProof="0" smtClean="0"/>
              <a:t>, …) und </a:t>
            </a:r>
            <a:r>
              <a:rPr lang="de-DE" noProof="0" dirty="0" err="1" smtClean="0"/>
              <a:t>Enumerationen</a:t>
            </a:r>
            <a:r>
              <a:rPr lang="de-DE" noProof="0" dirty="0" smtClean="0"/>
              <a:t> </a:t>
            </a:r>
            <a:r>
              <a:rPr lang="de-DE" noProof="0" smtClean="0"/>
              <a:t>möglich (+ Referenzen </a:t>
            </a:r>
            <a:r>
              <a:rPr lang="de-DE" noProof="0" dirty="0" smtClean="0"/>
              <a:t>darauf).</a:t>
            </a:r>
          </a:p>
          <a:p>
            <a:r>
              <a:rPr lang="de-DE" b="1" noProof="0" dirty="0" smtClean="0"/>
              <a:t>Falldefinition </a:t>
            </a:r>
            <a:r>
              <a:rPr lang="de-DE" noProof="0" dirty="0" smtClean="0"/>
              <a:t>mittels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lang="de-DE" noProof="0" dirty="0" smtClean="0"/>
              <a:t>-Label (z.B. </a:t>
            </a:r>
            <a:r>
              <a:rPr lang="de-DE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noProof="0" dirty="0" smtClean="0">
                <a:solidFill>
                  <a:srgbClr val="7D004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lang="de-DE" noProof="0" dirty="0" smtClean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 smtClean="0"/>
              <a:t>) </a:t>
            </a:r>
          </a:p>
          <a:p>
            <a:r>
              <a:rPr lang="de-DE" noProof="0" dirty="0" smtClean="0"/>
              <a:t>Jeder </a:t>
            </a:r>
            <a:r>
              <a:rPr lang="de-DE" b="1" noProof="0" dirty="0" smtClean="0"/>
              <a:t>Fall </a:t>
            </a:r>
            <a:r>
              <a:rPr lang="de-DE" noProof="0" dirty="0" smtClean="0"/>
              <a:t>sollte beendet werden mittels 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break</a:t>
            </a:r>
            <a:r>
              <a:rPr lang="de-DE" noProof="0" dirty="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de-DE" noProof="0" dirty="0" smtClean="0"/>
              <a:t> (sonst </a:t>
            </a:r>
            <a:r>
              <a:rPr lang="de-DE" b="1" noProof="0" dirty="0" smtClean="0"/>
              <a:t>"fall </a:t>
            </a:r>
            <a:r>
              <a:rPr lang="de-DE" b="1" noProof="0" dirty="0" err="1" smtClean="0"/>
              <a:t>through</a:t>
            </a:r>
            <a:r>
              <a:rPr lang="de-DE" b="1" noProof="0" dirty="0" smtClean="0"/>
              <a:t>"</a:t>
            </a:r>
            <a:r>
              <a:rPr lang="de-DE" noProof="0" dirty="0" smtClean="0"/>
              <a:t>)</a:t>
            </a:r>
          </a:p>
          <a:p>
            <a:r>
              <a:rPr lang="de-DE" noProof="0" dirty="0" smtClean="0"/>
              <a:t>Falls kein Fall zutrifft, </a:t>
            </a:r>
            <a:r>
              <a:rPr lang="de-DE" i="1" noProof="0" dirty="0" smtClean="0"/>
              <a:t>kann</a:t>
            </a:r>
            <a:r>
              <a:rPr lang="de-DE" noProof="0" dirty="0" smtClean="0"/>
              <a:t> man </a:t>
            </a:r>
            <a:r>
              <a:rPr lang="de-DE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de-DE" noProof="0" dirty="0" smtClean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 smtClean="0"/>
              <a:t> als Standardfall nutzen.</a:t>
            </a:r>
          </a:p>
          <a:p>
            <a:r>
              <a:rPr lang="de-DE" b="1" noProof="0" smtClean="0"/>
              <a:t>Java</a:t>
            </a:r>
            <a:r>
              <a:rPr lang="de-DE" b="1" noProof="0" dirty="0" smtClean="0"/>
              <a:t>:</a:t>
            </a:r>
            <a:r>
              <a:rPr lang="de-DE" noProof="0" dirty="0" smtClean="0"/>
              <a:t> Seit </a:t>
            </a:r>
            <a:r>
              <a:rPr lang="de-DE" noProof="0" smtClean="0"/>
              <a:t>1.7 auch </a:t>
            </a:r>
            <a:r>
              <a:rPr lang="de-DE" noProof="0" dirty="0" smtClean="0"/>
              <a:t>Strings möglich.</a:t>
            </a:r>
            <a:endParaRPr lang="de-DE" b="1" noProof="0" dirty="0" smtClean="0"/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style, may conflict with preprocessor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 smtClean="0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81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Namenskonflikte vermeiden mit </a:t>
            </a:r>
            <a:r>
              <a:rPr lang="de-DE" noProof="0" dirty="0" err="1" smtClean="0"/>
              <a:t>Namespaces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Java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x.y.z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X;</a:t>
            </a:r>
            <a:r>
              <a:rPr lang="de-DE" noProof="0" dirty="0" smtClean="0"/>
              <a:t> </a:t>
            </a:r>
          </a:p>
          <a:p>
            <a:pPr lvl="1"/>
            <a:r>
              <a:rPr lang="de-DE" b="1" noProof="0" dirty="0" smtClean="0"/>
              <a:t>Zugriff</a:t>
            </a:r>
            <a:r>
              <a:rPr lang="de-DE" noProof="0" dirty="0" smtClean="0"/>
              <a:t>: </a:t>
            </a:r>
            <a:r>
              <a:rPr lang="de-DE" noProof="0" dirty="0" err="1" smtClean="0"/>
              <a:t>import</a:t>
            </a:r>
            <a:r>
              <a:rPr lang="de-DE" noProof="0" dirty="0" smtClean="0"/>
              <a:t> und </a:t>
            </a:r>
            <a:r>
              <a:rPr lang="de-DE" noProof="0" dirty="0" err="1" smtClean="0"/>
              <a:t>import</a:t>
            </a:r>
            <a:r>
              <a:rPr lang="de-DE" noProof="0" dirty="0" smtClean="0"/>
              <a:t> </a:t>
            </a:r>
            <a:r>
              <a:rPr lang="de-DE" noProof="0" dirty="0" err="1" smtClean="0"/>
              <a:t>static</a:t>
            </a:r>
            <a:r>
              <a:rPr lang="de-DE" noProof="0" dirty="0" smtClean="0"/>
              <a:t> in Java</a:t>
            </a:r>
          </a:p>
          <a:p>
            <a:pPr lvl="1"/>
            <a:r>
              <a:rPr lang="de-DE" b="1" noProof="0" dirty="0" smtClean="0"/>
              <a:t>Standardnamensraum</a:t>
            </a:r>
            <a:r>
              <a:rPr lang="de-DE" noProof="0" dirty="0" smtClean="0"/>
              <a:t>: [leer]</a:t>
            </a:r>
          </a:p>
          <a:p>
            <a:r>
              <a:rPr lang="de-DE" b="1" noProof="0" dirty="0" smtClean="0"/>
              <a:t>C++</a:t>
            </a:r>
            <a:r>
              <a:rPr lang="de-DE" noProof="0" dirty="0" smtClean="0"/>
              <a:t>: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namespace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</a:t>
            </a:r>
          </a:p>
          <a:p>
            <a:pPr lvl="1"/>
            <a:r>
              <a:rPr lang="de-DE" b="1" noProof="0" dirty="0" smtClean="0"/>
              <a:t>Zugriff</a:t>
            </a:r>
            <a:r>
              <a:rPr lang="de-DE" noProof="0" dirty="0" smtClean="0"/>
              <a:t>: </a:t>
            </a:r>
            <a:r>
              <a:rPr lang="de-DE" noProof="0" dirty="0" err="1" smtClean="0"/>
              <a:t>using</a:t>
            </a:r>
            <a:r>
              <a:rPr lang="de-DE" noProof="0" dirty="0" smtClean="0"/>
              <a:t>-Direktive zum Importieren</a:t>
            </a:r>
          </a:p>
          <a:p>
            <a:pPr lvl="1"/>
            <a:r>
              <a:rPr lang="de-DE" b="1" noProof="0" dirty="0" smtClean="0"/>
              <a:t>Standardnamensraum</a:t>
            </a:r>
            <a:r>
              <a:rPr lang="de-DE" noProof="0" dirty="0" smtClean="0"/>
              <a:t>: </a:t>
            </a:r>
            <a:r>
              <a:rPr lang="de-DE" noProof="0" dirty="0" err="1" smtClean="0"/>
              <a:t>namespace</a:t>
            </a:r>
            <a:r>
              <a:rPr lang="de-DE" noProof="0" dirty="0" smtClean="0"/>
              <a:t>{} </a:t>
            </a: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::</a:t>
            </a:r>
            <a:r>
              <a:rPr lang="de-DE" noProof="0" dirty="0" err="1" smtClean="0"/>
              <a:t>sum</a:t>
            </a:r>
            <a:r>
              <a:rPr lang="de-DE" noProof="0" dirty="0" smtClean="0"/>
              <a:t>(1,2);</a:t>
            </a:r>
          </a:p>
          <a:p>
            <a:endParaRPr lang="de-DE" noProof="0" dirty="0"/>
          </a:p>
        </p:txBody>
      </p:sp>
      <p:sp>
        <p:nvSpPr>
          <p:cNvPr id="8" name="Rechteck 7"/>
          <p:cNvSpPr/>
          <p:nvPr/>
        </p:nvSpPr>
        <p:spPr>
          <a:xfrm>
            <a:off x="4860032" y="6165304"/>
            <a:ext cx="4016296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hlinkClick r:id="rId3"/>
              </a:rPr>
              <a:t>http://en.cppreference.com/w/cpp/language/namespace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0658" y="3379221"/>
            <a:ext cx="4033143" cy="307585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{ return a+b; }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namespace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 {</a:t>
            </a: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  { return a+b;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MyUtils {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MyUtils::sum(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{ return a+b; }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4571123" y="3379221"/>
            <a:ext cx="4393365" cy="230425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main1()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my_utils::sum(1,2);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::sum; //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ERROR&lt;-conflict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main2()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::sum;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127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Sichtbarkeitsmodifikatoren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/>
          <a:lstStyle/>
          <a:p>
            <a:pPr>
              <a:tabLst>
                <a:tab pos="2065338" algn="l"/>
              </a:tabLst>
            </a:pPr>
            <a:r>
              <a:rPr lang="de-DE" b="1" smtClean="0"/>
              <a:t>Member: Oberbegriff für Attribute und Methoden</a:t>
            </a:r>
            <a:endParaRPr lang="de-DE" b="1" noProof="0" smtClean="0"/>
          </a:p>
          <a:p>
            <a:pPr>
              <a:tabLst>
                <a:tab pos="2065338" algn="l"/>
              </a:tabLst>
            </a:pPr>
            <a:r>
              <a:rPr lang="de-DE" noProof="0" smtClean="0"/>
              <a:t>Gültigkeit: </a:t>
            </a:r>
            <a:r>
              <a:rPr lang="de-DE" b="1" noProof="0" smtClean="0"/>
              <a:t>je Bereich</a:t>
            </a:r>
            <a:r>
              <a:rPr lang="de-DE" noProof="0" smtClean="0"/>
              <a:t>, nicht je Member</a:t>
            </a:r>
          </a:p>
          <a:p>
            <a:pPr>
              <a:tabLst>
                <a:tab pos="2065338" algn="l"/>
              </a:tabLst>
            </a:pPr>
            <a:r>
              <a:rPr lang="de-DE" b="1" noProof="0" smtClean="0"/>
              <a:t>Nur </a:t>
            </a:r>
            <a:r>
              <a:rPr lang="de-DE" b="1" noProof="0" dirty="0" smtClean="0"/>
              <a:t>innerhalb </a:t>
            </a:r>
            <a:r>
              <a:rPr lang="de-DE" b="1" noProof="0" smtClean="0"/>
              <a:t>einer </a:t>
            </a: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b="1" noProof="0" smtClean="0"/>
              <a:t>-Definition für Members möglich</a:t>
            </a:r>
            <a:endParaRPr lang="de-DE" b="1" noProof="0" dirty="0" smtClean="0"/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 smtClean="0"/>
              <a:t> 	alle </a:t>
            </a:r>
            <a:r>
              <a:rPr lang="de-DE" noProof="0" smtClean="0"/>
              <a:t>folgenden Members sind </a:t>
            </a:r>
            <a:r>
              <a:rPr lang="de-DE" noProof="0" dirty="0" smtClean="0"/>
              <a:t>unbegrenzt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protected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noProof="0" dirty="0" smtClean="0"/>
              <a:t>alle </a:t>
            </a:r>
            <a:r>
              <a:rPr lang="de-DE" noProof="0" smtClean="0"/>
              <a:t>folgende Members </a:t>
            </a:r>
            <a:r>
              <a:rPr lang="de-DE" noProof="0" dirty="0" smtClean="0"/>
              <a:t>sind nur in </a:t>
            </a:r>
            <a:r>
              <a:rPr lang="de-DE" noProof="0" smtClean="0"/>
              <a:t>dieser und Unterklassen </a:t>
            </a:r>
            <a:r>
              <a:rPr lang="de-DE" noProof="0" dirty="0" smtClean="0"/>
              <a:t>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smtClean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 smtClean="0"/>
              <a:t> 	alle </a:t>
            </a:r>
            <a:r>
              <a:rPr lang="de-DE" noProof="0" smtClean="0"/>
              <a:t>folgenden Members </a:t>
            </a:r>
            <a:r>
              <a:rPr lang="de-DE" noProof="0" dirty="0" smtClean="0"/>
              <a:t>sind nur in dieser Klasse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friend</a:t>
            </a:r>
            <a:r>
              <a:rPr lang="de-DE" b="1" noProof="0" dirty="0" smtClean="0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noProof="0" smtClean="0"/>
              <a:t> 	erlaubt </a:t>
            </a:r>
            <a:r>
              <a:rPr lang="de-DE" noProof="0" dirty="0" smtClean="0"/>
              <a:t>Funktion/Methode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f()</a:t>
            </a:r>
            <a:r>
              <a:rPr lang="de-DE" noProof="0" dirty="0" smtClean="0"/>
              <a:t> Zugriff auf </a:t>
            </a:r>
            <a:r>
              <a:rPr lang="de-DE" sz="16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sz="1600" noProof="0" smtClean="0"/>
              <a:t> </a:t>
            </a:r>
            <a:r>
              <a:rPr lang="de-DE" noProof="0" smtClean="0"/>
              <a:t>Members </a:t>
            </a:r>
            <a:r>
              <a:rPr lang="de-DE" noProof="0" dirty="0" smtClean="0"/>
              <a:t>dieser Klasse</a:t>
            </a:r>
          </a:p>
          <a:p>
            <a:pPr marL="635000" lvl="1" indent="-285750">
              <a:tabLst>
                <a:tab pos="2065338" algn="l"/>
              </a:tabLst>
            </a:pPr>
            <a:endParaRPr lang="de-DE" noProof="0" dirty="0" smtClean="0"/>
          </a:p>
          <a:p>
            <a:pPr>
              <a:tabLst>
                <a:tab pos="2065338" algn="l"/>
              </a:tabLst>
            </a:pPr>
            <a:r>
              <a:rPr lang="de-DE" b="1" noProof="0" dirty="0" smtClean="0"/>
              <a:t>Anders als in Java</a:t>
            </a:r>
            <a:r>
              <a:rPr lang="de-DE" noProof="0" dirty="0" smtClean="0"/>
              <a:t>: keine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de-DE" noProof="0" dirty="0" smtClean="0"/>
              <a:t>/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/>
              <a:t>-Sichtbarkeit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noProof="0" dirty="0" smtClean="0"/>
              <a:t>via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smtClean="0"/>
              <a:t>-Operator oder </a:t>
            </a:r>
            <a:r>
              <a:rPr lang="de-DE" altLang="de-DE" noProof="0" dirty="0" err="1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noProof="0" dirty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noProof="0" dirty="0" smtClean="0"/>
              <a:t>können alle Funktionen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 smtClean="0"/>
              <a:t>-Methoden </a:t>
            </a:r>
            <a:r>
              <a:rPr lang="de-DE" noProof="0" smtClean="0"/>
              <a:t>genutzt werden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smtClean="0"/>
              <a:t>Beispiel: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using std::string;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cs typeface="Consolas" panose="020B0609020204030204" pitchFamily="49" charset="0"/>
              </a:rPr>
              <a:t>Das Schlüsselwort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mtClean="0"/>
              <a:t>Java</a:t>
            </a:r>
          </a:p>
          <a:p>
            <a:pPr lvl="1"/>
            <a:r>
              <a:rPr lang="en-US" smtClean="0"/>
              <a:t>Markiert </a:t>
            </a:r>
            <a:r>
              <a:rPr lang="en-US" b="1" smtClean="0"/>
              <a:t>Zugehörigkeit zur Klasse</a:t>
            </a:r>
            <a:r>
              <a:rPr lang="en-US" smtClean="0"/>
              <a:t>, nicht zu einer Instanz</a:t>
            </a:r>
          </a:p>
          <a:p>
            <a:pPr lvl="2"/>
            <a:r>
              <a:rPr lang="en-US" smtClean="0"/>
              <a:t>z.B.: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 int instanceCount = 0; // incremented in constructor</a:t>
            </a:r>
          </a:p>
          <a:p>
            <a:pPr lvl="1"/>
            <a:r>
              <a:rPr lang="en-US" smtClean="0">
                <a:latin typeface="+mj-lt"/>
                <a:cs typeface="Consolas" panose="020B0609020204030204" pitchFamily="49" charset="0"/>
              </a:rPr>
              <a:t>Definition von </a:t>
            </a:r>
            <a:r>
              <a:rPr lang="en-US" b="1" smtClean="0">
                <a:latin typeface="+mj-lt"/>
                <a:cs typeface="Consolas" panose="020B0609020204030204" pitchFamily="49" charset="0"/>
              </a:rPr>
              <a:t>Konstanten</a:t>
            </a:r>
          </a:p>
          <a:p>
            <a:pPr lvl="2"/>
            <a:r>
              <a:rPr lang="en-US" smtClean="0">
                <a:latin typeface="+mj-lt"/>
                <a:cs typeface="Consolas" panose="020B0609020204030204" pitchFamily="49" charset="0"/>
              </a:rPr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private static final int MAX_FLOOR_COUNT = 100;</a:t>
            </a:r>
          </a:p>
          <a:p>
            <a:pPr marL="0" indent="0">
              <a:buNone/>
            </a:pPr>
            <a:endParaRPr lang="en-US" b="1" smtClean="0"/>
          </a:p>
          <a:p>
            <a:pPr marL="0" indent="0">
              <a:buNone/>
            </a:pPr>
            <a:r>
              <a:rPr lang="en-US" b="1" smtClean="0"/>
              <a:t>C/C++: </a:t>
            </a:r>
          </a:p>
          <a:p>
            <a:pPr lvl="1"/>
            <a:r>
              <a:rPr lang="en-US" b="1" smtClean="0"/>
              <a:t>Als Zugehörigkeitsmodifikator und für Konstanten:</a:t>
            </a:r>
            <a:endParaRPr lang="en-US"/>
          </a:p>
          <a:p>
            <a:pPr lvl="2"/>
            <a:r>
              <a:rPr lang="en-US" smtClean="0"/>
              <a:t>Verwendung wie bei Java</a:t>
            </a:r>
          </a:p>
          <a:p>
            <a:pPr lvl="2"/>
            <a:r>
              <a:rPr lang="en-US" smtClean="0"/>
              <a:t>Kombination mit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mtClean="0"/>
              <a:t>-Modifier (s. später)</a:t>
            </a:r>
          </a:p>
          <a:p>
            <a:pPr lvl="2"/>
            <a:r>
              <a:rPr lang="en-US" smtClean="0"/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 const int MAX_FLOOR_COUNT = 100;</a:t>
            </a:r>
            <a:r>
              <a:rPr lang="en-US" smtClean="0"/>
              <a:t> (in class-Definition)</a:t>
            </a:r>
          </a:p>
          <a:p>
            <a:pPr lvl="2"/>
            <a:r>
              <a:rPr lang="en-US" smtClean="0"/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const int Building::MAX_FLOOR_COUNT = 100;</a:t>
            </a:r>
            <a:r>
              <a:rPr lang="en-US" smtClean="0"/>
              <a:t> (außerhalb, </a:t>
            </a:r>
            <a:r>
              <a:rPr lang="en-US" b="1" smtClean="0"/>
              <a:t>ohne</a:t>
            </a:r>
            <a:r>
              <a:rPr lang="en-US" smtClean="0"/>
              <a:t> static!; One Definition Rule beachten)</a:t>
            </a:r>
          </a:p>
          <a:p>
            <a:pPr lvl="1"/>
            <a:r>
              <a:rPr lang="en-US" b="1" smtClean="0"/>
              <a:t>Als Sichtbarkeitsmodifikator</a:t>
            </a:r>
            <a:r>
              <a:rPr lang="en-US" smtClean="0"/>
              <a:t>:</a:t>
            </a:r>
          </a:p>
          <a:p>
            <a:pPr lvl="2"/>
            <a:r>
              <a:rPr lang="en-US" smtClean="0"/>
              <a:t>Vor allem in C (s.a. später)</a:t>
            </a:r>
          </a:p>
          <a:p>
            <a:pPr lvl="2"/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mtClean="0"/>
              <a:t> Funktion/Variable ist nur innerhalb der Implementierungsdatei sichtbar; ansonsten: globale Funktion/Variable</a:t>
            </a:r>
          </a:p>
        </p:txBody>
      </p:sp>
      <p:sp>
        <p:nvSpPr>
          <p:cNvPr id="4" name="Rechteck 3"/>
          <p:cNvSpPr/>
          <p:nvPr/>
        </p:nvSpPr>
        <p:spPr>
          <a:xfrm>
            <a:off x="4211960" y="6251054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en.cppreference.com/w/cpp/keyword/static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2454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Strings in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 </a:t>
            </a:r>
          </a:p>
          <a:p>
            <a:pPr marL="463550" indent="-285750"/>
            <a:r>
              <a:rPr lang="de-DE" noProof="0" dirty="0" smtClean="0"/>
              <a:t>Quote-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werden zu </a:t>
            </a:r>
            <a:r>
              <a:rPr lang="de-DE" b="1" noProof="0" dirty="0" err="1" smtClean="0"/>
              <a:t>java.lang.String</a:t>
            </a:r>
            <a:r>
              <a:rPr lang="de-DE" noProof="0" dirty="0" err="1" smtClean="0"/>
              <a:t>s</a:t>
            </a:r>
            <a:r>
              <a:rPr lang="de-DE" noProof="0" dirty="0" smtClean="0"/>
              <a:t> </a:t>
            </a:r>
          </a:p>
          <a:p>
            <a:pPr marL="463550" indent="-285750"/>
            <a:r>
              <a:rPr lang="de-DE" noProof="0" dirty="0" smtClean="0"/>
              <a:t>Beispiel: </a:t>
            </a: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World".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getClass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java.lang.String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463550" indent="-285750"/>
            <a:r>
              <a:rPr lang="de-DE" noProof="0" dirty="0" smtClean="0"/>
              <a:t>Quote-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werden zu </a:t>
            </a:r>
            <a:r>
              <a:rPr lang="de-DE" b="1" noProof="0" dirty="0" smtClean="0"/>
              <a:t>C-Strings =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 noProof="0" dirty="0" smtClean="0"/>
              <a:t>-Arrays </a:t>
            </a:r>
          </a:p>
          <a:p>
            <a:pPr marL="463550" indent="-285750"/>
            <a:r>
              <a:rPr lang="de-DE" noProof="0" dirty="0" smtClean="0"/>
              <a:t>Beispiele:</a:t>
            </a: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World."; // A C-style string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myString2("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World."); // explicit constructor invoc.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myString3 = 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World"; //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implicit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constructor invoc.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796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Standard-Bibliotheken in C++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ISO-genormte</a:t>
            </a:r>
            <a:r>
              <a:rPr lang="de-DE" noProof="0" dirty="0" smtClean="0"/>
              <a:t>, stetig wachsende Standardbibliothek</a:t>
            </a:r>
            <a:br>
              <a:rPr lang="de-DE" noProof="0" dirty="0" smtClean="0"/>
            </a:br>
            <a:endParaRPr lang="de-DE" noProof="0" dirty="0" smtClean="0"/>
          </a:p>
          <a:p>
            <a:r>
              <a:rPr lang="de-DE" noProof="0" dirty="0" smtClean="0"/>
              <a:t>Alle </a:t>
            </a:r>
            <a:r>
              <a:rPr lang="de-DE" noProof="0" smtClean="0"/>
              <a:t>Komponenten liegen in </a:t>
            </a:r>
            <a:r>
              <a:rPr lang="de-DE" b="1" noProof="0" smtClean="0">
                <a:latin typeface="Courier New" panose="02070309020205020404" pitchFamily="49" charset="0"/>
                <a:cs typeface="Courier New" panose="02070309020205020404" pitchFamily="49" charset="0"/>
              </a:rPr>
              <a:t>namespace </a:t>
            </a:r>
            <a:r>
              <a:rPr lang="de-DE" b="1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b="1" noProof="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noProof="0" dirty="0" smtClean="0"/>
              <a:t>Komponenten:</a:t>
            </a:r>
          </a:p>
          <a:p>
            <a:pPr marL="520700" indent="-342900"/>
            <a:r>
              <a:rPr lang="de-DE" noProof="0" dirty="0" smtClean="0"/>
              <a:t>I/O 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iostream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sstream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&gt;)</a:t>
            </a:r>
          </a:p>
          <a:p>
            <a:pPr marL="520700" indent="-342900"/>
            <a:r>
              <a:rPr lang="de-DE" altLang="de-DE" noProof="0" dirty="0" smtClean="0">
                <a:latin typeface="+mj-lt"/>
                <a:cs typeface="Consolas" pitchFamily="49" charset="0"/>
              </a:rPr>
              <a:t>Strings 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regex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)</a:t>
            </a:r>
          </a:p>
          <a:p>
            <a:pPr marL="520700" indent="-342900"/>
            <a:r>
              <a:rPr lang="de-DE" altLang="de-DE" noProof="0" dirty="0" smtClean="0"/>
              <a:t>Standard Template Library (STL)</a:t>
            </a:r>
          </a:p>
          <a:p>
            <a:pPr marL="692150" lvl="1" indent="-342900"/>
            <a:r>
              <a:rPr lang="de-DE" altLang="de-DE" noProof="0" dirty="0" smtClean="0"/>
              <a:t>Generische Datenstrukturen </a:t>
            </a:r>
            <a:br>
              <a:rPr lang="de-DE" altLang="de-DE" noProof="0" dirty="0" smtClean="0"/>
            </a:br>
            <a:r>
              <a:rPr lang="de-DE" altLang="de-DE" noProof="0" dirty="0" smtClean="0"/>
              <a:t>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vector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priority_queue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 )</a:t>
            </a:r>
          </a:p>
          <a:p>
            <a:pPr marL="692150" lvl="1" indent="-342900"/>
            <a:r>
              <a:rPr lang="de-DE" altLang="de-DE" noProof="0" dirty="0" smtClean="0"/>
              <a:t>Generische Algorithmen</a:t>
            </a:r>
            <a:br>
              <a:rPr lang="de-DE" altLang="de-DE" noProof="0" dirty="0" smtClean="0"/>
            </a:br>
            <a:r>
              <a:rPr lang="de-DE" altLang="de-DE" noProof="0" dirty="0" smtClean="0"/>
              <a:t>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algorithm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functional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 )</a:t>
            </a:r>
          </a:p>
          <a:p>
            <a:pPr marL="881063" lvl="2" indent="-342900"/>
            <a:endParaRPr lang="de-DE" altLang="de-DE" noProof="0" dirty="0" smtClean="0"/>
          </a:p>
          <a:p>
            <a:pPr marL="692150" lvl="1" indent="-342900"/>
            <a:endParaRPr lang="de-DE" altLang="de-DE" noProof="0" dirty="0" smtClean="0">
              <a:latin typeface="+mj-lt"/>
              <a:cs typeface="Consolas" pitchFamily="49" charset="0"/>
            </a:endParaRP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0975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Inhaltliche Struktur des Praktikums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smtClean="0"/>
              <a:t>Grundlagen</a:t>
            </a:r>
          </a:p>
          <a:p>
            <a:pPr lvl="1"/>
            <a:r>
              <a:rPr lang="de-DE" noProof="0" smtClean="0"/>
              <a:t>Projektstruktur</a:t>
            </a:r>
            <a:r>
              <a:rPr lang="de-DE" noProof="0" dirty="0" smtClean="0"/>
              <a:t>, Kompiliervorgang, allgemeine Konzepte</a:t>
            </a:r>
          </a:p>
          <a:p>
            <a:r>
              <a:rPr lang="de-DE" b="1" noProof="0" smtClean="0"/>
              <a:t>Speicherverwaltung</a:t>
            </a:r>
          </a:p>
          <a:p>
            <a:pPr lvl="1"/>
            <a:r>
              <a:rPr lang="de-DE" noProof="0" smtClean="0"/>
              <a:t>Speicherbereiche </a:t>
            </a:r>
            <a:r>
              <a:rPr lang="de-DE" noProof="0" dirty="0" smtClean="0"/>
              <a:t>in C++, Vergleich </a:t>
            </a:r>
            <a:r>
              <a:rPr lang="de-DE" noProof="0" smtClean="0"/>
              <a:t>zu Java</a:t>
            </a:r>
          </a:p>
          <a:p>
            <a:pPr lvl="1"/>
            <a:r>
              <a:rPr lang="de-DE" noProof="0" smtClean="0"/>
              <a:t>Typische Fallstricke </a:t>
            </a:r>
            <a:r>
              <a:rPr lang="de-DE" smtClean="0"/>
              <a:t>– </a:t>
            </a:r>
            <a:r>
              <a:rPr lang="de-DE" noProof="0" smtClean="0"/>
              <a:t>davon gibt </a:t>
            </a:r>
            <a:r>
              <a:rPr lang="de-DE" noProof="0" dirty="0" smtClean="0"/>
              <a:t>es </a:t>
            </a:r>
            <a:r>
              <a:rPr lang="de-DE" noProof="0" smtClean="0"/>
              <a:t>reichlich!</a:t>
            </a:r>
            <a:endParaRPr lang="de-DE" noProof="0" dirty="0" smtClean="0"/>
          </a:p>
          <a:p>
            <a:r>
              <a:rPr lang="de-DE" b="1" noProof="0" smtClean="0"/>
              <a:t>Objektorientierung</a:t>
            </a:r>
          </a:p>
          <a:p>
            <a:pPr lvl="1"/>
            <a:r>
              <a:rPr lang="de-DE" noProof="0" smtClean="0"/>
              <a:t>Besonderheiten </a:t>
            </a:r>
            <a:r>
              <a:rPr lang="de-DE" noProof="0" dirty="0" smtClean="0"/>
              <a:t>von C++</a:t>
            </a:r>
          </a:p>
          <a:p>
            <a:r>
              <a:rPr lang="de-DE" b="1" smtClean="0"/>
              <a:t>Einführung in (Embedded) C</a:t>
            </a:r>
            <a:endParaRPr lang="de-DE" b="1" noProof="0" smtClean="0"/>
          </a:p>
          <a:p>
            <a:pPr lvl="1"/>
            <a:r>
              <a:rPr lang="de-DE" noProof="0" smtClean="0"/>
              <a:t>Besonderheiten einer Hardwareplattform</a:t>
            </a:r>
          </a:p>
          <a:p>
            <a:r>
              <a:rPr lang="de-DE" b="1"/>
              <a:t>Fortgeschrittene Themen</a:t>
            </a:r>
          </a:p>
          <a:p>
            <a:pPr lvl="1"/>
            <a:r>
              <a:rPr lang="de-DE" smtClean="0"/>
              <a:t>Templates: vergleichbar </a:t>
            </a:r>
            <a:r>
              <a:rPr lang="de-DE"/>
              <a:t>mit Generics in </a:t>
            </a:r>
            <a:r>
              <a:rPr lang="de-DE" smtClean="0"/>
              <a:t>Java</a:t>
            </a:r>
            <a:endParaRPr lang="de-DE"/>
          </a:p>
          <a:p>
            <a:pPr lvl="1"/>
            <a:r>
              <a:rPr lang="de-DE"/>
              <a:t>Funktionszeiger: in C von Anfang an, in Java </a:t>
            </a:r>
            <a:r>
              <a:rPr lang="de-DE" smtClean="0"/>
              <a:t>erst seit </a:t>
            </a:r>
            <a:r>
              <a:rPr lang="de-DE"/>
              <a:t>1.8</a:t>
            </a:r>
            <a:r>
              <a:rPr lang="de-DE" smtClean="0"/>
              <a:t>!</a:t>
            </a:r>
          </a:p>
          <a:p>
            <a:r>
              <a:rPr lang="de-DE" b="1" smtClean="0"/>
              <a:t>Gastvortrag und Evaluation</a:t>
            </a:r>
          </a:p>
          <a:p>
            <a:pPr lvl="1"/>
            <a:r>
              <a:rPr lang="de-DE" smtClean="0"/>
              <a:t>Praktischer Einsatz von Microcontrollern</a:t>
            </a:r>
          </a:p>
          <a:p>
            <a:r>
              <a:rPr lang="de-DE" b="1" smtClean="0"/>
              <a:t>Freies Arbeiten</a:t>
            </a:r>
            <a:endParaRPr lang="de-DE" b="1"/>
          </a:p>
          <a:p>
            <a:endParaRPr lang="de-DE" noProof="0" dirty="0" smtClean="0"/>
          </a:p>
          <a:p>
            <a:pPr marL="342900" indent="-342900">
              <a:buFontTx/>
              <a:buChar char="-"/>
            </a:pPr>
            <a:endParaRPr lang="de-DE" b="1" noProof="0" dirty="0"/>
          </a:p>
        </p:txBody>
      </p:sp>
      <p:sp>
        <p:nvSpPr>
          <p:cNvPr id="4" name="Geschweifte Klammer rechts 3"/>
          <p:cNvSpPr/>
          <p:nvPr/>
        </p:nvSpPr>
        <p:spPr bwMode="auto">
          <a:xfrm>
            <a:off x="6084168" y="1556792"/>
            <a:ext cx="288032" cy="1512168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45643" y="2132856"/>
            <a:ext cx="128759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Tage 1 &amp; 2</a:t>
            </a:r>
            <a:endParaRPr lang="en-US"/>
          </a:p>
        </p:txBody>
      </p:sp>
      <p:sp>
        <p:nvSpPr>
          <p:cNvPr id="6" name="Geschweifte Klammer rechts 5"/>
          <p:cNvSpPr/>
          <p:nvPr/>
        </p:nvSpPr>
        <p:spPr bwMode="auto">
          <a:xfrm>
            <a:off x="6084168" y="3141439"/>
            <a:ext cx="288032" cy="10796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588224" y="3506279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3</a:t>
            </a:r>
            <a:endParaRPr lang="en-US"/>
          </a:p>
        </p:txBody>
      </p:sp>
      <p:sp>
        <p:nvSpPr>
          <p:cNvPr id="8" name="Geschweifte Klammer rechts 7"/>
          <p:cNvSpPr/>
          <p:nvPr/>
        </p:nvSpPr>
        <p:spPr bwMode="auto">
          <a:xfrm>
            <a:off x="6084168" y="4386243"/>
            <a:ext cx="288032" cy="7709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588224" y="4596733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4</a:t>
            </a:r>
            <a:endParaRPr lang="en-US"/>
          </a:p>
        </p:txBody>
      </p:sp>
      <p:sp>
        <p:nvSpPr>
          <p:cNvPr id="10" name="Geschweifte Klammer rechts 9"/>
          <p:cNvSpPr/>
          <p:nvPr/>
        </p:nvSpPr>
        <p:spPr bwMode="auto">
          <a:xfrm>
            <a:off x="6084168" y="5244543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588224" y="5311017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5</a:t>
            </a:r>
            <a:endParaRPr lang="en-US"/>
          </a:p>
        </p:txBody>
      </p:sp>
      <p:sp>
        <p:nvSpPr>
          <p:cNvPr id="12" name="Geschweifte Klammer rechts 11"/>
          <p:cNvSpPr/>
          <p:nvPr/>
        </p:nvSpPr>
        <p:spPr bwMode="auto">
          <a:xfrm>
            <a:off x="6084168" y="5776727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588224" y="5843201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6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872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Boost</a:t>
            </a:r>
            <a:r>
              <a:rPr lang="de-DE" altLang="de-DE" noProof="0" dirty="0" smtClean="0"/>
              <a:t>: </a:t>
            </a:r>
            <a:br>
              <a:rPr lang="de-DE" altLang="de-DE" noProof="0" dirty="0" smtClean="0"/>
            </a:br>
            <a:r>
              <a:rPr lang="de-DE" altLang="de-DE" noProof="0" dirty="0" smtClean="0"/>
              <a:t>"Brutschrank" für C++-Standardkomponenten</a:t>
            </a:r>
          </a:p>
        </p:txBody>
      </p:sp>
      <p:pic>
        <p:nvPicPr>
          <p:cNvPr id="34819" name="Picture 5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413" y="-1270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7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254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10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213" y="1778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12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13" y="3302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3" name="Picture 14" descr="Boost C++ Libraries">
            <a:hlinkClick r:id="rId4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250" y="96838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4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725" y="1908217"/>
            <a:ext cx="2486025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Abgerundete rechteckige Legende 13"/>
          <p:cNvSpPr/>
          <p:nvPr/>
        </p:nvSpPr>
        <p:spPr>
          <a:xfrm>
            <a:off x="4722813" y="1706563"/>
            <a:ext cx="3822129" cy="1428750"/>
          </a:xfrm>
          <a:prstGeom prst="wedgeRoundRectCallout">
            <a:avLst>
              <a:gd name="adj1" fmla="val -83786"/>
              <a:gd name="adj2" fmla="val -10616"/>
              <a:gd name="adj3" fmla="val 16667"/>
            </a:avLst>
          </a:prstGeom>
          <a:solidFill>
            <a:schemeClr val="tx1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r" eaLnBrk="0" hangingPunct="0">
              <a:defRPr/>
            </a:pPr>
            <a:r>
              <a:rPr lang="en-US" smtClean="0">
                <a:solidFill>
                  <a:schemeClr val="bg1"/>
                </a:solidFill>
              </a:rPr>
              <a:t>"...</a:t>
            </a:r>
            <a:r>
              <a:rPr lang="en-US">
                <a:solidFill>
                  <a:schemeClr val="bg1"/>
                </a:solidFill>
              </a:rPr>
              <a:t>one of the most highly regarded and expertly designed C++ library projects in the world</a:t>
            </a:r>
            <a:r>
              <a:rPr lang="en-US" smtClean="0">
                <a:solidFill>
                  <a:schemeClr val="bg1"/>
                </a:solidFill>
              </a:rPr>
              <a:t>."</a:t>
            </a: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r>
              <a:rPr lang="en-US" sz="800">
                <a:solidFill>
                  <a:schemeClr val="bg1"/>
                </a:solidFill>
                <a:cs typeface="Arial" charset="0"/>
              </a:rPr>
              <a:t>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6"/>
              </a:rPr>
              <a:t>Herb Sutter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 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7"/>
              </a:rPr>
              <a:t>Andrei </a:t>
            </a:r>
            <a:r>
              <a:rPr lang="en-US" sz="800" err="1">
                <a:solidFill>
                  <a:schemeClr val="bg1"/>
                </a:solidFill>
                <a:cs typeface="Arial" charset="0"/>
                <a:hlinkClick r:id="rId7"/>
              </a:rPr>
              <a:t>Alexandrescu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8"/>
              </a:rPr>
              <a:t>C++ Coding Standards</a:t>
            </a:r>
            <a:r>
              <a:rPr lang="en-US" sz="600">
                <a:solidFill>
                  <a:schemeClr val="bg1"/>
                </a:solidFill>
              </a:rPr>
              <a:t> 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4827" name="Rechteck 4"/>
          <p:cNvSpPr>
            <a:spLocks noChangeArrowheads="1"/>
          </p:cNvSpPr>
          <p:nvPr/>
        </p:nvSpPr>
        <p:spPr bwMode="auto">
          <a:xfrm>
            <a:off x="938543" y="2882942"/>
            <a:ext cx="2338388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hlinkClick r:id="rId4"/>
              </a:rPr>
              <a:t>http://www.boost.org/</a:t>
            </a:r>
            <a:endParaRPr lang="de-DE" altLang="de-DE" sz="1800" b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864725" y="3557183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Array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864725" y="4349271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Chrono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Abgerundetes Rechteck 15"/>
          <p:cNvSpPr/>
          <p:nvPr/>
        </p:nvSpPr>
        <p:spPr bwMode="auto">
          <a:xfrm>
            <a:off x="864725" y="5141359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Date Time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2665472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Filesystem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Abgerundetes Rechteck 17"/>
          <p:cNvSpPr/>
          <p:nvPr/>
        </p:nvSpPr>
        <p:spPr bwMode="auto">
          <a:xfrm>
            <a:off x="2651605" y="4332981"/>
            <a:ext cx="1645592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Function</a:t>
            </a:r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(al)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Abgerundetes Rechteck 18"/>
          <p:cNvSpPr/>
          <p:nvPr/>
        </p:nvSpPr>
        <p:spPr bwMode="auto">
          <a:xfrm>
            <a:off x="2656345" y="5141359"/>
            <a:ext cx="1645592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Graph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Abgerundetes Rechteck 19"/>
          <p:cNvSpPr/>
          <p:nvPr/>
        </p:nvSpPr>
        <p:spPr bwMode="auto">
          <a:xfrm>
            <a:off x="4671653" y="3562671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Lambda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Abgerundetes Rechteck 20"/>
          <p:cNvSpPr/>
          <p:nvPr/>
        </p:nvSpPr>
        <p:spPr bwMode="auto">
          <a:xfrm>
            <a:off x="4662542" y="4343957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Math</a:t>
            </a:r>
            <a:r>
              <a:rPr lang="de-DE" b="1">
                <a:solidFill>
                  <a:schemeClr val="bg1"/>
                </a:solidFill>
              </a:rPr>
              <a:t/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(</a:t>
            </a:r>
            <a:r>
              <a:rPr lang="de-DE" b="1" err="1" smtClean="0">
                <a:solidFill>
                  <a:schemeClr val="bg1"/>
                </a:solidFill>
              </a:rPr>
              <a:t>advanced</a:t>
            </a:r>
            <a:r>
              <a:rPr lang="de-DE" b="1" smtClean="0">
                <a:solidFill>
                  <a:schemeClr val="bg1"/>
                </a:solidFill>
              </a:rPr>
              <a:t>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Abgerundetes Rechteck 21"/>
          <p:cNvSpPr/>
          <p:nvPr/>
        </p:nvSpPr>
        <p:spPr bwMode="auto">
          <a:xfrm>
            <a:off x="4662541" y="512524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MPI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Abgerundetes Rechteck 22"/>
          <p:cNvSpPr/>
          <p:nvPr/>
        </p:nvSpPr>
        <p:spPr bwMode="auto">
          <a:xfrm>
            <a:off x="6588986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</a:rPr>
              <a:t>Odeint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Abgerundetes Rechteck 23"/>
          <p:cNvSpPr/>
          <p:nvPr/>
        </p:nvSpPr>
        <p:spPr bwMode="auto">
          <a:xfrm>
            <a:off x="6588985" y="4332981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Smart </a:t>
            </a:r>
            <a:r>
              <a:rPr lang="de-DE" b="1" err="1" smtClean="0">
                <a:solidFill>
                  <a:schemeClr val="bg1"/>
                </a:solidFill>
              </a:rPr>
              <a:t>Ptr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Abgerundetes Rechteck 24"/>
          <p:cNvSpPr/>
          <p:nvPr/>
        </p:nvSpPr>
        <p:spPr bwMode="auto">
          <a:xfrm>
            <a:off x="6588986" y="5108779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898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Operatorüberladung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248943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Operatoren in </a:t>
            </a:r>
            <a:r>
              <a:rPr lang="de-DE" b="1" noProof="0" dirty="0" smtClean="0"/>
              <a:t>Sonderrolle</a:t>
            </a:r>
            <a:r>
              <a:rPr lang="de-DE" noProof="0" dirty="0" smtClean="0"/>
              <a:t>, </a:t>
            </a:r>
            <a:r>
              <a:rPr lang="de-DE" b="1" noProof="0" dirty="0" smtClean="0"/>
              <a:t>fest belegt</a:t>
            </a:r>
            <a:r>
              <a:rPr lang="de-DE" noProof="0" dirty="0" smtClean="0"/>
              <a:t> ("Lehre aus Erfahrung mit C++")</a:t>
            </a:r>
          </a:p>
          <a:p>
            <a:pPr marL="520700" indent="-342900"/>
            <a:r>
              <a:rPr lang="de-DE" noProof="0" dirty="0" smtClean="0"/>
              <a:t>Fixe </a:t>
            </a:r>
            <a:r>
              <a:rPr lang="de-DE" b="1" noProof="0" dirty="0" smtClean="0"/>
              <a:t>Präzedenz</a:t>
            </a:r>
            <a:r>
              <a:rPr lang="de-DE" noProof="0" dirty="0" smtClean="0"/>
              <a:t> (= Abarbeitungsreihenfolge bei mehreren Operatoren)</a:t>
            </a:r>
          </a:p>
          <a:p>
            <a:pPr marL="692150" lvl="1" indent="-342900"/>
            <a:r>
              <a:rPr lang="de-DE" noProof="0" dirty="0" smtClean="0"/>
              <a:t>Im Ausdruck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 = a + 1;</a:t>
            </a:r>
            <a:r>
              <a:rPr lang="de-DE" noProof="0" dirty="0" smtClean="0"/>
              <a:t> wird zuerst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'+'</a:t>
            </a:r>
            <a:r>
              <a:rPr lang="de-DE" noProof="0" dirty="0" smtClean="0"/>
              <a:t> und dann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'='</a:t>
            </a:r>
            <a:r>
              <a:rPr lang="de-DE" noProof="0" dirty="0" smtClean="0"/>
              <a:t> ausgewertet.</a:t>
            </a:r>
          </a:p>
          <a:p>
            <a:pPr marL="692150" lvl="1" indent="-342900"/>
            <a:r>
              <a:rPr lang="de-DE" b="1" noProof="0" smtClean="0"/>
              <a:t>Beispiel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++,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--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 smtClean="0"/>
              <a:t> vor ++,--,+,-,~,! vor *,/,% vor …</a:t>
            </a:r>
          </a:p>
          <a:p>
            <a:pPr marL="692150" lvl="1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Operatoren als </a:t>
            </a:r>
            <a:r>
              <a:rPr lang="de-DE" b="1" noProof="0" dirty="0" err="1" smtClean="0"/>
              <a:t>Syntactic</a:t>
            </a:r>
            <a:r>
              <a:rPr lang="de-DE" b="1" noProof="0" dirty="0" smtClean="0"/>
              <a:t> Sugar </a:t>
            </a:r>
            <a:r>
              <a:rPr lang="de-DE" noProof="0" dirty="0" smtClean="0"/>
              <a:t>und beliebig überschreibbar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 + b</a:t>
            </a:r>
            <a:r>
              <a:rPr lang="de-DE" noProof="0" dirty="0" smtClean="0"/>
              <a:t> gleichwertig zu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a,b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 smtClean="0"/>
              <a:t> oder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a.operator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+(b)</a:t>
            </a:r>
          </a:p>
          <a:p>
            <a:pPr marL="692150" lvl="1" indent="-342900"/>
            <a:r>
              <a:rPr lang="de-DE" noProof="0" dirty="0" smtClean="0"/>
              <a:t>Extrem wichtig: Zuweisungsoperator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noProof="0" dirty="0" smtClean="0"/>
              <a:t> (siehe später)</a:t>
            </a:r>
          </a:p>
          <a:p>
            <a:pPr marL="520700" indent="-342900"/>
            <a:r>
              <a:rPr lang="de-DE" noProof="0" dirty="0" smtClean="0"/>
              <a:t>Fixe </a:t>
            </a:r>
            <a:r>
              <a:rPr lang="de-DE" b="1" noProof="0" dirty="0" smtClean="0"/>
              <a:t>Präzedenz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smtClean="0"/>
              <a:t> vor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++,--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),(),[],.,-&gt;</a:t>
            </a:r>
            <a:r>
              <a:rPr lang="de-DE" noProof="0" dirty="0" smtClean="0"/>
              <a:t> vor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++,--,…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635896" y="5890419"/>
            <a:ext cx="5166320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docs.oracle.com/javase/tutorial/java/nutsandbolts/operators.html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en.cppreference.com/w/cpp/language/operators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hlinkClick r:id="rId4"/>
              </a:rPr>
              <a:t>http://</a:t>
            </a:r>
            <a:r>
              <a:rPr lang="en-US" sz="1200" smtClean="0">
                <a:hlinkClick r:id="rId4"/>
              </a:rPr>
              <a:t>en.cppreference.com/w/cpp/language/operator_precedence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081436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Iterierungskonzepte</a:t>
            </a:r>
            <a:r>
              <a:rPr lang="de-DE" noProof="0" dirty="0" smtClean="0"/>
              <a:t> in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Autofit/>
          </a:bodyPr>
          <a:lstStyle/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 smtClean="0"/>
              <a:t>Java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</a:t>
            </a:r>
            <a:r>
              <a:rPr lang="de-DE" sz="1200" b="1" noProof="0" smtClean="0">
                <a:latin typeface="+mj-lt"/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 = …; i &lt; …; ++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i){/*body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While-Do: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*/){/*body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Do-While:	</a:t>
            </a:r>
            <a:r>
              <a:rPr lang="de-DE" sz="1400" smtClean="0">
                <a:cs typeface="Consolas" panose="020B0609020204030204" pitchFamily="49" charset="0"/>
              </a:rPr>
              <a:t>do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Foreach: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for(final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String s :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String[]{"a", "b", "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c"}){/*body*/} </a:t>
            </a:r>
            <a:r>
              <a:rPr lang="de-DE" sz="1400" noProof="0" smtClean="0"/>
              <a:t>(seit Java 1.7)</a:t>
            </a:r>
            <a:endParaRPr lang="de-DE" sz="1400" noProof="0" dirty="0" smtClean="0"/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Iterator: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Iterator&lt;Object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list.iterator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iter.hasNext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{Object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o =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iter.next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();}</a:t>
            </a:r>
            <a:r>
              <a:rPr lang="de-DE" sz="1400" noProof="0" smtClean="0"/>
              <a:t> </a:t>
            </a:r>
            <a:endParaRPr lang="de-DE" sz="1400" noProof="0" dirty="0" smtClean="0"/>
          </a:p>
          <a:p>
            <a:pPr marL="1651000" lvl="5" indent="-285750">
              <a:tabLst>
                <a:tab pos="1431925" algn="l"/>
                <a:tab pos="1706563" algn="l"/>
              </a:tabLst>
            </a:pPr>
            <a:r>
              <a:rPr lang="de-DE" sz="1200" noProof="0" dirty="0" smtClean="0"/>
              <a:t>z.B. um Elemente leicht überspringen </a:t>
            </a:r>
            <a:r>
              <a:rPr lang="de-DE" sz="1200" noProof="0" smtClean="0"/>
              <a:t>zu können</a:t>
            </a:r>
          </a:p>
          <a:p>
            <a:pPr marL="635000" lvl="1" indent="-285750">
              <a:tabLst>
                <a:tab pos="1431925" algn="l"/>
                <a:tab pos="1706563" algn="l"/>
              </a:tabLst>
            </a:pPr>
            <a:endParaRPr lang="de-DE" sz="12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 smtClean="0"/>
              <a:t>C++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</a:t>
            </a:r>
            <a:r>
              <a:rPr lang="de-DE" sz="1200" b="1">
                <a:cs typeface="Consolas" panose="020B0609020204030204" pitchFamily="49" charset="0"/>
              </a:rPr>
              <a:t>: </a:t>
            </a:r>
            <a:r>
              <a:rPr lang="de-DE" sz="1200" b="1" smtClean="0">
                <a:cs typeface="Consolas" panose="020B0609020204030204" pitchFamily="49" charset="0"/>
              </a:rPr>
              <a:t>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 = …; i &lt; …; ++i){/*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smtClean="0"/>
              <a:t>(</a:t>
            </a:r>
            <a:r>
              <a:rPr lang="de-DE" sz="1400" noProof="0" dirty="0" smtClean="0"/>
              <a:t>wie in Java), 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While-Do</a:t>
            </a:r>
            <a:r>
              <a:rPr lang="de-DE" sz="1200" b="1" smtClean="0">
                <a:cs typeface="Consolas" panose="020B0609020204030204" pitchFamily="49" charset="0"/>
              </a:rPr>
              <a:t>:	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 smtClean="0">
                <a:cs typeface="Consolas" panose="020B0609020204030204" pitchFamily="49" charset="0"/>
              </a:rPr>
              <a:t> 	</a:t>
            </a:r>
            <a:r>
              <a:rPr lang="de-DE" sz="1400" noProof="0" dirty="0" smtClean="0"/>
              <a:t>(wie in Java), 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Do-While</a:t>
            </a:r>
            <a:r>
              <a:rPr lang="de-DE" sz="1200" b="1" smtClean="0">
                <a:cs typeface="Consolas" panose="020B0609020204030204" pitchFamily="49" charset="0"/>
              </a:rPr>
              <a:t>: 	</a:t>
            </a:r>
            <a:r>
              <a:rPr lang="de-DE" sz="1400">
                <a:latin typeface="Consolas" panose="020B0609020204030204" pitchFamily="49" charset="0"/>
                <a:cs typeface="Consolas" panose="020B0609020204030204" pitchFamily="49" charset="0"/>
              </a:rPr>
              <a:t>do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  <a:r>
              <a:rPr lang="de-DE" sz="1400" noProof="0" dirty="0" smtClean="0">
                <a:cs typeface="Consolas" panose="020B0609020204030204" pitchFamily="49" charset="0"/>
              </a:rPr>
              <a:t>	</a:t>
            </a:r>
            <a:r>
              <a:rPr lang="de-DE" sz="1400" noProof="0" dirty="0" smtClean="0"/>
              <a:t>(wie in Java), 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STL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:	std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(),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(), /*function to execute*/)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Iterator</a:t>
            </a:r>
            <a:r>
              <a:rPr lang="de-DE" sz="1200" b="1" smtClean="0"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for(std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&lt;int&gt;::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iterator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iter=v.begin();iter!=v.end();++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{int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x = *v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r>
              <a:rPr lang="de-DE" sz="1400"/>
              <a:t> </a:t>
            </a:r>
            <a:r>
              <a:rPr lang="de-DE" sz="1400" smtClean="0"/>
              <a:t>			(</a:t>
            </a:r>
            <a:r>
              <a:rPr lang="de-DE" sz="1400" dirty="0"/>
              <a:t>traditionell, STL-Stil)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Foreach: </a:t>
            </a:r>
            <a:r>
              <a:rPr lang="de-DE" sz="1400" b="1" smtClean="0">
                <a:cs typeface="Consolas" panose="020B0609020204030204" pitchFamily="49" charset="0"/>
              </a:rPr>
              <a:t>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 i : {1,2,3,4,5})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{/*...*/} 	</a:t>
            </a:r>
            <a:r>
              <a:rPr lang="de-DE" sz="1400" noProof="0" smtClean="0">
                <a:latin typeface="+mj-lt"/>
                <a:cs typeface="Consolas" panose="020B0609020204030204" pitchFamily="49" charset="0"/>
              </a:rPr>
              <a:t>(</a:t>
            </a:r>
            <a:r>
              <a:rPr lang="de-DE" sz="1400" noProof="0" smtClean="0"/>
              <a:t>seit </a:t>
            </a:r>
            <a:r>
              <a:rPr lang="de-DE" sz="1400" noProof="0" dirty="0" smtClean="0"/>
              <a:t>C++11, wie in Java)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384680" y="6093296"/>
            <a:ext cx="4572000" cy="4357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 smtClean="0"/>
              <a:t>STL: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://www.cplusplus.com/reference/algorithm/for_each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</a:p>
          <a:p>
            <a:pPr algn="r"/>
            <a:r>
              <a:rPr lang="en-US" sz="1200" smtClean="0"/>
              <a:t>C++11: </a:t>
            </a:r>
            <a:r>
              <a:rPr lang="en-US" sz="1200" smtClean="0">
                <a:hlinkClick r:id="rId3"/>
              </a:rPr>
              <a:t>http</a:t>
            </a:r>
            <a:r>
              <a:rPr lang="en-US" sz="1200">
                <a:hlinkClick r:id="rId3"/>
              </a:rPr>
              <a:t>://</a:t>
            </a:r>
            <a:r>
              <a:rPr lang="en-US" sz="1200" smtClean="0">
                <a:hlinkClick r:id="rId3"/>
              </a:rPr>
              <a:t>en.cppreference.com/w/cpp/language/range-for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4737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Konzepte und Konventionen sind in C++ wesentlich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C</a:t>
            </a:r>
            <a:r>
              <a:rPr lang="de-DE" noProof="0" smtClean="0"/>
              <a:t>++ vertraut dem Programmierer –</a:t>
            </a:r>
            <a:r>
              <a:rPr lang="de-DE" noProof="0" smtClean="0">
                <a:sym typeface="Wingdings" panose="05000000000000000000" pitchFamily="2" charset="2"/>
              </a:rPr>
              <a:t> </a:t>
            </a:r>
            <a:r>
              <a:rPr lang="de-DE" b="1" noProof="0" smtClean="0">
                <a:sym typeface="Wingdings" panose="05000000000000000000" pitchFamily="2" charset="2"/>
              </a:rPr>
              <a:t>alles </a:t>
            </a:r>
            <a:r>
              <a:rPr lang="de-DE" noProof="0" smtClean="0">
                <a:sym typeface="Wingdings" panose="05000000000000000000" pitchFamily="2" charset="2"/>
              </a:rPr>
              <a:t>ist </a:t>
            </a:r>
            <a:r>
              <a:rPr lang="de-DE" noProof="0" dirty="0" smtClean="0">
                <a:sym typeface="Wingdings" panose="05000000000000000000" pitchFamily="2" charset="2"/>
              </a:rPr>
              <a:t>möglich.</a:t>
            </a:r>
          </a:p>
          <a:p>
            <a:endParaRPr lang="de-DE" noProof="0" dirty="0" smtClean="0"/>
          </a:p>
          <a:p>
            <a:endParaRPr lang="de-DE" b="1" noProof="0" smtClean="0"/>
          </a:p>
          <a:p>
            <a:r>
              <a:rPr lang="de-DE" b="1" noProof="0" smtClean="0"/>
              <a:t>Konventionen </a:t>
            </a:r>
            <a:r>
              <a:rPr lang="de-DE" noProof="0" dirty="0" smtClean="0"/>
              <a:t>sind in C++ wesentlich, werden </a:t>
            </a:r>
            <a:r>
              <a:rPr lang="de-DE" noProof="0" dirty="0" err="1" smtClean="0"/>
              <a:t>tw</a:t>
            </a:r>
            <a:r>
              <a:rPr lang="de-DE" noProof="0" dirty="0" smtClean="0"/>
              <a:t>. mittels Schlüsselwörtern spezifiziert und vom Compiler überprüft:</a:t>
            </a:r>
          </a:p>
          <a:p>
            <a:pPr marL="520700" indent="-34290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f()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noexcept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smtClean="0">
                <a:sym typeface="Wingdings" panose="05000000000000000000" pitchFamily="2" charset="2"/>
              </a:rPr>
              <a:t>garantiert, das f keine </a:t>
            </a:r>
            <a:r>
              <a:rPr lang="de-DE" noProof="0" dirty="0" err="1" smtClean="0">
                <a:sym typeface="Wingdings" panose="05000000000000000000" pitchFamily="2" charset="2"/>
              </a:rPr>
              <a:t>Exceptions</a:t>
            </a:r>
            <a:r>
              <a:rPr lang="de-DE" noProof="0" dirty="0" smtClean="0">
                <a:sym typeface="Wingdings" panose="05000000000000000000" pitchFamily="2" charset="2"/>
              </a:rPr>
              <a:t> wirft.</a:t>
            </a:r>
          </a:p>
          <a:p>
            <a:pPr marL="692150" lvl="1" indent="-342900"/>
            <a:endParaRPr lang="de-DE" noProof="0" dirty="0" smtClean="0">
              <a:sym typeface="Wingdings" panose="05000000000000000000" pitchFamily="2" charset="2"/>
            </a:endParaRPr>
          </a:p>
          <a:p>
            <a:r>
              <a:rPr lang="de-DE" b="1" noProof="0" dirty="0" smtClean="0"/>
              <a:t>Konzepte:</a:t>
            </a:r>
          </a:p>
          <a:p>
            <a:pPr marL="520700" indent="-342900"/>
            <a:r>
              <a:rPr lang="de-DE" b="1" noProof="0" dirty="0" err="1" smtClean="0"/>
              <a:t>One</a:t>
            </a:r>
            <a:r>
              <a:rPr lang="de-DE" b="1" noProof="0" dirty="0" smtClean="0"/>
              <a:t>-Definition </a:t>
            </a:r>
            <a:r>
              <a:rPr lang="de-DE" b="1" noProof="0" dirty="0" err="1" smtClean="0"/>
              <a:t>Rule</a:t>
            </a:r>
            <a:endParaRPr lang="de-DE" noProof="0" dirty="0" smtClean="0"/>
          </a:p>
          <a:p>
            <a:pPr marL="692150" lvl="1" indent="-342900"/>
            <a:r>
              <a:rPr lang="de-DE" noProof="0" dirty="0" smtClean="0"/>
              <a:t>Methoden/Klassen dürfen nur einmal definiert werden.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err="1" smtClean="0"/>
              <a:t>Undefined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Behavior</a:t>
            </a:r>
            <a:r>
              <a:rPr lang="de-DE" b="1" noProof="0" dirty="0" smtClean="0"/>
              <a:t> (UB)</a:t>
            </a:r>
          </a:p>
          <a:p>
            <a:pPr marL="692150" lvl="1" indent="-342900"/>
            <a:r>
              <a:rPr lang="de-DE" noProof="0" dirty="0" smtClean="0"/>
              <a:t>UB tritt ein, wenn Code auf eine nicht-spezifizierte Weise aufgerufen wird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20700" indent="-342900"/>
            <a:r>
              <a:rPr lang="de-DE" b="1" noProof="0" dirty="0" err="1" smtClean="0"/>
              <a:t>Const</a:t>
            </a:r>
            <a:r>
              <a:rPr lang="de-DE" b="1" noProof="0" dirty="0" smtClean="0"/>
              <a:t> Correctness</a:t>
            </a:r>
          </a:p>
          <a:p>
            <a:pPr marL="692150" lvl="1" indent="-342900"/>
            <a:r>
              <a:rPr lang="de-DE" noProof="0" dirty="0" smtClean="0"/>
              <a:t>Schutz vor ungewollten Zustandsänderungen, vgl.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Variablen neu zuweisen in Java</a:t>
            </a:r>
            <a:endParaRPr lang="de-DE" noProof="0" dirty="0"/>
          </a:p>
        </p:txBody>
      </p:sp>
      <p:sp>
        <p:nvSpPr>
          <p:cNvPr id="6" name="Rechteck 5"/>
          <p:cNvSpPr/>
          <p:nvPr/>
        </p:nvSpPr>
        <p:spPr>
          <a:xfrm>
            <a:off x="4744235" y="5857425"/>
            <a:ext cx="4147353" cy="7791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smtClean="0">
                <a:hlinkClick r:id="rId3"/>
              </a:rPr>
              <a:t>https</a:t>
            </a:r>
            <a:r>
              <a:rPr lang="en-US" sz="1200">
                <a:hlinkClick r:id="rId3"/>
              </a:rPr>
              <a:t>://</a:t>
            </a:r>
            <a:r>
              <a:rPr lang="en-US" sz="1200" smtClean="0">
                <a:hlinkClick r:id="rId3"/>
              </a:rPr>
              <a:t>en.wikipedia.org/wiki/One_Definition_Rule</a:t>
            </a:r>
            <a:endParaRPr lang="en-US" sz="1200"/>
          </a:p>
          <a:p>
            <a:pPr algn="r"/>
            <a:r>
              <a:rPr lang="en-US" sz="1200">
                <a:hlinkClick r:id="rId4"/>
              </a:rPr>
              <a:t>https://</a:t>
            </a:r>
            <a:r>
              <a:rPr lang="en-US" sz="1200" smtClean="0">
                <a:hlinkClick r:id="rId4"/>
              </a:rPr>
              <a:t>isocpp.org/wiki/faq/const-correctness</a:t>
            </a:r>
            <a:endParaRPr lang="en-US" sz="1200" smtClean="0"/>
          </a:p>
          <a:p>
            <a:pPr algn="r"/>
            <a:r>
              <a:rPr lang="en-US" sz="1200">
                <a:solidFill>
                  <a:srgbClr val="7F7F7F"/>
                </a:solidFill>
              </a:rPr>
              <a:t>Fortgeschritten: </a:t>
            </a:r>
            <a:r>
              <a:rPr lang="en-US" sz="1200">
                <a:hlinkClick r:id="rId5"/>
              </a:rPr>
              <a:t>http://en.cppreference.com/w/cpp/concept</a:t>
            </a:r>
            <a:endParaRPr lang="en-US" sz="1200"/>
          </a:p>
          <a:p>
            <a:pPr algn="r"/>
            <a:endParaRPr lang="en-US" sz="120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930780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755576" y="1844824"/>
            <a:ext cx="7632848" cy="60760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i="1" smtClean="0">
                <a:solidFill>
                  <a:schemeClr val="bg1"/>
                </a:solidFill>
              </a:rPr>
              <a:t>"C </a:t>
            </a:r>
            <a:r>
              <a:rPr lang="en-US" i="1">
                <a:solidFill>
                  <a:schemeClr val="bg1"/>
                </a:solidFill>
              </a:rPr>
              <a:t>makes it easy to shoot yourself in the foot; C++ makes it harder, but when you do it blows your whole leg </a:t>
            </a:r>
            <a:r>
              <a:rPr lang="en-US" i="1" smtClean="0">
                <a:solidFill>
                  <a:schemeClr val="bg1"/>
                </a:solidFill>
              </a:rPr>
              <a:t>off" - B. Stroustroup, 1986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03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Undefined</a:t>
            </a:r>
            <a:r>
              <a:rPr lang="de-DE" noProof="0" dirty="0" smtClean="0"/>
              <a:t> </a:t>
            </a:r>
            <a:r>
              <a:rPr lang="de-DE" noProof="0" dirty="0" err="1" smtClean="0"/>
              <a:t>Behavior</a:t>
            </a:r>
            <a:r>
              <a:rPr lang="de-DE" noProof="0" dirty="0" smtClean="0"/>
              <a:t> (UB)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Definition</a:t>
            </a:r>
            <a:r>
              <a:rPr lang="de-DE" noProof="0" dirty="0" smtClean="0"/>
              <a:t>: Konstrukte mit UB lassen ein Programm bedeutungslos werden. Ein Compiler kann im Falle von UB mit Fehlermeldung abbrechen oder Code mit beliebigem Verhalten </a:t>
            </a:r>
            <a:r>
              <a:rPr lang="de-DE" noProof="0" smtClean="0"/>
              <a:t>generieren.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Beispiele</a:t>
            </a:r>
            <a:r>
              <a:rPr lang="de-DE" noProof="0" dirty="0" smtClean="0"/>
              <a:t>:</a:t>
            </a:r>
          </a:p>
          <a:p>
            <a:pPr marL="520700" indent="-342900"/>
            <a:r>
              <a:rPr lang="de-DE" noProof="0" dirty="0" err="1" smtClean="0"/>
              <a:t>Dereferenzieren</a:t>
            </a:r>
            <a:r>
              <a:rPr lang="de-DE" noProof="0" dirty="0" smtClean="0"/>
              <a:t> von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null; int x =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520700" indent="-342900"/>
            <a:r>
              <a:rPr lang="de-DE" noProof="0" dirty="0" smtClean="0"/>
              <a:t>Division durch 0: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y = x/0;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Konstanten nach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 smtClean="0"/>
              <a:t> manipulieren: </a:t>
            </a:r>
          </a:p>
          <a:p>
            <a:pPr marL="520700" indent="-342900"/>
            <a:r>
              <a:rPr lang="de-DE" noProof="0" dirty="0" smtClean="0"/>
              <a:t>Fehlendes</a:t>
            </a:r>
            <a:r>
              <a:rPr lang="de-DE" dirty="0"/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 smtClean="0"/>
              <a:t>-Statement: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int f {/*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statement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520700" indent="-342900"/>
            <a:r>
              <a:rPr lang="de-DE" noProof="0" dirty="0" smtClean="0"/>
              <a:t>Zugriff auf </a:t>
            </a:r>
            <a:r>
              <a:rPr lang="de-DE" noProof="0" dirty="0" err="1" smtClean="0"/>
              <a:t>uninitialisierte</a:t>
            </a:r>
            <a:r>
              <a:rPr lang="de-DE" noProof="0" dirty="0" smtClean="0"/>
              <a:t> Variablen: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b; int a = b +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1;</a:t>
            </a:r>
          </a:p>
          <a:p>
            <a:pPr marL="520700" indent="-34290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Warum wird UB überhaupt vom Compiler zugelassen?</a:t>
            </a:r>
          </a:p>
          <a:p>
            <a:pPr marL="520700" indent="-342900"/>
            <a:r>
              <a:rPr lang="de-DE" noProof="0" dirty="0" smtClean="0"/>
              <a:t>Der Hauptgrund </a:t>
            </a:r>
            <a:r>
              <a:rPr lang="de-DE" noProof="0" smtClean="0"/>
              <a:t>dürfte Performance-Steigerung und Resourcen-Minimierung </a:t>
            </a:r>
            <a:r>
              <a:rPr lang="de-DE" noProof="0" dirty="0" smtClean="0"/>
              <a:t>sein (z.B. kein 0-Check beim Dividieren).</a:t>
            </a:r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5300158" y="6017428"/>
            <a:ext cx="3384324" cy="43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1200" smtClean="0">
                <a:solidFill>
                  <a:srgbClr val="000000"/>
                </a:solidFill>
                <a:hlinkClick r:id="rId2"/>
              </a:rPr>
              <a:t>http</a:t>
            </a:r>
            <a:r>
              <a:rPr lang="en-US" sz="1200">
                <a:solidFill>
                  <a:srgbClr val="000000"/>
                </a:solidFill>
                <a:hlinkClick r:id="rId2"/>
              </a:rPr>
              <a:t>://</a:t>
            </a:r>
            <a:r>
              <a:rPr lang="en-US" sz="1200" smtClean="0">
                <a:solidFill>
                  <a:srgbClr val="000000"/>
                </a:solidFill>
                <a:hlinkClick r:id="rId2"/>
              </a:rPr>
              <a:t>en.cppreference.com/w/cpp/language/ub</a:t>
            </a:r>
            <a:r>
              <a:rPr lang="en-US" sz="1200" smtClean="0">
                <a:solidFill>
                  <a:srgbClr val="000000"/>
                </a:solidFill>
              </a:rPr>
              <a:t> </a:t>
            </a:r>
          </a:p>
          <a:p>
            <a:pPr lvl="0" algn="r"/>
            <a:r>
              <a:rPr lang="en-US" sz="1200">
                <a:solidFill>
                  <a:srgbClr val="000000"/>
                </a:solidFill>
                <a:hlinkClick r:id="rId3"/>
              </a:rPr>
              <a:t>http://</a:t>
            </a:r>
            <a:r>
              <a:rPr lang="en-US" sz="1200" smtClean="0">
                <a:solidFill>
                  <a:srgbClr val="000000"/>
                </a:solidFill>
                <a:hlinkClick r:id="rId3"/>
              </a:rPr>
              <a:t>blog.regehr.org/archives/213</a:t>
            </a:r>
            <a:r>
              <a:rPr lang="en-US" sz="1200" smtClean="0">
                <a:solidFill>
                  <a:srgbClr val="000000"/>
                </a:solidFill>
              </a:rPr>
              <a:t> </a:t>
            </a:r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01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 smtClean="0"/>
              <a:t>Speicherverwaltung </a:t>
            </a:r>
            <a:r>
              <a:rPr lang="de-DE" altLang="de-DE" noProof="0" smtClean="0"/>
              <a:t>und </a:t>
            </a:r>
            <a:r>
              <a:rPr lang="de-DE" altLang="de-DE"/>
              <a:t>Lebenszyklus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[S]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1048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Wo leben meine Daten? … und wie lange?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Stack und Heap</a:t>
            </a:r>
            <a:endParaRPr lang="de-DE" noProof="0" dirty="0"/>
          </a:p>
        </p:txBody>
      </p:sp>
      <p:pic>
        <p:nvPicPr>
          <p:cNvPr id="8" name="Picture 2" descr="C:\Users\anjorin\Dropbox\Home\documents\uni\c++_praktikum\SoSe2013\Clipart\iStock_000017121858XSmall.jpg"/>
          <p:cNvPicPr>
            <a:picLocks noChangeAspect="1" noChangeArrowheads="1"/>
          </p:cNvPicPr>
          <p:nvPr/>
        </p:nvPicPr>
        <p:blipFill>
          <a:blip r:embed="rId2" cstate="print">
            <a:extLst/>
          </a:blip>
          <a:srcRect/>
          <a:stretch>
            <a:fillRect/>
          </a:stretch>
        </p:blipFill>
        <p:spPr bwMode="auto">
          <a:xfrm>
            <a:off x="4932040" y="1484784"/>
            <a:ext cx="3744416" cy="2939989"/>
          </a:xfrm>
          <a:prstGeom prst="ellipse">
            <a:avLst/>
          </a:prstGeom>
          <a:ln>
            <a:noFill/>
          </a:ln>
          <a:effectLst>
            <a:softEdge rad="31750"/>
          </a:effectLst>
          <a:extLst/>
        </p:spPr>
      </p:pic>
    </p:spTree>
    <p:extLst>
      <p:ext uri="{BB962C8B-B14F-4D97-AF65-F5344CB8AC3E}">
        <p14:creationId xmlns:p14="http://schemas.microsoft.com/office/powerpoint/2010/main" val="303137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 bwMode="auto">
          <a:xfrm>
            <a:off x="179512" y="4281055"/>
            <a:ext cx="5472608" cy="222365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 smtClean="0">
                <a:solidFill>
                  <a:schemeClr val="accent2"/>
                </a:solidFill>
              </a:rPr>
              <a:t>F</a:t>
            </a:r>
            <a:r>
              <a:rPr lang="de-DE" b="1" smtClean="0">
                <a:solidFill>
                  <a:schemeClr val="accent2"/>
                </a:solidFill>
              </a:rPr>
              <a:t>ür uns hier relevant.</a:t>
            </a:r>
            <a:endParaRPr lang="en-US" b="1" dirty="0" err="1">
              <a:solidFill>
                <a:schemeClr val="accent2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Speicherbereiche in C++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6" y="2420888"/>
            <a:ext cx="5584584" cy="4032300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Vier </a:t>
            </a:r>
            <a:r>
              <a:rPr lang="de-DE" b="1" noProof="0" smtClean="0"/>
              <a:t>wesentliche Speicherbereiche ("Segmente")</a:t>
            </a:r>
            <a:endParaRPr lang="de-DE" b="1" noProof="0" dirty="0" smtClean="0"/>
          </a:p>
          <a:p>
            <a:pPr marL="520700" indent="-342900"/>
            <a:r>
              <a:rPr lang="de-DE" b="1" noProof="0" smtClean="0"/>
              <a:t>Programmspeicher ("Text")</a:t>
            </a:r>
            <a:r>
              <a:rPr lang="de-DE" noProof="0" smtClean="0"/>
              <a:t/>
            </a:r>
            <a:br>
              <a:rPr lang="de-DE" noProof="0" smtClean="0"/>
            </a:br>
            <a:r>
              <a:rPr lang="de-DE" noProof="0" smtClean="0"/>
              <a:t>Binären Programmcode, read-only.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b="1" noProof="0" dirty="0" smtClean="0"/>
          </a:p>
          <a:p>
            <a:pPr marL="520700" indent="-342900"/>
            <a:r>
              <a:rPr lang="de-DE" b="1" noProof="0" smtClean="0"/>
              <a:t>Globaler Speicher ("BSS", "Data")</a:t>
            </a:r>
            <a:br>
              <a:rPr lang="de-DE" b="1" noProof="0" smtClean="0"/>
            </a:br>
            <a:r>
              <a:rPr lang="de-DE"/>
              <a:t>G</a:t>
            </a:r>
            <a:r>
              <a:rPr lang="de-DE" noProof="0" smtClean="0"/>
              <a:t>lobalen </a:t>
            </a:r>
            <a:r>
              <a:rPr lang="de-DE" noProof="0" dirty="0" smtClean="0"/>
              <a:t>Variablen </a:t>
            </a:r>
            <a:r>
              <a:rPr lang="de-DE" noProof="0" smtClean="0"/>
              <a:t>und Konstanten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520700" indent="-342900"/>
            <a:r>
              <a:rPr lang="de-DE" b="1" noProof="0" smtClean="0"/>
              <a:t>Dynamischer Speicher ("Heap")</a:t>
            </a:r>
            <a:r>
              <a:rPr lang="de-DE" b="1" noProof="0" dirty="0" smtClean="0"/>
              <a:t/>
            </a:r>
            <a:br>
              <a:rPr lang="de-DE" b="1" noProof="0" dirty="0" smtClean="0"/>
            </a:br>
            <a:r>
              <a:rPr lang="de-DE" noProof="0" dirty="0" smtClean="0"/>
              <a:t>Frei verwendbar</a:t>
            </a:r>
            <a:r>
              <a:rPr lang="de-DE" noProof="0" smtClean="0"/>
              <a:t>; verwaltet durch Entwickler</a:t>
            </a:r>
            <a:br>
              <a:rPr lang="de-DE" noProof="0" smtClean="0"/>
            </a:br>
            <a:endParaRPr lang="de-DE" b="1" noProof="0" dirty="0" smtClean="0"/>
          </a:p>
          <a:p>
            <a:pPr marL="520700" indent="-342900"/>
            <a:r>
              <a:rPr lang="de-DE" b="1" noProof="0" smtClean="0"/>
              <a:t>Statischer Speicher ("Stack")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>Verwendung für lokale Variablen</a:t>
            </a:r>
            <a:r>
              <a:rPr lang="de-DE" noProof="0" smtClean="0"/>
              <a:t>; verwaltet durch Compiler.</a:t>
            </a:r>
            <a:endParaRPr lang="de-DE" b="1" noProof="0" dirty="0"/>
          </a:p>
        </p:txBody>
      </p:sp>
      <p:sp>
        <p:nvSpPr>
          <p:cNvPr id="6" name="Abgerundetes Rechteck 5"/>
          <p:cNvSpPr/>
          <p:nvPr/>
        </p:nvSpPr>
        <p:spPr bwMode="auto">
          <a:xfrm>
            <a:off x="250825" y="1574224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en-US" sz="2000"/>
              <a:t>In C++ spielt die </a:t>
            </a:r>
            <a:r>
              <a:rPr lang="en-US" sz="2000" b="1"/>
              <a:t>Speicherverwaltung</a:t>
            </a:r>
            <a:r>
              <a:rPr lang="en-US" sz="2000"/>
              <a:t> eine </a:t>
            </a:r>
            <a:r>
              <a:rPr lang="en-US" sz="2000" b="1"/>
              <a:t>wesentlich größere Rolle </a:t>
            </a:r>
            <a:endParaRPr lang="en-US" sz="2000" b="1" smtClean="0"/>
          </a:p>
          <a:p>
            <a:pPr>
              <a:buSzTx/>
            </a:pPr>
            <a:r>
              <a:rPr lang="en-US" sz="2000" smtClean="0"/>
              <a:t>als </a:t>
            </a:r>
            <a:r>
              <a:rPr lang="en-US" sz="2000"/>
              <a:t>in Java</a:t>
            </a:r>
            <a:endParaRPr lang="en-US" sz="20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6300191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BSS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Data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5835409" y="6162799"/>
            <a:ext cx="28008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/>
              <a:t>Typisches Speicherlayout</a:t>
            </a:r>
            <a:endParaRPr lang="en-US"/>
          </a:p>
        </p:txBody>
      </p:sp>
      <p:cxnSp>
        <p:nvCxnSpPr>
          <p:cNvPr id="9" name="Gerader Verbinder 8"/>
          <p:cNvCxnSpPr/>
          <p:nvPr/>
        </p:nvCxnSpPr>
        <p:spPr bwMode="auto">
          <a:xfrm>
            <a:off x="6300191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r Verbinder 9"/>
          <p:cNvCxnSpPr/>
          <p:nvPr/>
        </p:nvCxnSpPr>
        <p:spPr bwMode="auto">
          <a:xfrm>
            <a:off x="6287491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6317336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6300191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Rechteck 12"/>
          <p:cNvSpPr/>
          <p:nvPr/>
        </p:nvSpPr>
        <p:spPr>
          <a:xfrm>
            <a:off x="5556803" y="6614436"/>
            <a:ext cx="3135794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en.wikipedia.org/wiki/Data_segment</a:t>
            </a:r>
            <a:r>
              <a:rPr lang="en-US" sz="1200" smtClean="0"/>
              <a:t> </a:t>
            </a:r>
            <a:endParaRPr lang="en-US" sz="1200"/>
          </a:p>
        </p:txBody>
      </p:sp>
      <p:cxnSp>
        <p:nvCxnSpPr>
          <p:cNvPr id="15" name="Gerade Verbindung mit Pfeil 14"/>
          <p:cNvCxnSpPr/>
          <p:nvPr/>
        </p:nvCxnSpPr>
        <p:spPr bwMode="auto">
          <a:xfrm flipV="1">
            <a:off x="7559859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Gerade Verbindung mit Pfeil 17"/>
          <p:cNvCxnSpPr/>
          <p:nvPr/>
        </p:nvCxnSpPr>
        <p:spPr bwMode="auto">
          <a:xfrm>
            <a:off x="7553509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6293840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5706364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0x0000</a:t>
            </a:r>
            <a:endParaRPr lang="en-US" sz="1000"/>
          </a:p>
        </p:txBody>
      </p:sp>
      <p:sp>
        <p:nvSpPr>
          <p:cNvPr id="23" name="Textfeld 22"/>
          <p:cNvSpPr txBox="1"/>
          <p:nvPr/>
        </p:nvSpPr>
        <p:spPr>
          <a:xfrm>
            <a:off x="5705293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0xFFFF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414841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Stack vs. Heap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 smtClean="0"/>
              <a:t>Stack</a:t>
            </a:r>
            <a:endParaRPr lang="de-DE" noProof="0" dirty="0"/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de-DE" noProof="0" dirty="0" smtClean="0"/>
              <a:t>Begrenzte </a:t>
            </a:r>
            <a:r>
              <a:rPr lang="de-DE" noProof="0" smtClean="0"/>
              <a:t>Größe </a:t>
            </a:r>
            <a:br>
              <a:rPr lang="de-DE" noProof="0" smtClean="0"/>
            </a:br>
            <a:r>
              <a:rPr lang="de-DE" noProof="0" smtClean="0"/>
              <a:t>(</a:t>
            </a:r>
            <a:r>
              <a:rPr lang="de-DE" noProof="0" dirty="0" smtClean="0"/>
              <a:t>lokale Variablen</a:t>
            </a:r>
            <a:r>
              <a:rPr lang="de-DE" noProof="0" smtClean="0"/>
              <a:t>, Rücksprungadresse</a:t>
            </a:r>
            <a:r>
              <a:rPr lang="de-DE" noProof="0" dirty="0" smtClean="0"/>
              <a:t>)</a:t>
            </a:r>
          </a:p>
          <a:p>
            <a:r>
              <a:rPr lang="de-DE" b="1"/>
              <a:t>Speicherverwaltung </a:t>
            </a:r>
            <a:r>
              <a:rPr lang="de-DE" noProof="0" smtClean="0"/>
              <a:t>durch </a:t>
            </a:r>
            <a:r>
              <a:rPr lang="de-DE" noProof="0" dirty="0" smtClean="0"/>
              <a:t>den Compiler </a:t>
            </a:r>
          </a:p>
          <a:p>
            <a:r>
              <a:rPr lang="de-DE" noProof="0" dirty="0" smtClean="0"/>
              <a:t>Speicherverwaltung:</a:t>
            </a:r>
            <a:br>
              <a:rPr lang="de-DE" noProof="0" dirty="0" smtClean="0"/>
            </a:br>
            <a:r>
              <a:rPr lang="de-DE" i="1" noProof="0" dirty="0" smtClean="0"/>
              <a:t>last-in first-out</a:t>
            </a:r>
            <a:r>
              <a:rPr lang="de-DE" i="1" noProof="0" smtClean="0"/>
              <a:t/>
            </a:r>
            <a:br>
              <a:rPr lang="de-DE" i="1" noProof="0" smtClean="0"/>
            </a:br>
            <a:endParaRPr lang="de-DE" i="1" noProof="0" smtClean="0"/>
          </a:p>
          <a:p>
            <a:endParaRPr lang="de-DE" noProof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sehr effizient, statisch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 smtClean="0"/>
              <a:t>Heap</a:t>
            </a:r>
            <a:endParaRPr lang="de-DE" noProof="0" dirty="0"/>
          </a:p>
        </p:txBody>
      </p:sp>
      <p:sp>
        <p:nvSpPr>
          <p:cNvPr id="15" name="Inhaltsplatzhalter 14"/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de-DE" noProof="0" dirty="0" smtClean="0"/>
              <a:t>Typischerweise wesentlich größer als Stack</a:t>
            </a:r>
          </a:p>
          <a:p>
            <a:r>
              <a:rPr lang="de-DE" b="1" noProof="0" dirty="0" smtClean="0"/>
              <a:t>Speicherverwaltung</a:t>
            </a:r>
            <a:r>
              <a:rPr lang="de-DE" noProof="0" dirty="0" smtClean="0"/>
              <a:t>:</a:t>
            </a:r>
            <a:br>
              <a:rPr lang="de-DE" noProof="0" dirty="0" smtClean="0"/>
            </a:br>
            <a:r>
              <a:rPr lang="de-DE" noProof="0" dirty="0" smtClean="0"/>
              <a:t>manuell, </a:t>
            </a:r>
            <a:r>
              <a:rPr lang="de-DE" noProof="0" smtClean="0"/>
              <a:t>durch Entwickler</a:t>
            </a:r>
            <a:br>
              <a:rPr lang="de-DE" noProof="0" smtClean="0"/>
            </a:br>
            <a:r>
              <a:rPr lang="de-DE" noProof="0" smtClean="0"/>
              <a:t>mithilfe der Operatoren</a:t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new, delete</a:t>
            </a:r>
            <a:r>
              <a:rPr lang="de-DE" smtClean="0"/>
              <a:t>,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delete[]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smtClean="0"/>
              <a:t/>
            </a:r>
            <a:br>
              <a:rPr lang="de-DE" noProof="0" smtClean="0"/>
            </a:br>
            <a:endParaRPr lang="de-DE" noProof="0" smtClean="0"/>
          </a:p>
          <a:p>
            <a:endParaRPr lang="de-DE" noProof="0" dirty="0" smtClean="0"/>
          </a:p>
          <a:p>
            <a:pPr marL="0" indent="0">
              <a:buNone/>
              <a:tabLst>
                <a:tab pos="365125" algn="l"/>
              </a:tabLst>
            </a:pPr>
            <a:r>
              <a:rPr lang="de-DE" noProof="0" dirty="0" smtClean="0">
                <a:sym typeface="Wingdings" panose="05000000000000000000" pitchFamily="2" charset="2"/>
              </a:rPr>
              <a:t>	groß aber teuer (Laufzeit)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36205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Stackframes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mtClean="0"/>
              <a:t>Ein </a:t>
            </a:r>
            <a:r>
              <a:rPr lang="de-DE" b="1" smtClean="0"/>
              <a:t>Stackframe </a:t>
            </a:r>
            <a:r>
              <a:rPr lang="de-DE" smtClean="0"/>
              <a:t>speichert Ausführungszustand einer Funktion</a:t>
            </a:r>
            <a:endParaRPr lang="en-US"/>
          </a:p>
        </p:txBody>
      </p:sp>
      <p:sp>
        <p:nvSpPr>
          <p:cNvPr id="4" name="Rechteck 3"/>
          <p:cNvSpPr/>
          <p:nvPr/>
        </p:nvSpPr>
        <p:spPr bwMode="auto">
          <a:xfrm>
            <a:off x="755576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BSS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Data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cxnSp>
        <p:nvCxnSpPr>
          <p:cNvPr id="5" name="Gerader Verbinder 4"/>
          <p:cNvCxnSpPr/>
          <p:nvPr/>
        </p:nvCxnSpPr>
        <p:spPr bwMode="auto">
          <a:xfrm>
            <a:off x="755576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Gerader Verbinder 5"/>
          <p:cNvCxnSpPr/>
          <p:nvPr/>
        </p:nvCxnSpPr>
        <p:spPr bwMode="auto">
          <a:xfrm>
            <a:off x="742876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Gerader Verbinder 6"/>
          <p:cNvCxnSpPr/>
          <p:nvPr/>
        </p:nvCxnSpPr>
        <p:spPr bwMode="auto">
          <a:xfrm>
            <a:off x="772721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r Verbinder 7"/>
          <p:cNvCxnSpPr/>
          <p:nvPr/>
        </p:nvCxnSpPr>
        <p:spPr bwMode="auto">
          <a:xfrm>
            <a:off x="755576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Gerade Verbindung mit Pfeil 8"/>
          <p:cNvCxnSpPr/>
          <p:nvPr/>
        </p:nvCxnSpPr>
        <p:spPr bwMode="auto">
          <a:xfrm flipV="1">
            <a:off x="2015244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 Verbindung mit Pfeil 9"/>
          <p:cNvCxnSpPr/>
          <p:nvPr/>
        </p:nvCxnSpPr>
        <p:spPr bwMode="auto">
          <a:xfrm>
            <a:off x="2008894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749225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feld 11"/>
          <p:cNvSpPr txBox="1"/>
          <p:nvPr/>
        </p:nvSpPr>
        <p:spPr>
          <a:xfrm>
            <a:off x="161749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0x0000</a:t>
            </a:r>
            <a:endParaRPr lang="en-US" sz="1000"/>
          </a:p>
        </p:txBody>
      </p:sp>
      <p:sp>
        <p:nvSpPr>
          <p:cNvPr id="13" name="Textfeld 12"/>
          <p:cNvSpPr txBox="1"/>
          <p:nvPr/>
        </p:nvSpPr>
        <p:spPr>
          <a:xfrm>
            <a:off x="160678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0xFFFF</a:t>
            </a:r>
            <a:endParaRPr lang="en-US" sz="1000"/>
          </a:p>
        </p:txBody>
      </p:sp>
      <p:sp>
        <p:nvSpPr>
          <p:cNvPr id="14" name="Rechteck 13"/>
          <p:cNvSpPr/>
          <p:nvPr/>
        </p:nvSpPr>
        <p:spPr bwMode="auto">
          <a:xfrm>
            <a:off x="4211960" y="216425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exit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4211960" y="2865133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i=1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r=?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"3"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563888" y="4553259"/>
            <a:ext cx="5176848" cy="1756061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342900" indent="-342900" algn="l">
              <a:buAutoNum type="arabicPlain" startAt="2"/>
            </a:pP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gauss(1);</a:t>
            </a:r>
          </a:p>
          <a:p>
            <a:pPr marL="342900" indent="-342900" algn="l">
              <a:buAutoNum type="arabicPlain" startAt="2"/>
            </a:pPr>
            <a:r>
              <a:rPr lang="de-DE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 0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4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gauss(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n)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342900" indent="-342900" algn="l">
              <a:buAutoNum type="arabicPlain" startAt="6"/>
            </a:pP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==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0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0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n + gauss(n-1);</a:t>
            </a:r>
          </a:p>
          <a:p>
            <a:pPr marL="342900" indent="-342900" algn="l">
              <a:buAutoNum type="arabicPlain" startAt="6"/>
            </a:pP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r;</a:t>
            </a: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8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8" name="Gerader Verbinder 17"/>
          <p:cNvCxnSpPr/>
          <p:nvPr/>
        </p:nvCxnSpPr>
        <p:spPr bwMode="auto">
          <a:xfrm flipV="1">
            <a:off x="3268564" y="2178218"/>
            <a:ext cx="943396" cy="2612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3307742" y="2852937"/>
            <a:ext cx="904218" cy="136815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7587237" y="216424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#0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7587237" y="2865132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#1</a:t>
            </a:r>
            <a:endParaRPr lang="en-US"/>
          </a:p>
        </p:txBody>
      </p:sp>
      <p:sp>
        <p:nvSpPr>
          <p:cNvPr id="24" name="Rechteck 23"/>
          <p:cNvSpPr/>
          <p:nvPr/>
        </p:nvSpPr>
        <p:spPr bwMode="auto">
          <a:xfrm>
            <a:off x="4211960" y="358297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i=0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r=0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"7"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7587237" y="358296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#2</a:t>
            </a:r>
            <a:endParaRPr lang="en-US"/>
          </a:p>
        </p:txBody>
      </p:sp>
      <p:sp>
        <p:nvSpPr>
          <p:cNvPr id="28" name="Textfeld 27"/>
          <p:cNvSpPr txBox="1"/>
          <p:nvPr/>
        </p:nvSpPr>
        <p:spPr>
          <a:xfrm>
            <a:off x="8102075" y="2308325"/>
            <a:ext cx="83869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main()</a:t>
            </a:r>
            <a:endParaRPr lang="en-US"/>
          </a:p>
        </p:txBody>
      </p:sp>
      <p:sp>
        <p:nvSpPr>
          <p:cNvPr id="29" name="Textfeld 28"/>
          <p:cNvSpPr txBox="1"/>
          <p:nvPr/>
        </p:nvSpPr>
        <p:spPr>
          <a:xfrm>
            <a:off x="8102075" y="3009208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gauss(1)</a:t>
            </a:r>
            <a:endParaRPr lang="en-US"/>
          </a:p>
        </p:txBody>
      </p:sp>
      <p:sp>
        <p:nvSpPr>
          <p:cNvPr id="30" name="Textfeld 29"/>
          <p:cNvSpPr txBox="1"/>
          <p:nvPr/>
        </p:nvSpPr>
        <p:spPr>
          <a:xfrm>
            <a:off x="8102075" y="3710091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gauss(0)</a:t>
            </a:r>
            <a:endParaRPr lang="en-US"/>
          </a:p>
        </p:txBody>
      </p:sp>
      <p:sp>
        <p:nvSpPr>
          <p:cNvPr id="32" name="Pfeil nach links 31"/>
          <p:cNvSpPr/>
          <p:nvPr/>
        </p:nvSpPr>
        <p:spPr bwMode="auto">
          <a:xfrm>
            <a:off x="4908228" y="4763814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#0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4" name="Pfeil nach links 33"/>
          <p:cNvSpPr/>
          <p:nvPr/>
        </p:nvSpPr>
        <p:spPr bwMode="auto">
          <a:xfrm>
            <a:off x="8439560" y="55532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#1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5" name="Pfeil nach links 34"/>
          <p:cNvSpPr/>
          <p:nvPr/>
        </p:nvSpPr>
        <p:spPr bwMode="auto">
          <a:xfrm>
            <a:off x="4896260" y="57437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#2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678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Anwesenheit und Betreuung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555750"/>
            <a:ext cx="8425755" cy="4968875"/>
          </a:xfrm>
        </p:spPr>
        <p:txBody>
          <a:bodyPr>
            <a:normAutofit/>
          </a:bodyPr>
          <a:lstStyle/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Jeden Tag</a:t>
            </a:r>
          </a:p>
          <a:p>
            <a:pPr marL="180975" lvl="1" indent="0" eaLnBrk="1" hangingPunct="1">
              <a:buFont typeface="Wingdings" pitchFamily="2" charset="2"/>
              <a:buNone/>
              <a:defRPr/>
            </a:pPr>
            <a:r>
              <a:rPr lang="de-DE" noProof="0" dirty="0" smtClean="0"/>
              <a:t>09:00 – ca. 16:00 im Electronic Classroom (S3|21 </a:t>
            </a:r>
            <a:r>
              <a:rPr lang="de-DE" noProof="0" smtClean="0"/>
              <a:t>1)</a:t>
            </a:r>
            <a:br>
              <a:rPr lang="de-DE" noProof="0" smtClean="0"/>
            </a:br>
            <a:r>
              <a:rPr lang="de-DE" noProof="0" smtClean="0"/>
              <a:t>	ca. 14:00..14:30: Beginn Nachmittagsblock (je nach Bedarf)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Anwesenheitspflicht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Ausnahmen </a:t>
            </a:r>
            <a:r>
              <a:rPr lang="de-DE" b="1" noProof="0" dirty="0" smtClean="0"/>
              <a:t>persönlich genehmigen lassen </a:t>
            </a:r>
            <a:r>
              <a:rPr lang="de-DE" noProof="0" dirty="0" smtClean="0"/>
              <a:t>(Klausur, Krankheit)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Wer </a:t>
            </a:r>
            <a:r>
              <a:rPr lang="de-DE" b="1" noProof="0" dirty="0" smtClean="0">
                <a:solidFill>
                  <a:srgbClr val="FF0000"/>
                </a:solidFill>
              </a:rPr>
              <a:t>mehr als </a:t>
            </a:r>
            <a:r>
              <a:rPr lang="de-DE" b="1" noProof="0" smtClean="0">
                <a:solidFill>
                  <a:srgbClr val="FF0000"/>
                </a:solidFill>
              </a:rPr>
              <a:t>2 Kontrollen (= in Summe 1 Tag)</a:t>
            </a:r>
            <a:r>
              <a:rPr lang="de-DE" b="1" noProof="0" smtClean="0"/>
              <a:t> </a:t>
            </a:r>
            <a:r>
              <a:rPr lang="de-DE" noProof="0" dirty="0" smtClean="0"/>
              <a:t>fehlt (</a:t>
            </a:r>
            <a:r>
              <a:rPr lang="de-DE" b="1" noProof="0" dirty="0" smtClean="0"/>
              <a:t>egal wieso</a:t>
            </a:r>
            <a:r>
              <a:rPr lang="de-DE" noProof="0" dirty="0" smtClean="0"/>
              <a:t>), darf leider </a:t>
            </a:r>
            <a:r>
              <a:rPr lang="de-DE" b="1" noProof="0" dirty="0" smtClean="0">
                <a:solidFill>
                  <a:srgbClr val="FF0000"/>
                </a:solidFill>
              </a:rPr>
              <a:t>nicht an der Klausur teilnehmen!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Anwesenheitsbescheinigung </a:t>
            </a:r>
            <a:r>
              <a:rPr lang="de-DE" b="1" noProof="0" dirty="0" smtClean="0"/>
              <a:t>kann</a:t>
            </a:r>
            <a:r>
              <a:rPr lang="de-DE" noProof="0" dirty="0" smtClean="0"/>
              <a:t> in folgende Jahre </a:t>
            </a:r>
            <a:r>
              <a:rPr lang="de-DE" b="1" noProof="0" dirty="0" smtClean="0"/>
              <a:t>"mitgenommen"</a:t>
            </a:r>
            <a:r>
              <a:rPr lang="de-DE" noProof="0" dirty="0" smtClean="0"/>
              <a:t> werden.</a:t>
            </a:r>
          </a:p>
          <a:p>
            <a:pPr marL="180975" lvl="1" indent="0" eaLnBrk="1" hangingPunct="1">
              <a:buNone/>
              <a:defRPr/>
            </a:pPr>
            <a:endParaRPr lang="de-DE" noProof="0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Ansprechpartner</a:t>
            </a:r>
          </a:p>
          <a:p>
            <a:pPr marL="180975" lvl="1" indent="0" eaLnBrk="1" hangingPunct="1">
              <a:buNone/>
              <a:defRPr/>
            </a:pPr>
            <a:r>
              <a:rPr lang="de-DE" noProof="0" dirty="0" smtClean="0"/>
              <a:t>Roland Kluge 		(Vorlesung, 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smtClean="0"/>
              <a:t>Puria Izady</a:t>
            </a:r>
            <a:r>
              <a:rPr lang="de-DE" noProof="0" dirty="0" smtClean="0"/>
              <a:t>		(Übung,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smtClean="0"/>
              <a:t>Maurice Rohr	</a:t>
            </a:r>
            <a:r>
              <a:rPr lang="de-DE" noProof="0" dirty="0" smtClean="0"/>
              <a:t>	(Übung, Moodle)</a:t>
            </a:r>
          </a:p>
          <a:p>
            <a:pPr lvl="1" eaLnBrk="1" hangingPunct="1">
              <a:defRPr/>
            </a:pPr>
            <a:endParaRPr lang="de-DE" noProof="0" dirty="0" smtClean="0"/>
          </a:p>
        </p:txBody>
      </p:sp>
      <p:sp>
        <p:nvSpPr>
          <p:cNvPr id="6" name="Abgerundetes Rechteck 5"/>
          <p:cNvSpPr/>
          <p:nvPr/>
        </p:nvSpPr>
        <p:spPr>
          <a:xfrm>
            <a:off x="6300192" y="5589240"/>
            <a:ext cx="2759075" cy="688975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Bitte </a:t>
            </a:r>
            <a:r>
              <a:rPr lang="de-DE" b="1" dirty="0">
                <a:solidFill>
                  <a:schemeClr val="bg1"/>
                </a:solidFill>
              </a:rPr>
              <a:t>aktiv</a:t>
            </a:r>
            <a:r>
              <a:rPr lang="de-DE" dirty="0">
                <a:solidFill>
                  <a:schemeClr val="bg1"/>
                </a:solidFill>
              </a:rPr>
              <a:t> Hilfe fordern während der Übung!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7172" name="Textfeld 4"/>
          <p:cNvSpPr txBox="1">
            <a:spLocks noChangeArrowheads="1"/>
          </p:cNvSpPr>
          <p:nvPr/>
        </p:nvSpPr>
        <p:spPr bwMode="auto">
          <a:xfrm>
            <a:off x="468313" y="1987550"/>
            <a:ext cx="4679950" cy="112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braucht man überhaupt Speicher auf dem </a:t>
            </a:r>
            <a:r>
              <a:rPr lang="de-DE" altLang="de-DE" sz="1800" b="0" smtClean="0"/>
              <a:t>Heap, </a:t>
            </a:r>
            <a:r>
              <a:rPr lang="de-DE" altLang="de-DE" sz="1800" b="0"/>
              <a:t>wenn der Stack die </a:t>
            </a:r>
            <a:r>
              <a:rPr lang="de-DE" altLang="de-DE" sz="1800"/>
              <a:t>Speicherverwaltung</a:t>
            </a:r>
            <a:r>
              <a:rPr lang="de-DE" altLang="de-DE" sz="1800" b="0"/>
              <a:t> übernimmt und auch noch so </a:t>
            </a:r>
            <a:r>
              <a:rPr lang="de-DE" altLang="de-DE" sz="1800"/>
              <a:t>viel effizienter </a:t>
            </a:r>
            <a:r>
              <a:rPr lang="de-DE" altLang="de-DE" sz="1800" b="0"/>
              <a:t>ist?</a:t>
            </a:r>
          </a:p>
        </p:txBody>
      </p:sp>
    </p:spTree>
    <p:extLst>
      <p:ext uri="{BB962C8B-B14F-4D97-AF65-F5344CB8AC3E}">
        <p14:creationId xmlns:p14="http://schemas.microsoft.com/office/powerpoint/2010/main" val="2287427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Was ist eine Variable?</a:t>
            </a:r>
          </a:p>
        </p:txBody>
      </p:sp>
      <p:sp>
        <p:nvSpPr>
          <p:cNvPr id="8195" name="Rectangle 43"/>
          <p:cNvSpPr>
            <a:spLocks noChangeArrowheads="1"/>
          </p:cNvSpPr>
          <p:nvPr/>
        </p:nvSpPr>
        <p:spPr bwMode="auto">
          <a:xfrm>
            <a:off x="1577975" y="3716338"/>
            <a:ext cx="3187700" cy="4191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6" name="Rectangle 4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7" name="Rectangle 5"/>
          <p:cNvSpPr>
            <a:spLocks noChangeArrowheads="1"/>
          </p:cNvSpPr>
          <p:nvPr/>
        </p:nvSpPr>
        <p:spPr bwMode="auto">
          <a:xfrm>
            <a:off x="291941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8" name="Rectangle 6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36750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0" name="Rectangle 8"/>
          <p:cNvSpPr>
            <a:spLocks noChangeArrowheads="1"/>
          </p:cNvSpPr>
          <p:nvPr/>
        </p:nvSpPr>
        <p:spPr bwMode="auto">
          <a:xfrm>
            <a:off x="3925888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4178300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44291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3" name="Rectangle 11"/>
          <p:cNvSpPr>
            <a:spLocks noChangeArrowheads="1"/>
          </p:cNvSpPr>
          <p:nvPr/>
        </p:nvSpPr>
        <p:spPr bwMode="auto">
          <a:xfrm>
            <a:off x="467995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4" name="Rectangle 12"/>
          <p:cNvSpPr>
            <a:spLocks noChangeArrowheads="1"/>
          </p:cNvSpPr>
          <p:nvPr/>
        </p:nvSpPr>
        <p:spPr bwMode="auto">
          <a:xfrm>
            <a:off x="49323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5" name="Rectangle 13"/>
          <p:cNvSpPr>
            <a:spLocks noChangeArrowheads="1"/>
          </p:cNvSpPr>
          <p:nvPr/>
        </p:nvSpPr>
        <p:spPr bwMode="auto">
          <a:xfrm>
            <a:off x="56864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6" name="Rectangle 14"/>
          <p:cNvSpPr>
            <a:spLocks noChangeArrowheads="1"/>
          </p:cNvSpPr>
          <p:nvPr/>
        </p:nvSpPr>
        <p:spPr bwMode="auto">
          <a:xfrm>
            <a:off x="5937250" y="4637088"/>
            <a:ext cx="252413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7" name="Rectangle 15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8" name="Rectangle 16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9" name="Rectangle 17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10" name="Rectangle 18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1" name="Text Box 19"/>
          <p:cNvSpPr txBox="1">
            <a:spLocks noChangeArrowheads="1"/>
          </p:cNvSpPr>
          <p:nvPr/>
        </p:nvSpPr>
        <p:spPr bwMode="auto">
          <a:xfrm>
            <a:off x="2330450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2" name="Text Box 20"/>
          <p:cNvSpPr txBox="1">
            <a:spLocks noChangeArrowheads="1"/>
          </p:cNvSpPr>
          <p:nvPr/>
        </p:nvSpPr>
        <p:spPr bwMode="auto">
          <a:xfrm>
            <a:off x="7445375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3" name="AutoShape 21"/>
          <p:cNvSpPr>
            <a:spLocks/>
          </p:cNvSpPr>
          <p:nvPr/>
        </p:nvSpPr>
        <p:spPr bwMode="auto">
          <a:xfrm rot="5400000">
            <a:off x="4050506" y="3420269"/>
            <a:ext cx="249238" cy="2012950"/>
          </a:xfrm>
          <a:prstGeom prst="leftBrace">
            <a:avLst>
              <a:gd name="adj1" fmla="val 67303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4" name="Text Box 22"/>
          <p:cNvSpPr txBox="1">
            <a:spLocks noChangeArrowheads="1"/>
          </p:cNvSpPr>
          <p:nvPr/>
        </p:nvSpPr>
        <p:spPr bwMode="auto">
          <a:xfrm>
            <a:off x="593566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15" name="Text Box 23"/>
          <p:cNvSpPr txBox="1">
            <a:spLocks noChangeArrowheads="1"/>
          </p:cNvSpPr>
          <p:nvPr/>
        </p:nvSpPr>
        <p:spPr bwMode="auto">
          <a:xfrm>
            <a:off x="6186488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16" name="Text Box 24"/>
          <p:cNvSpPr txBox="1">
            <a:spLocks noChangeArrowheads="1"/>
          </p:cNvSpPr>
          <p:nvPr/>
        </p:nvSpPr>
        <p:spPr bwMode="auto">
          <a:xfrm>
            <a:off x="643890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9</a:t>
            </a:r>
          </a:p>
        </p:txBody>
      </p:sp>
      <p:sp>
        <p:nvSpPr>
          <p:cNvPr id="8217" name="Text Box 25"/>
          <p:cNvSpPr txBox="1">
            <a:spLocks noChangeArrowheads="1"/>
          </p:cNvSpPr>
          <p:nvPr/>
        </p:nvSpPr>
        <p:spPr bwMode="auto">
          <a:xfrm>
            <a:off x="6689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0</a:t>
            </a:r>
          </a:p>
        </p:txBody>
      </p:sp>
      <p:sp>
        <p:nvSpPr>
          <p:cNvPr id="8218" name="Text Box 26"/>
          <p:cNvSpPr txBox="1">
            <a:spLocks noChangeArrowheads="1"/>
          </p:cNvSpPr>
          <p:nvPr/>
        </p:nvSpPr>
        <p:spPr bwMode="auto">
          <a:xfrm>
            <a:off x="6943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</p:txBody>
      </p:sp>
      <p:sp>
        <p:nvSpPr>
          <p:cNvPr id="8219" name="Text Box 27"/>
          <p:cNvSpPr txBox="1">
            <a:spLocks noChangeArrowheads="1"/>
          </p:cNvSpPr>
          <p:nvPr/>
        </p:nvSpPr>
        <p:spPr bwMode="auto">
          <a:xfrm>
            <a:off x="719455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</p:txBody>
      </p:sp>
      <p:sp>
        <p:nvSpPr>
          <p:cNvPr id="8220" name="Text Box 29"/>
          <p:cNvSpPr txBox="1">
            <a:spLocks noChangeArrowheads="1"/>
          </p:cNvSpPr>
          <p:nvPr/>
        </p:nvSpPr>
        <p:spPr bwMode="auto">
          <a:xfrm>
            <a:off x="56848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1" name="Text Box 30"/>
          <p:cNvSpPr txBox="1">
            <a:spLocks noChangeArrowheads="1"/>
          </p:cNvSpPr>
          <p:nvPr/>
        </p:nvSpPr>
        <p:spPr bwMode="auto">
          <a:xfrm>
            <a:off x="7445375" y="5561013"/>
            <a:ext cx="2206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2" name="Rectangle 32"/>
          <p:cNvSpPr>
            <a:spLocks noChangeArrowheads="1"/>
          </p:cNvSpPr>
          <p:nvPr/>
        </p:nvSpPr>
        <p:spPr bwMode="auto">
          <a:xfrm>
            <a:off x="392430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3" name="Rectangle 33"/>
          <p:cNvSpPr>
            <a:spLocks noChangeArrowheads="1"/>
          </p:cNvSpPr>
          <p:nvPr/>
        </p:nvSpPr>
        <p:spPr bwMode="auto">
          <a:xfrm>
            <a:off x="367347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4" name="Rectangle 34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5" name="Rectangle 35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6" name="Rectangle 36"/>
          <p:cNvSpPr>
            <a:spLocks noChangeArrowheads="1"/>
          </p:cNvSpPr>
          <p:nvPr/>
        </p:nvSpPr>
        <p:spPr bwMode="auto">
          <a:xfrm>
            <a:off x="5183188" y="3716338"/>
            <a:ext cx="501650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8227" name="Rectangle 38"/>
          <p:cNvSpPr>
            <a:spLocks noChangeArrowheads="1"/>
          </p:cNvSpPr>
          <p:nvPr/>
        </p:nvSpPr>
        <p:spPr bwMode="auto">
          <a:xfrm>
            <a:off x="6272213" y="3716338"/>
            <a:ext cx="922337" cy="419100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3420</a:t>
            </a:r>
          </a:p>
        </p:txBody>
      </p:sp>
      <p:sp>
        <p:nvSpPr>
          <p:cNvPr id="8228" name="Rectangle 40"/>
          <p:cNvSpPr>
            <a:spLocks noChangeArrowheads="1"/>
          </p:cNvSpPr>
          <p:nvPr/>
        </p:nvSpPr>
        <p:spPr bwMode="auto">
          <a:xfrm>
            <a:off x="2673350" y="3716338"/>
            <a:ext cx="574675" cy="20796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</a:t>
            </a:r>
          </a:p>
        </p:txBody>
      </p:sp>
      <p:sp>
        <p:nvSpPr>
          <p:cNvPr id="8229" name="Rectangle 41"/>
          <p:cNvSpPr>
            <a:spLocks noChangeArrowheads="1"/>
          </p:cNvSpPr>
          <p:nvPr/>
        </p:nvSpPr>
        <p:spPr bwMode="auto">
          <a:xfrm>
            <a:off x="1577975" y="3716338"/>
            <a:ext cx="1089025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double</a:t>
            </a:r>
          </a:p>
        </p:txBody>
      </p:sp>
      <p:sp>
        <p:nvSpPr>
          <p:cNvPr id="8230" name="Rectangle 42"/>
          <p:cNvSpPr>
            <a:spLocks noChangeArrowheads="1"/>
          </p:cNvSpPr>
          <p:nvPr/>
        </p:nvSpPr>
        <p:spPr bwMode="auto">
          <a:xfrm>
            <a:off x="3255963" y="3716338"/>
            <a:ext cx="1509712" cy="4191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2.718281</a:t>
            </a:r>
          </a:p>
        </p:txBody>
      </p:sp>
      <p:sp>
        <p:nvSpPr>
          <p:cNvPr id="8231" name="Line 44"/>
          <p:cNvSpPr>
            <a:spLocks noChangeShapeType="1"/>
          </p:cNvSpPr>
          <p:nvPr/>
        </p:nvSpPr>
        <p:spPr bwMode="auto">
          <a:xfrm>
            <a:off x="6272213" y="3716338"/>
            <a:ext cx="0" cy="419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232" name="Rectangle 46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3" name="Rectangle 47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4" name="Rectangle 48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5" name="Rectangle 49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6" name="Rectangle 50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7" name="Rectangle 51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8" name="Rectangle 52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9" name="Rectangle 53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0" name="Rectangle 54"/>
          <p:cNvSpPr>
            <a:spLocks noChangeArrowheads="1"/>
          </p:cNvSpPr>
          <p:nvPr/>
        </p:nvSpPr>
        <p:spPr bwMode="auto">
          <a:xfrm>
            <a:off x="5183188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1" name="Rectangle 55"/>
          <p:cNvSpPr>
            <a:spLocks noChangeArrowheads="1"/>
          </p:cNvSpPr>
          <p:nvPr/>
        </p:nvSpPr>
        <p:spPr bwMode="auto">
          <a:xfrm>
            <a:off x="543560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2" name="AutoShape 56"/>
          <p:cNvSpPr>
            <a:spLocks/>
          </p:cNvSpPr>
          <p:nvPr/>
        </p:nvSpPr>
        <p:spPr bwMode="auto">
          <a:xfrm rot="5400000">
            <a:off x="6565900" y="3922713"/>
            <a:ext cx="249238" cy="1008062"/>
          </a:xfrm>
          <a:prstGeom prst="leftBrace">
            <a:avLst>
              <a:gd name="adj1" fmla="val 33705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3" name="Text Box 57"/>
          <p:cNvSpPr txBox="1">
            <a:spLocks noChangeArrowheads="1"/>
          </p:cNvSpPr>
          <p:nvPr/>
        </p:nvSpPr>
        <p:spPr bwMode="auto">
          <a:xfrm>
            <a:off x="1835150" y="3284538"/>
            <a:ext cx="60801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Typ</a:t>
            </a:r>
          </a:p>
        </p:txBody>
      </p:sp>
      <p:sp>
        <p:nvSpPr>
          <p:cNvPr id="8244" name="Text Box 58"/>
          <p:cNvSpPr txBox="1">
            <a:spLocks noChangeArrowheads="1"/>
          </p:cNvSpPr>
          <p:nvPr/>
        </p:nvSpPr>
        <p:spPr bwMode="auto">
          <a:xfrm>
            <a:off x="2589213" y="3284538"/>
            <a:ext cx="846137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Name</a:t>
            </a:r>
          </a:p>
        </p:txBody>
      </p:sp>
      <p:sp>
        <p:nvSpPr>
          <p:cNvPr id="8245" name="Text Box 59"/>
          <p:cNvSpPr txBox="1">
            <a:spLocks noChangeArrowheads="1"/>
          </p:cNvSpPr>
          <p:nvPr/>
        </p:nvSpPr>
        <p:spPr bwMode="auto">
          <a:xfrm>
            <a:off x="3679825" y="3284538"/>
            <a:ext cx="71596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Wert</a:t>
            </a:r>
          </a:p>
        </p:txBody>
      </p:sp>
      <p:sp>
        <p:nvSpPr>
          <p:cNvPr id="8246" name="Rectangle 40"/>
          <p:cNvSpPr>
            <a:spLocks noChangeArrowheads="1"/>
          </p:cNvSpPr>
          <p:nvPr/>
        </p:nvSpPr>
        <p:spPr bwMode="auto">
          <a:xfrm>
            <a:off x="2673350" y="3924300"/>
            <a:ext cx="579438" cy="2063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2137</a:t>
            </a:r>
          </a:p>
        </p:txBody>
      </p:sp>
      <p:sp>
        <p:nvSpPr>
          <p:cNvPr id="8247" name="Text Box 30"/>
          <p:cNvSpPr txBox="1">
            <a:spLocks noChangeArrowheads="1"/>
          </p:cNvSpPr>
          <p:nvPr/>
        </p:nvSpPr>
        <p:spPr bwMode="auto">
          <a:xfrm>
            <a:off x="36401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48" name="Text Box 22"/>
          <p:cNvSpPr txBox="1">
            <a:spLocks noChangeArrowheads="1"/>
          </p:cNvSpPr>
          <p:nvPr/>
        </p:nvSpPr>
        <p:spPr bwMode="auto">
          <a:xfrm>
            <a:off x="317341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49" name="Text Box 23"/>
          <p:cNvSpPr txBox="1">
            <a:spLocks noChangeArrowheads="1"/>
          </p:cNvSpPr>
          <p:nvPr/>
        </p:nvSpPr>
        <p:spPr bwMode="auto">
          <a:xfrm>
            <a:off x="3425825" y="5561013"/>
            <a:ext cx="254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50" name="Text Box 29"/>
          <p:cNvSpPr txBox="1">
            <a:spLocks noChangeArrowheads="1"/>
          </p:cNvSpPr>
          <p:nvPr/>
        </p:nvSpPr>
        <p:spPr bwMode="auto">
          <a:xfrm>
            <a:off x="2922588" y="5561013"/>
            <a:ext cx="2206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51" name="Rectangle 37"/>
          <p:cNvSpPr>
            <a:spLocks noChangeArrowheads="1"/>
          </p:cNvSpPr>
          <p:nvPr/>
        </p:nvSpPr>
        <p:spPr bwMode="auto">
          <a:xfrm>
            <a:off x="5686425" y="3925888"/>
            <a:ext cx="584200" cy="2111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8252" name="Rectangle 37"/>
          <p:cNvSpPr>
            <a:spLocks noChangeArrowheads="1"/>
          </p:cNvSpPr>
          <p:nvPr/>
        </p:nvSpPr>
        <p:spPr bwMode="auto">
          <a:xfrm>
            <a:off x="5686425" y="3716338"/>
            <a:ext cx="584200" cy="212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8253" name="Rectangle 39"/>
          <p:cNvSpPr>
            <a:spLocks noChangeArrowheads="1"/>
          </p:cNvSpPr>
          <p:nvPr/>
        </p:nvSpPr>
        <p:spPr bwMode="auto">
          <a:xfrm>
            <a:off x="5183188" y="3716338"/>
            <a:ext cx="2011362" cy="4191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54" name="Textfeld 62"/>
          <p:cNvSpPr txBox="1">
            <a:spLocks noChangeArrowheads="1"/>
          </p:cNvSpPr>
          <p:nvPr/>
        </p:nvSpPr>
        <p:spPr bwMode="auto">
          <a:xfrm>
            <a:off x="270138" y="1508296"/>
            <a:ext cx="8622342" cy="159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Eine </a:t>
            </a:r>
            <a:r>
              <a:rPr lang="de-DE" altLang="de-DE" sz="1800"/>
              <a:t>Variable</a:t>
            </a:r>
            <a:r>
              <a:rPr lang="de-DE" altLang="de-DE" sz="1800" b="0">
                <a:solidFill>
                  <a:srgbClr val="FF0000"/>
                </a:solidFill>
              </a:rPr>
              <a:t> </a:t>
            </a:r>
            <a:r>
              <a:rPr lang="de-DE" altLang="de-DE" sz="1800" b="0"/>
              <a:t>entspricht intern einer </a:t>
            </a:r>
            <a:r>
              <a:rPr lang="de-DE" altLang="de-DE" sz="1800"/>
              <a:t>Speicheradresse</a:t>
            </a:r>
            <a:r>
              <a:rPr lang="de-DE" altLang="de-DE" sz="1800" b="0"/>
              <a:t> mit einer </a:t>
            </a:r>
            <a:r>
              <a:rPr lang="de-DE" altLang="de-DE" sz="1800"/>
              <a:t>Menge von Speicherstellen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Der </a:t>
            </a:r>
            <a:r>
              <a:rPr lang="de-DE" altLang="de-DE" sz="1800"/>
              <a:t>Typ einer Variable </a:t>
            </a:r>
            <a:r>
              <a:rPr lang="de-DE" altLang="de-DE" sz="1800" b="0"/>
              <a:t>bestimmt die </a:t>
            </a:r>
            <a:r>
              <a:rPr lang="de-DE" altLang="de-DE" sz="1800"/>
              <a:t>Größe</a:t>
            </a:r>
            <a:r>
              <a:rPr lang="de-DE" altLang="de-DE" sz="1800" b="0"/>
              <a:t> des reservierten Speicherplatzes und die </a:t>
            </a:r>
            <a:r>
              <a:rPr lang="de-DE" altLang="de-DE" sz="1800"/>
              <a:t>Interpretation</a:t>
            </a:r>
            <a:r>
              <a:rPr lang="de-DE" altLang="de-DE" sz="1800" b="0"/>
              <a:t> der enthaltenen Daten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63" name="Abgerundete rechteckige Legende 62"/>
          <p:cNvSpPr/>
          <p:nvPr/>
        </p:nvSpPr>
        <p:spPr>
          <a:xfrm>
            <a:off x="7235826" y="2780928"/>
            <a:ext cx="1810456" cy="1039391"/>
          </a:xfrm>
          <a:prstGeom prst="wedgeRoundRectCallout">
            <a:avLst>
              <a:gd name="adj1" fmla="val -51166"/>
              <a:gd name="adj2" fmla="val 12631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4 Byte </a:t>
            </a:r>
            <a:r>
              <a:rPr lang="de-DE" smtClean="0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8 Byte </a:t>
            </a:r>
            <a:r>
              <a:rPr lang="de-DE" smtClean="0">
                <a:solidFill>
                  <a:schemeClr val="bg1"/>
                </a:solidFill>
              </a:rPr>
              <a:t>im 64-Bit-Format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4" name="Abgerundete rechteckige Legende 63"/>
          <p:cNvSpPr/>
          <p:nvPr/>
        </p:nvSpPr>
        <p:spPr>
          <a:xfrm>
            <a:off x="1733487" y="4454578"/>
            <a:ext cx="1079500" cy="432147"/>
          </a:xfrm>
          <a:prstGeom prst="wedgeRoundRectCallout">
            <a:avLst>
              <a:gd name="adj1" fmla="val 50545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Adresse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5" name="Abgerundete rechteckige Legende 64"/>
          <p:cNvSpPr/>
          <p:nvPr/>
        </p:nvSpPr>
        <p:spPr>
          <a:xfrm>
            <a:off x="179512" y="4446697"/>
            <a:ext cx="1333312" cy="494471"/>
          </a:xfrm>
          <a:prstGeom prst="wedgeRoundRectCallout">
            <a:avLst>
              <a:gd name="adj1" fmla="val 60533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Typ legt Länge fest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4" name="Gefaltete Ecke 3"/>
          <p:cNvSpPr/>
          <p:nvPr/>
        </p:nvSpPr>
        <p:spPr>
          <a:xfrm>
            <a:off x="270138" y="5099051"/>
            <a:ext cx="2581013" cy="135428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main() {</a:t>
            </a:r>
          </a:p>
          <a:p>
            <a:pPr algn="l"/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endParaRPr lang="en-US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sizeof</a:t>
            </a:r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b="1" smtClean="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endParaRPr lang="en-US" b="1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} // 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  <a:hlinkClick r:id="rId2"/>
              </a:rPr>
              <a:t>Try it!</a:t>
            </a:r>
            <a:endParaRPr lang="en-US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33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Was ist ein Zeiger?</a:t>
            </a:r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-201712" y="1558132"/>
            <a:ext cx="6985000" cy="159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Ein </a:t>
            </a:r>
            <a:r>
              <a:rPr lang="de-DE" altLang="de-DE" b="1"/>
              <a:t>Zeiger (Pointer)</a:t>
            </a:r>
            <a:r>
              <a:rPr lang="de-DE" altLang="de-DE"/>
              <a:t> ist eine Variable, deren Inhalt als die Speicheradresse einer anderen Variable </a:t>
            </a:r>
            <a:r>
              <a:rPr lang="de-DE" altLang="de-DE" b="1"/>
              <a:t>interpretiert</a:t>
            </a:r>
            <a:r>
              <a:rPr lang="de-DE" altLang="de-DE"/>
              <a:t> wird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Der </a:t>
            </a:r>
            <a:r>
              <a:rPr lang="de-DE" altLang="de-DE" b="1"/>
              <a:t>Typ eines Zeigers </a:t>
            </a:r>
            <a:r>
              <a:rPr lang="de-DE" altLang="de-DE"/>
              <a:t>legt fest, auf welchen Typ von </a:t>
            </a:r>
            <a:r>
              <a:rPr lang="de-DE" altLang="de-DE" smtClean="0"/>
              <a:t>Variable "gezeigt" </a:t>
            </a:r>
            <a:r>
              <a:rPr lang="de-DE" altLang="de-DE"/>
              <a:t>wird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20" name="Rectangle 5"/>
          <p:cNvSpPr>
            <a:spLocks noChangeArrowheads="1"/>
          </p:cNvSpPr>
          <p:nvPr/>
        </p:nvSpPr>
        <p:spPr bwMode="auto">
          <a:xfrm>
            <a:off x="2625725" y="3575050"/>
            <a:ext cx="792163" cy="36671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2267</a:t>
            </a:r>
          </a:p>
        </p:txBody>
      </p:sp>
      <p:sp>
        <p:nvSpPr>
          <p:cNvPr id="9221" name="Line 8"/>
          <p:cNvSpPr>
            <a:spLocks noChangeShapeType="1"/>
          </p:cNvSpPr>
          <p:nvPr/>
        </p:nvSpPr>
        <p:spPr bwMode="auto">
          <a:xfrm flipV="1">
            <a:off x="3300413" y="3735388"/>
            <a:ext cx="26384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222" name="Rectangle 10"/>
          <p:cNvSpPr>
            <a:spLocks noChangeArrowheads="1"/>
          </p:cNvSpPr>
          <p:nvPr/>
        </p:nvSpPr>
        <p:spPr bwMode="auto">
          <a:xfrm>
            <a:off x="5940425" y="357187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23" name="Rectangle 11"/>
          <p:cNvSpPr>
            <a:spLocks noChangeArrowheads="1"/>
          </p:cNvSpPr>
          <p:nvPr/>
        </p:nvSpPr>
        <p:spPr bwMode="auto">
          <a:xfrm>
            <a:off x="6372225" y="357187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b</a:t>
            </a:r>
          </a:p>
        </p:txBody>
      </p:sp>
      <p:sp>
        <p:nvSpPr>
          <p:cNvPr id="9224" name="Rectangle 12"/>
          <p:cNvSpPr>
            <a:spLocks noChangeArrowheads="1"/>
          </p:cNvSpPr>
          <p:nvPr/>
        </p:nvSpPr>
        <p:spPr bwMode="auto">
          <a:xfrm>
            <a:off x="6875463" y="357187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9226" name="Text Box 16"/>
          <p:cNvSpPr txBox="1">
            <a:spLocks noChangeArrowheads="1"/>
          </p:cNvSpPr>
          <p:nvPr/>
        </p:nvSpPr>
        <p:spPr bwMode="auto">
          <a:xfrm>
            <a:off x="2052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 useBgFill="1">
        <p:nvSpPr>
          <p:cNvPr id="9227" name="Rectangle 19"/>
          <p:cNvSpPr>
            <a:spLocks noChangeArrowheads="1"/>
          </p:cNvSpPr>
          <p:nvPr/>
        </p:nvSpPr>
        <p:spPr bwMode="auto">
          <a:xfrm>
            <a:off x="32750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8" name="Rectangle 20"/>
          <p:cNvSpPr>
            <a:spLocks noChangeArrowheads="1"/>
          </p:cNvSpPr>
          <p:nvPr/>
        </p:nvSpPr>
        <p:spPr bwMode="auto">
          <a:xfrm>
            <a:off x="34909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9" name="Rectangle 21"/>
          <p:cNvSpPr>
            <a:spLocks noChangeArrowheads="1"/>
          </p:cNvSpPr>
          <p:nvPr/>
        </p:nvSpPr>
        <p:spPr bwMode="auto">
          <a:xfrm>
            <a:off x="37068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0" name="Rectangle 22"/>
          <p:cNvSpPr>
            <a:spLocks noChangeArrowheads="1"/>
          </p:cNvSpPr>
          <p:nvPr/>
        </p:nvSpPr>
        <p:spPr bwMode="auto">
          <a:xfrm>
            <a:off x="39227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1" name="Rectangle 23"/>
          <p:cNvSpPr>
            <a:spLocks noChangeArrowheads="1"/>
          </p:cNvSpPr>
          <p:nvPr/>
        </p:nvSpPr>
        <p:spPr bwMode="auto">
          <a:xfrm>
            <a:off x="19796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2" name="Rectangle 24"/>
          <p:cNvSpPr>
            <a:spLocks noChangeArrowheads="1"/>
          </p:cNvSpPr>
          <p:nvPr/>
        </p:nvSpPr>
        <p:spPr bwMode="auto">
          <a:xfrm>
            <a:off x="21955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3" name="Rectangle 25"/>
          <p:cNvSpPr>
            <a:spLocks noChangeArrowheads="1"/>
          </p:cNvSpPr>
          <p:nvPr/>
        </p:nvSpPr>
        <p:spPr bwMode="auto">
          <a:xfrm>
            <a:off x="24114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4" name="Rectangle 26"/>
          <p:cNvSpPr>
            <a:spLocks noChangeArrowheads="1"/>
          </p:cNvSpPr>
          <p:nvPr/>
        </p:nvSpPr>
        <p:spPr bwMode="auto">
          <a:xfrm>
            <a:off x="26273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5" name="Rectangle 27"/>
          <p:cNvSpPr>
            <a:spLocks noChangeArrowheads="1"/>
          </p:cNvSpPr>
          <p:nvPr/>
        </p:nvSpPr>
        <p:spPr bwMode="auto">
          <a:xfrm>
            <a:off x="28432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6" name="Rectangle 28"/>
          <p:cNvSpPr>
            <a:spLocks noChangeArrowheads="1"/>
          </p:cNvSpPr>
          <p:nvPr/>
        </p:nvSpPr>
        <p:spPr bwMode="auto">
          <a:xfrm>
            <a:off x="30591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7" name="Rectangle 29"/>
          <p:cNvSpPr>
            <a:spLocks noChangeArrowheads="1"/>
          </p:cNvSpPr>
          <p:nvPr/>
        </p:nvSpPr>
        <p:spPr bwMode="auto">
          <a:xfrm>
            <a:off x="4140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8" name="Rectangle 30"/>
          <p:cNvSpPr>
            <a:spLocks noChangeArrowheads="1"/>
          </p:cNvSpPr>
          <p:nvPr/>
        </p:nvSpPr>
        <p:spPr bwMode="auto">
          <a:xfrm>
            <a:off x="43561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9" name="Rectangle 31"/>
          <p:cNvSpPr>
            <a:spLocks noChangeArrowheads="1"/>
          </p:cNvSpPr>
          <p:nvPr/>
        </p:nvSpPr>
        <p:spPr bwMode="auto">
          <a:xfrm>
            <a:off x="45720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0" name="Rectangle 32"/>
          <p:cNvSpPr>
            <a:spLocks noChangeArrowheads="1"/>
          </p:cNvSpPr>
          <p:nvPr/>
        </p:nvSpPr>
        <p:spPr bwMode="auto">
          <a:xfrm>
            <a:off x="47879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1" name="Rectangle 33"/>
          <p:cNvSpPr>
            <a:spLocks noChangeArrowheads="1"/>
          </p:cNvSpPr>
          <p:nvPr/>
        </p:nvSpPr>
        <p:spPr bwMode="auto">
          <a:xfrm>
            <a:off x="50038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2" name="Rectangle 34"/>
          <p:cNvSpPr>
            <a:spLocks noChangeArrowheads="1"/>
          </p:cNvSpPr>
          <p:nvPr/>
        </p:nvSpPr>
        <p:spPr bwMode="auto">
          <a:xfrm>
            <a:off x="5219700" y="5156200"/>
            <a:ext cx="217488" cy="6477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3" name="Rectangle 35"/>
          <p:cNvSpPr>
            <a:spLocks noChangeArrowheads="1"/>
          </p:cNvSpPr>
          <p:nvPr/>
        </p:nvSpPr>
        <p:spPr bwMode="auto">
          <a:xfrm>
            <a:off x="54356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4" name="Rectangle 36"/>
          <p:cNvSpPr>
            <a:spLocks noChangeArrowheads="1"/>
          </p:cNvSpPr>
          <p:nvPr/>
        </p:nvSpPr>
        <p:spPr bwMode="auto">
          <a:xfrm>
            <a:off x="56515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5" name="Rectangle 37"/>
          <p:cNvSpPr>
            <a:spLocks noChangeArrowheads="1"/>
          </p:cNvSpPr>
          <p:nvPr/>
        </p:nvSpPr>
        <p:spPr bwMode="auto">
          <a:xfrm>
            <a:off x="58674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6" name="Rectangle 38"/>
          <p:cNvSpPr>
            <a:spLocks noChangeArrowheads="1"/>
          </p:cNvSpPr>
          <p:nvPr/>
        </p:nvSpPr>
        <p:spPr bwMode="auto">
          <a:xfrm>
            <a:off x="60833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7" name="Rectangle 39"/>
          <p:cNvSpPr>
            <a:spLocks noChangeArrowheads="1"/>
          </p:cNvSpPr>
          <p:nvPr/>
        </p:nvSpPr>
        <p:spPr bwMode="auto">
          <a:xfrm>
            <a:off x="6299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8" name="AutoShape 40"/>
          <p:cNvSpPr>
            <a:spLocks/>
          </p:cNvSpPr>
          <p:nvPr/>
        </p:nvSpPr>
        <p:spPr bwMode="auto">
          <a:xfrm rot="5400000">
            <a:off x="5553869" y="4750594"/>
            <a:ext cx="195262" cy="431800"/>
          </a:xfrm>
          <a:prstGeom prst="leftBrace">
            <a:avLst>
              <a:gd name="adj1" fmla="val 33468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9" name="Text Box 41"/>
          <p:cNvSpPr txBox="1">
            <a:spLocks noChangeArrowheads="1"/>
          </p:cNvSpPr>
          <p:nvPr/>
        </p:nvSpPr>
        <p:spPr bwMode="auto">
          <a:xfrm>
            <a:off x="5364163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c</a:t>
            </a:r>
          </a:p>
        </p:txBody>
      </p:sp>
      <p:sp>
        <p:nvSpPr>
          <p:cNvPr id="9250" name="AutoShape 42"/>
          <p:cNvSpPr>
            <a:spLocks/>
          </p:cNvSpPr>
          <p:nvPr/>
        </p:nvSpPr>
        <p:spPr bwMode="auto">
          <a:xfrm rot="5400000">
            <a:off x="2736057" y="4544219"/>
            <a:ext cx="214312" cy="863600"/>
          </a:xfrm>
          <a:prstGeom prst="leftBrace">
            <a:avLst>
              <a:gd name="adj1" fmla="val 3358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51" name="Text Box 53"/>
          <p:cNvSpPr txBox="1">
            <a:spLocks noChangeArrowheads="1"/>
          </p:cNvSpPr>
          <p:nvPr/>
        </p:nvSpPr>
        <p:spPr bwMode="auto">
          <a:xfrm>
            <a:off x="5508625" y="5300663"/>
            <a:ext cx="296863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20</a:t>
            </a:r>
          </a:p>
        </p:txBody>
      </p:sp>
      <p:sp>
        <p:nvSpPr>
          <p:cNvPr id="9252" name="Text Box 54"/>
          <p:cNvSpPr txBox="1">
            <a:spLocks noChangeArrowheads="1"/>
          </p:cNvSpPr>
          <p:nvPr/>
        </p:nvSpPr>
        <p:spPr bwMode="auto">
          <a:xfrm>
            <a:off x="6010275" y="328453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9253" name="Text Box 55"/>
          <p:cNvSpPr txBox="1">
            <a:spLocks noChangeArrowheads="1"/>
          </p:cNvSpPr>
          <p:nvPr/>
        </p:nvSpPr>
        <p:spPr bwMode="auto">
          <a:xfrm>
            <a:off x="6370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9254" name="Text Box 56"/>
          <p:cNvSpPr txBox="1">
            <a:spLocks noChangeArrowheads="1"/>
          </p:cNvSpPr>
          <p:nvPr/>
        </p:nvSpPr>
        <p:spPr bwMode="auto">
          <a:xfrm>
            <a:off x="7019925" y="328453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sp>
        <p:nvSpPr>
          <p:cNvPr id="9255" name="Text Box 57"/>
          <p:cNvSpPr txBox="1">
            <a:spLocks noChangeArrowheads="1"/>
          </p:cNvSpPr>
          <p:nvPr/>
        </p:nvSpPr>
        <p:spPr bwMode="auto">
          <a:xfrm>
            <a:off x="2481263" y="5300663"/>
            <a:ext cx="698500" cy="3492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i="1"/>
              <a:t>2267</a:t>
            </a:r>
          </a:p>
        </p:txBody>
      </p:sp>
      <p:sp>
        <p:nvSpPr>
          <p:cNvPr id="9256" name="Text Box 58"/>
          <p:cNvSpPr txBox="1">
            <a:spLocks noChangeArrowheads="1"/>
          </p:cNvSpPr>
          <p:nvPr/>
        </p:nvSpPr>
        <p:spPr bwMode="auto">
          <a:xfrm>
            <a:off x="47863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57" name="Text Box 59"/>
          <p:cNvSpPr txBox="1">
            <a:spLocks noChangeArrowheads="1"/>
          </p:cNvSpPr>
          <p:nvPr/>
        </p:nvSpPr>
        <p:spPr bwMode="auto">
          <a:xfrm>
            <a:off x="50022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58" name="Text Box 60"/>
          <p:cNvSpPr txBox="1">
            <a:spLocks noChangeArrowheads="1"/>
          </p:cNvSpPr>
          <p:nvPr/>
        </p:nvSpPr>
        <p:spPr bwMode="auto">
          <a:xfrm>
            <a:off x="52181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59" name="Text Box 61"/>
          <p:cNvSpPr txBox="1">
            <a:spLocks noChangeArrowheads="1"/>
          </p:cNvSpPr>
          <p:nvPr/>
        </p:nvSpPr>
        <p:spPr bwMode="auto">
          <a:xfrm>
            <a:off x="54340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0" name="Text Box 62"/>
          <p:cNvSpPr txBox="1">
            <a:spLocks noChangeArrowheads="1"/>
          </p:cNvSpPr>
          <p:nvPr/>
        </p:nvSpPr>
        <p:spPr bwMode="auto">
          <a:xfrm>
            <a:off x="56515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1" name="Text Box 63"/>
          <p:cNvSpPr txBox="1">
            <a:spLocks noChangeArrowheads="1"/>
          </p:cNvSpPr>
          <p:nvPr/>
        </p:nvSpPr>
        <p:spPr bwMode="auto">
          <a:xfrm>
            <a:off x="58674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62" name="Text Box 64"/>
          <p:cNvSpPr txBox="1">
            <a:spLocks noChangeArrowheads="1"/>
          </p:cNvSpPr>
          <p:nvPr/>
        </p:nvSpPr>
        <p:spPr bwMode="auto">
          <a:xfrm>
            <a:off x="4570413" y="5802313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3" name="Text Box 65"/>
          <p:cNvSpPr txBox="1">
            <a:spLocks noChangeArrowheads="1"/>
          </p:cNvSpPr>
          <p:nvPr/>
        </p:nvSpPr>
        <p:spPr bwMode="auto">
          <a:xfrm>
            <a:off x="6084888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4" name="Text Box 66"/>
          <p:cNvSpPr txBox="1">
            <a:spLocks noChangeArrowheads="1"/>
          </p:cNvSpPr>
          <p:nvPr/>
        </p:nvSpPr>
        <p:spPr bwMode="auto">
          <a:xfrm>
            <a:off x="21939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65" name="Text Box 67"/>
          <p:cNvSpPr txBox="1">
            <a:spLocks noChangeArrowheads="1"/>
          </p:cNvSpPr>
          <p:nvPr/>
        </p:nvSpPr>
        <p:spPr bwMode="auto">
          <a:xfrm>
            <a:off x="24098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66" name="Text Box 68"/>
          <p:cNvSpPr txBox="1">
            <a:spLocks noChangeArrowheads="1"/>
          </p:cNvSpPr>
          <p:nvPr/>
        </p:nvSpPr>
        <p:spPr bwMode="auto">
          <a:xfrm>
            <a:off x="26257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67" name="Text Box 69"/>
          <p:cNvSpPr txBox="1">
            <a:spLocks noChangeArrowheads="1"/>
          </p:cNvSpPr>
          <p:nvPr/>
        </p:nvSpPr>
        <p:spPr bwMode="auto">
          <a:xfrm>
            <a:off x="28416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8" name="Text Box 70"/>
          <p:cNvSpPr txBox="1">
            <a:spLocks noChangeArrowheads="1"/>
          </p:cNvSpPr>
          <p:nvPr/>
        </p:nvSpPr>
        <p:spPr bwMode="auto">
          <a:xfrm>
            <a:off x="30591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9" name="Text Box 71"/>
          <p:cNvSpPr txBox="1">
            <a:spLocks noChangeArrowheads="1"/>
          </p:cNvSpPr>
          <p:nvPr/>
        </p:nvSpPr>
        <p:spPr bwMode="auto">
          <a:xfrm>
            <a:off x="32750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70" name="Text Box 72"/>
          <p:cNvSpPr txBox="1">
            <a:spLocks noChangeArrowheads="1"/>
          </p:cNvSpPr>
          <p:nvPr/>
        </p:nvSpPr>
        <p:spPr bwMode="auto">
          <a:xfrm>
            <a:off x="1978025" y="5803900"/>
            <a:ext cx="212725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1" name="Text Box 73"/>
          <p:cNvSpPr txBox="1">
            <a:spLocks noChangeArrowheads="1"/>
          </p:cNvSpPr>
          <p:nvPr/>
        </p:nvSpPr>
        <p:spPr bwMode="auto">
          <a:xfrm>
            <a:off x="3492500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2" name="Text Box 74"/>
          <p:cNvSpPr txBox="1">
            <a:spLocks noChangeArrowheads="1"/>
          </p:cNvSpPr>
          <p:nvPr/>
        </p:nvSpPr>
        <p:spPr bwMode="auto">
          <a:xfrm>
            <a:off x="2628900" y="328453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9273" name="Rectangle 75"/>
          <p:cNvSpPr>
            <a:spLocks noChangeArrowheads="1"/>
          </p:cNvSpPr>
          <p:nvPr/>
        </p:nvSpPr>
        <p:spPr bwMode="auto">
          <a:xfrm>
            <a:off x="1558930" y="3574105"/>
            <a:ext cx="574675" cy="36765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short*</a:t>
            </a:r>
          </a:p>
        </p:txBody>
      </p:sp>
      <p:sp>
        <p:nvSpPr>
          <p:cNvPr id="9274" name="Rectangle 76"/>
          <p:cNvSpPr>
            <a:spLocks noChangeArrowheads="1"/>
          </p:cNvSpPr>
          <p:nvPr/>
        </p:nvSpPr>
        <p:spPr bwMode="auto">
          <a:xfrm>
            <a:off x="2124075" y="357505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9275" name="Text Box 77"/>
          <p:cNvSpPr txBox="1">
            <a:spLocks noChangeArrowheads="1"/>
          </p:cNvSpPr>
          <p:nvPr/>
        </p:nvSpPr>
        <p:spPr bwMode="auto">
          <a:xfrm>
            <a:off x="2195513" y="4508500"/>
            <a:ext cx="1443037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err="1" smtClean="0"/>
              <a:t>short</a:t>
            </a:r>
            <a:r>
              <a:rPr lang="de-DE" altLang="de-DE" sz="1600" b="0" smtClean="0"/>
              <a:t> *</a:t>
            </a:r>
            <a:r>
              <a:rPr lang="de-DE" altLang="de-DE" sz="1600" b="0" err="1" smtClean="0"/>
              <a:t>iP</a:t>
            </a:r>
            <a:r>
              <a:rPr lang="de-DE" altLang="de-DE" sz="1600" b="0" smtClean="0"/>
              <a:t> </a:t>
            </a:r>
            <a:r>
              <a:rPr lang="de-DE" altLang="de-DE" sz="1600" b="0"/>
              <a:t>= &amp;b</a:t>
            </a:r>
          </a:p>
        </p:txBody>
      </p:sp>
      <p:sp>
        <p:nvSpPr>
          <p:cNvPr id="9276" name="Rectangle 10"/>
          <p:cNvSpPr>
            <a:spLocks noChangeArrowheads="1"/>
          </p:cNvSpPr>
          <p:nvPr/>
        </p:nvSpPr>
        <p:spPr bwMode="auto">
          <a:xfrm>
            <a:off x="5938838" y="4006850"/>
            <a:ext cx="430212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77" name="Rectangle 11"/>
          <p:cNvSpPr>
            <a:spLocks noChangeArrowheads="1"/>
          </p:cNvSpPr>
          <p:nvPr/>
        </p:nvSpPr>
        <p:spPr bwMode="auto">
          <a:xfrm>
            <a:off x="6370638" y="4006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c</a:t>
            </a:r>
          </a:p>
        </p:txBody>
      </p:sp>
      <p:sp>
        <p:nvSpPr>
          <p:cNvPr id="9278" name="Rectangle 12"/>
          <p:cNvSpPr>
            <a:spLocks noChangeArrowheads="1"/>
          </p:cNvSpPr>
          <p:nvPr/>
        </p:nvSpPr>
        <p:spPr bwMode="auto">
          <a:xfrm>
            <a:off x="6873875" y="4006850"/>
            <a:ext cx="792163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20</a:t>
            </a:r>
          </a:p>
        </p:txBody>
      </p:sp>
      <p:sp>
        <p:nvSpPr>
          <p:cNvPr id="9279" name="AutoShape 40"/>
          <p:cNvSpPr>
            <a:spLocks/>
          </p:cNvSpPr>
          <p:nvPr/>
        </p:nvSpPr>
        <p:spPr bwMode="auto">
          <a:xfrm rot="5400000">
            <a:off x="4905376" y="4749800"/>
            <a:ext cx="195262" cy="433387"/>
          </a:xfrm>
          <a:prstGeom prst="leftBrace">
            <a:avLst>
              <a:gd name="adj1" fmla="val 33591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80" name="Text Box 41"/>
          <p:cNvSpPr txBox="1">
            <a:spLocks noChangeArrowheads="1"/>
          </p:cNvSpPr>
          <p:nvPr/>
        </p:nvSpPr>
        <p:spPr bwMode="auto">
          <a:xfrm>
            <a:off x="4572000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b</a:t>
            </a:r>
          </a:p>
        </p:txBody>
      </p:sp>
      <p:sp>
        <p:nvSpPr>
          <p:cNvPr id="9281" name="Text Box 53"/>
          <p:cNvSpPr txBox="1">
            <a:spLocks noChangeArrowheads="1"/>
          </p:cNvSpPr>
          <p:nvPr/>
        </p:nvSpPr>
        <p:spPr bwMode="auto">
          <a:xfrm>
            <a:off x="4859338" y="5300663"/>
            <a:ext cx="298450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10</a:t>
            </a:r>
          </a:p>
        </p:txBody>
      </p:sp>
      <p:sp>
        <p:nvSpPr>
          <p:cNvPr id="9282" name="Rectangle 76"/>
          <p:cNvSpPr>
            <a:spLocks noChangeArrowheads="1"/>
          </p:cNvSpPr>
          <p:nvPr/>
        </p:nvSpPr>
        <p:spPr bwMode="auto">
          <a:xfrm>
            <a:off x="2124075" y="3746500"/>
            <a:ext cx="504825" cy="1952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9283" name="Rectangle 11"/>
          <p:cNvSpPr>
            <a:spLocks noChangeArrowheads="1"/>
          </p:cNvSpPr>
          <p:nvPr/>
        </p:nvSpPr>
        <p:spPr bwMode="auto">
          <a:xfrm>
            <a:off x="6372225" y="3752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2267</a:t>
            </a:r>
          </a:p>
        </p:txBody>
      </p:sp>
      <p:sp>
        <p:nvSpPr>
          <p:cNvPr id="9284" name="Rectangle 11"/>
          <p:cNvSpPr>
            <a:spLocks noChangeArrowheads="1"/>
          </p:cNvSpPr>
          <p:nvPr/>
        </p:nvSpPr>
        <p:spPr bwMode="auto">
          <a:xfrm>
            <a:off x="6370638" y="4192588"/>
            <a:ext cx="501650" cy="1793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2270</a:t>
            </a:r>
          </a:p>
        </p:txBody>
      </p: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3238500" y="3662363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164288" y="1731930"/>
            <a:ext cx="1262063" cy="326264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 smtClean="0">
                <a:solidFill>
                  <a:srgbClr val="000000"/>
                </a:solidFill>
                <a:latin typeface="Arial" panose="020B0604020202020204" pitchFamily="34" charset="0"/>
              </a:rPr>
              <a:t>Variable</a:t>
            </a:r>
            <a:endParaRPr lang="en-US" altLang="en-US" sz="1600">
              <a:latin typeface="Arial" panose="020B0604020202020204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164288" y="2618548"/>
            <a:ext cx="1231900" cy="275453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 smtClean="0">
                <a:solidFill>
                  <a:srgbClr val="000000"/>
                </a:solidFill>
                <a:latin typeface="Arial" panose="020B0604020202020204" pitchFamily="34" charset="0"/>
              </a:rPr>
              <a:t>Pointer</a:t>
            </a:r>
            <a:endParaRPr lang="en-US" altLang="en-US" sz="1600" smtClean="0"/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 flipV="1">
            <a:off x="7781825" y="2058191"/>
            <a:ext cx="7938" cy="560357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20"/>
          <p:cNvSpPr>
            <a:spLocks noChangeShapeType="1"/>
          </p:cNvSpPr>
          <p:nvPr/>
        </p:nvSpPr>
        <p:spPr bwMode="auto">
          <a:xfrm>
            <a:off x="8396189" y="2780928"/>
            <a:ext cx="450850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Line 21"/>
          <p:cNvSpPr>
            <a:spLocks noChangeShapeType="1"/>
          </p:cNvSpPr>
          <p:nvPr/>
        </p:nvSpPr>
        <p:spPr bwMode="auto">
          <a:xfrm flipV="1">
            <a:off x="8847038" y="1870865"/>
            <a:ext cx="0" cy="910063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Line 22"/>
          <p:cNvSpPr>
            <a:spLocks noChangeShapeType="1"/>
          </p:cNvSpPr>
          <p:nvPr/>
        </p:nvSpPr>
        <p:spPr bwMode="auto">
          <a:xfrm flipH="1" flipV="1">
            <a:off x="8426350" y="1870867"/>
            <a:ext cx="428625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3"/>
          <p:cNvSpPr>
            <a:spLocks noEditPoints="1"/>
          </p:cNvSpPr>
          <p:nvPr/>
        </p:nvSpPr>
        <p:spPr bwMode="auto">
          <a:xfrm>
            <a:off x="8425239" y="1814597"/>
            <a:ext cx="146050" cy="117475"/>
          </a:xfrm>
          <a:custGeom>
            <a:avLst/>
            <a:gdLst>
              <a:gd name="T0" fmla="*/ 0 w 92"/>
              <a:gd name="T1" fmla="*/ 37 h 74"/>
              <a:gd name="T2" fmla="*/ 92 w 92"/>
              <a:gd name="T3" fmla="*/ 0 h 74"/>
              <a:gd name="T4" fmla="*/ 0 w 92"/>
              <a:gd name="T5" fmla="*/ 37 h 74"/>
              <a:gd name="T6" fmla="*/ 92 w 92"/>
              <a:gd name="T7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2" h="74">
                <a:moveTo>
                  <a:pt x="0" y="37"/>
                </a:moveTo>
                <a:lnTo>
                  <a:pt x="92" y="0"/>
                </a:lnTo>
                <a:moveTo>
                  <a:pt x="0" y="37"/>
                </a:moveTo>
                <a:lnTo>
                  <a:pt x="92" y="74"/>
                </a:lnTo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 rot="16200000">
            <a:off x="8573572" y="2297112"/>
            <a:ext cx="38100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pointsTo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8592759" y="1739814"/>
            <a:ext cx="40005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+variable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8592759" y="1869078"/>
            <a:ext cx="57708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1" name="Abgerundete rechteckige Legende 80"/>
          <p:cNvSpPr/>
          <p:nvPr/>
        </p:nvSpPr>
        <p:spPr>
          <a:xfrm>
            <a:off x="46920" y="5340772"/>
            <a:ext cx="1810456" cy="1039391"/>
          </a:xfrm>
          <a:prstGeom prst="wedgeRoundRectCallout">
            <a:avLst>
              <a:gd name="adj1" fmla="val 81414"/>
              <a:gd name="adj2" fmla="val -56964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4 Byte </a:t>
            </a:r>
            <a:r>
              <a:rPr lang="de-DE" smtClean="0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8 Byte </a:t>
            </a:r>
            <a:r>
              <a:rPr lang="de-DE" smtClean="0">
                <a:solidFill>
                  <a:schemeClr val="bg1"/>
                </a:solidFill>
              </a:rPr>
              <a:t>im 64-Bit-Format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849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 Syntax</a:t>
            </a:r>
          </a:p>
        </p:txBody>
      </p:sp>
      <p:sp>
        <p:nvSpPr>
          <p:cNvPr id="10243" name="Rechteck 3"/>
          <p:cNvSpPr>
            <a:spLocks noChangeArrowheads="1"/>
          </p:cNvSpPr>
          <p:nvPr/>
        </p:nvSpPr>
        <p:spPr bwMode="auto">
          <a:xfrm>
            <a:off x="357391" y="1769110"/>
            <a:ext cx="4572000" cy="421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</p:txBody>
      </p:sp>
      <p:sp>
        <p:nvSpPr>
          <p:cNvPr id="133" name="Abgerundete rechteckige Legende 132"/>
          <p:cNvSpPr/>
          <p:nvPr/>
        </p:nvSpPr>
        <p:spPr>
          <a:xfrm>
            <a:off x="4963254" y="1504672"/>
            <a:ext cx="3384376" cy="1181100"/>
          </a:xfrm>
          <a:prstGeom prst="wedgeRoundRectCallout">
            <a:avLst>
              <a:gd name="adj1" fmla="val -150635"/>
              <a:gd name="adj2" fmla="val 52802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Definition</a:t>
            </a:r>
            <a:r>
              <a:rPr lang="de-DE" smtClean="0">
                <a:solidFill>
                  <a:schemeClr val="bg1"/>
                </a:solidFill>
              </a:rPr>
              <a:t> eines </a:t>
            </a:r>
            <a:r>
              <a:rPr lang="de-DE">
                <a:solidFill>
                  <a:schemeClr val="bg1"/>
                </a:solidFill>
              </a:rPr>
              <a:t>Zeigers vom Typ int*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(Zeiger auf int</a:t>
            </a:r>
            <a:r>
              <a:rPr lang="de-DE" smtClean="0">
                <a:solidFill>
                  <a:schemeClr val="bg1"/>
                </a:solidFill>
              </a:rPr>
              <a:t>; hat strenggenommen keinen Wert)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4" name="Abgerundete rechteckige Legende 133"/>
          <p:cNvSpPr/>
          <p:nvPr/>
        </p:nvSpPr>
        <p:spPr>
          <a:xfrm>
            <a:off x="4963254" y="2767012"/>
            <a:ext cx="3459163" cy="1181100"/>
          </a:xfrm>
          <a:prstGeom prst="wedgeRoundRectCallout">
            <a:avLst>
              <a:gd name="adj1" fmla="val -150030"/>
              <a:gd name="adj2" fmla="val 850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Zuweisung </a:t>
            </a:r>
            <a:r>
              <a:rPr lang="de-DE" smtClean="0">
                <a:solidFill>
                  <a:schemeClr val="bg1"/>
                </a:solidFill>
              </a:rPr>
              <a:t>eines </a:t>
            </a:r>
            <a:r>
              <a:rPr lang="de-DE">
                <a:solidFill>
                  <a:schemeClr val="bg1"/>
                </a:solidFill>
              </a:rPr>
              <a:t>Zeigers vom Typ int* durch Zuweisung einer Adresse (</a:t>
            </a:r>
            <a:r>
              <a:rPr lang="de-DE" err="1">
                <a:solidFill>
                  <a:schemeClr val="bg1"/>
                </a:solidFill>
              </a:rPr>
              <a:t>Referenzierung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35" name="Abgerundete rechteckige Legende 134"/>
          <p:cNvSpPr/>
          <p:nvPr/>
        </p:nvSpPr>
        <p:spPr>
          <a:xfrm>
            <a:off x="4963253" y="4043808"/>
            <a:ext cx="3459163" cy="1181100"/>
          </a:xfrm>
          <a:prstGeom prst="wedgeRoundRectCallout">
            <a:avLst>
              <a:gd name="adj1" fmla="val -134252"/>
              <a:gd name="adj2" fmla="val -13511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>
                <a:solidFill>
                  <a:schemeClr val="bg1"/>
                </a:solidFill>
              </a:rPr>
              <a:t> eines Zeigers, um den Inhalt zu erhalten</a:t>
            </a:r>
          </a:p>
        </p:txBody>
      </p:sp>
      <p:sp>
        <p:nvSpPr>
          <p:cNvPr id="136" name="Abgerundete rechteckige Legende 135"/>
          <p:cNvSpPr/>
          <p:nvPr/>
        </p:nvSpPr>
        <p:spPr>
          <a:xfrm>
            <a:off x="4963253" y="5304188"/>
            <a:ext cx="3459163" cy="1181100"/>
          </a:xfrm>
          <a:prstGeom prst="wedgeRoundRectCallout">
            <a:avLst>
              <a:gd name="adj1" fmla="val -131700"/>
              <a:gd name="adj2" fmla="val -7847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Ohne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bekommt man den Wert des Zeigers (= die gespeicherte </a:t>
            </a:r>
            <a:r>
              <a:rPr lang="de-DE" b="1">
                <a:solidFill>
                  <a:schemeClr val="bg1"/>
                </a:solidFill>
              </a:rPr>
              <a:t>Adresse</a:t>
            </a:r>
            <a:r>
              <a:rPr lang="de-DE">
                <a:solidFill>
                  <a:schemeClr val="bg1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57046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Pointer und Variablen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835150" y="1892300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int*</a:t>
            </a:r>
          </a:p>
        </p:txBody>
      </p:sp>
      <p:sp>
        <p:nvSpPr>
          <p:cNvPr id="11268" name="Rectangle 5"/>
          <p:cNvSpPr>
            <a:spLocks noChangeArrowheads="1"/>
          </p:cNvSpPr>
          <p:nvPr/>
        </p:nvSpPr>
        <p:spPr bwMode="auto">
          <a:xfrm>
            <a:off x="2771775" y="1892300"/>
            <a:ext cx="792163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2268</a:t>
            </a:r>
          </a:p>
        </p:txBody>
      </p:sp>
      <p:sp>
        <p:nvSpPr>
          <p:cNvPr id="11269" name="Line 7"/>
          <p:cNvSpPr>
            <a:spLocks noChangeShapeType="1"/>
          </p:cNvSpPr>
          <p:nvPr/>
        </p:nvSpPr>
        <p:spPr bwMode="auto">
          <a:xfrm>
            <a:off x="2770188" y="1892300"/>
            <a:ext cx="1587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0" name="Line 8"/>
          <p:cNvSpPr>
            <a:spLocks noChangeShapeType="1"/>
          </p:cNvSpPr>
          <p:nvPr/>
        </p:nvSpPr>
        <p:spPr bwMode="auto">
          <a:xfrm>
            <a:off x="3421063" y="2033588"/>
            <a:ext cx="2160587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1" name="Rectangle 10"/>
          <p:cNvSpPr>
            <a:spLocks noChangeArrowheads="1"/>
          </p:cNvSpPr>
          <p:nvPr/>
        </p:nvSpPr>
        <p:spPr bwMode="auto">
          <a:xfrm>
            <a:off x="5581650" y="188912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11272" name="Rectangle 12"/>
          <p:cNvSpPr>
            <a:spLocks noChangeArrowheads="1"/>
          </p:cNvSpPr>
          <p:nvPr/>
        </p:nvSpPr>
        <p:spPr bwMode="auto">
          <a:xfrm>
            <a:off x="6516688" y="188912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11273" name="Line 14"/>
          <p:cNvSpPr>
            <a:spLocks noChangeShapeType="1"/>
          </p:cNvSpPr>
          <p:nvPr/>
        </p:nvSpPr>
        <p:spPr bwMode="auto">
          <a:xfrm>
            <a:off x="6516688" y="1889125"/>
            <a:ext cx="0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4" name="Text Box 15"/>
          <p:cNvSpPr txBox="1">
            <a:spLocks noChangeArrowheads="1"/>
          </p:cNvSpPr>
          <p:nvPr/>
        </p:nvSpPr>
        <p:spPr bwMode="auto">
          <a:xfrm>
            <a:off x="183515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275" name="Text Box 16"/>
          <p:cNvSpPr txBox="1">
            <a:spLocks noChangeArrowheads="1"/>
          </p:cNvSpPr>
          <p:nvPr/>
        </p:nvSpPr>
        <p:spPr bwMode="auto">
          <a:xfrm>
            <a:off x="219551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2" name="Text Box 45"/>
          <p:cNvSpPr txBox="1">
            <a:spLocks noChangeArrowheads="1"/>
          </p:cNvSpPr>
          <p:nvPr/>
        </p:nvSpPr>
        <p:spPr bwMode="auto">
          <a:xfrm>
            <a:off x="565150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303" name="Text Box 46"/>
          <p:cNvSpPr txBox="1">
            <a:spLocks noChangeArrowheads="1"/>
          </p:cNvSpPr>
          <p:nvPr/>
        </p:nvSpPr>
        <p:spPr bwMode="auto">
          <a:xfrm>
            <a:off x="601186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4" name="Text Box 47"/>
          <p:cNvSpPr txBox="1">
            <a:spLocks noChangeArrowheads="1"/>
          </p:cNvSpPr>
          <p:nvPr/>
        </p:nvSpPr>
        <p:spPr bwMode="auto">
          <a:xfrm>
            <a:off x="6661150" y="160178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193925" y="2393950"/>
            <a:ext cx="4538663" cy="2043113"/>
            <a:chOff x="2193925" y="2393950"/>
            <a:chExt cx="4538663" cy="2043113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37188" y="2393950"/>
              <a:ext cx="500062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</a:t>
              </a:r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771775" y="2393950"/>
              <a:ext cx="720725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*</a:t>
              </a:r>
              <a:r>
                <a:rPr lang="de-DE" altLang="de-DE" sz="1600" b="0" err="1" smtClean="0"/>
                <a:t>iP</a:t>
              </a:r>
              <a:endParaRPr lang="de-DE" altLang="de-DE" sz="1600" b="0"/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50022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54340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56499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58674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60833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12" name="Text Box 55"/>
            <p:cNvSpPr txBox="1">
              <a:spLocks noChangeArrowheads="1"/>
            </p:cNvSpPr>
            <p:nvPr/>
          </p:nvSpPr>
          <p:spPr bwMode="auto">
            <a:xfrm>
              <a:off x="4786313" y="3733800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3" name="Text Box 56"/>
            <p:cNvSpPr txBox="1">
              <a:spLocks noChangeArrowheads="1"/>
            </p:cNvSpPr>
            <p:nvPr/>
          </p:nvSpPr>
          <p:spPr bwMode="auto">
            <a:xfrm>
              <a:off x="6300788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24098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28416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30575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32750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34909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193925" y="3735388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21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</p:grpSp>
      <p:sp>
        <p:nvSpPr>
          <p:cNvPr id="11322" name="Text Box 79"/>
          <p:cNvSpPr txBox="1">
            <a:spLocks noChangeArrowheads="1"/>
          </p:cNvSpPr>
          <p:nvPr/>
        </p:nvSpPr>
        <p:spPr bwMode="auto">
          <a:xfrm>
            <a:off x="2771775" y="160178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11323" name="Rectangle 4"/>
          <p:cNvSpPr>
            <a:spLocks noChangeArrowheads="1"/>
          </p:cNvSpPr>
          <p:nvPr/>
        </p:nvSpPr>
        <p:spPr bwMode="auto">
          <a:xfrm>
            <a:off x="2266950" y="2070100"/>
            <a:ext cx="503238" cy="1762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11324" name="Rectangle 4"/>
          <p:cNvSpPr>
            <a:spLocks noChangeArrowheads="1"/>
          </p:cNvSpPr>
          <p:nvPr/>
        </p:nvSpPr>
        <p:spPr bwMode="auto">
          <a:xfrm>
            <a:off x="2266950" y="189230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11325" name="Rectangle 6"/>
          <p:cNvSpPr>
            <a:spLocks noChangeArrowheads="1"/>
          </p:cNvSpPr>
          <p:nvPr/>
        </p:nvSpPr>
        <p:spPr bwMode="auto">
          <a:xfrm>
            <a:off x="1835150" y="1892300"/>
            <a:ext cx="1728788" cy="35877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6" name="Rectangle 11"/>
          <p:cNvSpPr>
            <a:spLocks noChangeArrowheads="1"/>
          </p:cNvSpPr>
          <p:nvPr/>
        </p:nvSpPr>
        <p:spPr bwMode="auto">
          <a:xfrm>
            <a:off x="6013450" y="2066925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11327" name="Rectangle 11"/>
          <p:cNvSpPr>
            <a:spLocks noChangeArrowheads="1"/>
          </p:cNvSpPr>
          <p:nvPr/>
        </p:nvSpPr>
        <p:spPr bwMode="auto">
          <a:xfrm>
            <a:off x="6013450" y="188912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11328" name="Rectangle 13"/>
          <p:cNvSpPr>
            <a:spLocks noChangeArrowheads="1"/>
          </p:cNvSpPr>
          <p:nvPr/>
        </p:nvSpPr>
        <p:spPr bwMode="auto">
          <a:xfrm>
            <a:off x="5581650" y="1889125"/>
            <a:ext cx="1727200" cy="36036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9" name="Oval 24"/>
          <p:cNvSpPr>
            <a:spLocks noChangeArrowheads="1"/>
          </p:cNvSpPr>
          <p:nvPr/>
        </p:nvSpPr>
        <p:spPr bwMode="auto">
          <a:xfrm>
            <a:off x="3382963" y="19621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827584" y="4927600"/>
            <a:ext cx="3798391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&amp;i 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*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6311900" y="4945063"/>
            <a:ext cx="633413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2158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4643438" y="5321300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058501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Der Null-Pointer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5617319" cy="4968875"/>
          </a:xfrm>
        </p:spPr>
        <p:txBody>
          <a:bodyPr/>
          <a:lstStyle/>
          <a:p>
            <a:pPr marL="0" indent="0">
              <a:buNone/>
            </a:pPr>
            <a:r>
              <a:rPr lang="de-DE" b="0" noProof="0" dirty="0" smtClean="0"/>
              <a:t>Der</a:t>
            </a:r>
            <a:r>
              <a:rPr lang="de-DE" noProof="0" dirty="0" smtClean="0"/>
              <a:t> Null-Pointer</a:t>
            </a:r>
            <a:r>
              <a:rPr lang="de-DE" b="0" noProof="0" dirty="0" smtClean="0"/>
              <a:t> wird verwendet, um anzuzeigen, dass ein Pointer noch </a:t>
            </a:r>
            <a:r>
              <a:rPr lang="de-DE" b="1" noProof="0" dirty="0" smtClean="0"/>
              <a:t>keinen definierten Wert </a:t>
            </a:r>
            <a:r>
              <a:rPr lang="de-DE" b="0" noProof="0" dirty="0" smtClean="0"/>
              <a:t>hat.</a:t>
            </a:r>
            <a:br>
              <a:rPr lang="de-DE" b="0" noProof="0" dirty="0" smtClean="0"/>
            </a:br>
            <a:endParaRPr lang="de-DE" noProof="0" dirty="0" smtClean="0"/>
          </a:p>
          <a:p>
            <a:r>
              <a:rPr lang="de-DE" b="0" noProof="0" dirty="0" smtClean="0"/>
              <a:t>C: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*i = 0; int *j = 0x0;</a:t>
            </a:r>
          </a:p>
          <a:p>
            <a:r>
              <a:rPr lang="de-DE" noProof="0" dirty="0" smtClean="0"/>
              <a:t>C90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stddef.h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 smtClean="0"/>
              <a:t>C++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cstddef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 smtClean="0"/>
              <a:t>C++11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*m = 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de-DE" b="0" noProof="0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5436096" y="1484313"/>
            <a:ext cx="3455492" cy="2410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0x0</a:t>
            </a:r>
          </a:p>
          <a:p>
            <a:pPr algn="r"/>
            <a:r>
              <a:rPr lang="en-US" sz="54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</a:p>
          <a:p>
            <a:pPr algn="r"/>
            <a:r>
              <a:rPr lang="en-US" sz="5400" b="1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endParaRPr lang="en-US" sz="5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287658" y="3821018"/>
            <a:ext cx="2580486" cy="814090"/>
          </a:xfrm>
          <a:prstGeom prst="wedgeRoundRectCallout">
            <a:avLst>
              <a:gd name="adj1" fmla="val -59842"/>
              <a:gd name="adj2" fmla="val 1167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Wie &lt;</a:t>
            </a:r>
            <a:r>
              <a:rPr lang="de-DE" b="1" err="1" smtClean="0">
                <a:solidFill>
                  <a:schemeClr val="bg1"/>
                </a:solidFill>
              </a:rPr>
              <a:t>stddef.h</a:t>
            </a:r>
            <a:r>
              <a:rPr lang="de-DE" b="1" smtClean="0">
                <a:solidFill>
                  <a:schemeClr val="bg1"/>
                </a:solidFill>
              </a:rPr>
              <a:t>&gt;, aber mit </a:t>
            </a:r>
            <a:r>
              <a:rPr lang="de-DE" b="1" err="1" smtClean="0">
                <a:solidFill>
                  <a:schemeClr val="bg1"/>
                </a:solidFill>
              </a:rPr>
              <a:t>Namespaces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051618" y="6189141"/>
            <a:ext cx="2656496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en.wikipedia.org/Null_pointer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66064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49" y="1467934"/>
            <a:ext cx="8640763" cy="4968875"/>
          </a:xfrm>
        </p:spPr>
        <p:txBody>
          <a:bodyPr/>
          <a:lstStyle/>
          <a:p>
            <a:r>
              <a:rPr lang="de-DE" b="1" noProof="0" dirty="0" smtClean="0"/>
              <a:t>Was passiert beim Aufruf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a.exe f.txt</a:t>
            </a:r>
            <a:r>
              <a:rPr lang="de-DE" b="1" noProof="0" dirty="0" smtClean="0"/>
              <a:t>?</a:t>
            </a:r>
          </a:p>
          <a:p>
            <a:r>
              <a:rPr lang="de-DE" b="1" noProof="0" dirty="0" smtClean="0"/>
              <a:t>Traditionelle Strings:</a:t>
            </a:r>
            <a:r>
              <a:rPr lang="de-DE" noProof="0" dirty="0" smtClean="0"/>
              <a:t> Folgen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/>
              <a:t> (mit '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\0' </a:t>
            </a:r>
            <a:r>
              <a:rPr lang="de-DE" noProof="0" dirty="0" smtClean="0"/>
              <a:t>abgeschlossen)</a:t>
            </a:r>
            <a:endParaRPr lang="de-DE" noProof="0" dirty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461509" y="4983646"/>
            <a:ext cx="3690119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[1]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endParaRPr lang="de-DE" altLang="de-DE" sz="1600" b="0" smtClean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(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*)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4700105" y="5022991"/>
            <a:ext cx="1306768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2264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a.exe </a:t>
            </a:r>
            <a:r>
              <a:rPr lang="de-DE" altLang="de-DE" sz="1600" b="0" strike="sngStrike" smtClean="0">
                <a:latin typeface="Consolas" pitchFamily="49" charset="0"/>
                <a:cs typeface="Consolas" pitchFamily="49" charset="0"/>
              </a:rPr>
              <a:t>2279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f.txt </a:t>
            </a:r>
            <a:r>
              <a:rPr lang="de-DE" altLang="de-DE" sz="1600" b="0" strike="sngStrike" smtClean="0">
                <a:latin typeface="Consolas" pitchFamily="49" charset="0"/>
                <a:cs typeface="Consolas" pitchFamily="49" charset="0"/>
              </a:rPr>
              <a:t>2289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/>
            </a:r>
            <a:br>
              <a:rPr lang="de-DE" altLang="de-DE" sz="1600" b="0" strike="sngStrike">
                <a:latin typeface="Consolas" pitchFamily="49" charset="0"/>
                <a:cs typeface="Consolas" pitchFamily="49" charset="0"/>
              </a:rPr>
            </a:b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2279</a:t>
            </a:r>
            <a:endParaRPr lang="de-DE" altLang="de-DE" sz="16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3574250" y="5258002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1" name="Abgerundete rechteckige Legende 130"/>
          <p:cNvSpPr/>
          <p:nvPr/>
        </p:nvSpPr>
        <p:spPr>
          <a:xfrm>
            <a:off x="6228952" y="5044663"/>
            <a:ext cx="2670175" cy="781759"/>
          </a:xfrm>
          <a:prstGeom prst="wedgeRoundRectCallout">
            <a:avLst>
              <a:gd name="adj1" fmla="val -55581"/>
              <a:gd name="adj2" fmla="val 173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Spezieller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</a:t>
            </a:r>
            <a:r>
              <a:rPr lang="de-DE" b="1" i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smtClean="0">
                <a:solidFill>
                  <a:schemeClr val="bg1"/>
                </a:solidFill>
              </a:rPr>
              <a:t>für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106" name="Abgerundete rechteckige Legende 105"/>
          <p:cNvSpPr/>
          <p:nvPr/>
        </p:nvSpPr>
        <p:spPr>
          <a:xfrm>
            <a:off x="6249265" y="5927097"/>
            <a:ext cx="2670175" cy="515716"/>
          </a:xfrm>
          <a:prstGeom prst="wedgeRoundRectCallout">
            <a:avLst>
              <a:gd name="adj1" fmla="val -82216"/>
              <a:gd name="adj2" fmla="val -1317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1" smtClean="0">
                <a:solidFill>
                  <a:schemeClr val="bg1"/>
                </a:solidFill>
              </a:rPr>
              <a:t> = 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"Generischer" Pointer</a:t>
            </a:r>
            <a:endParaRPr lang="de-DE">
              <a:solidFill>
                <a:schemeClr val="bg1"/>
              </a:solidFill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286841" y="2441182"/>
            <a:ext cx="8561279" cy="2220898"/>
            <a:chOff x="286841" y="2694473"/>
            <a:chExt cx="8561279" cy="2220898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15838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17997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20156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22315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884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5043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7202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9361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11520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13679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24490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26649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28808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30967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33126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35285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37444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39603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41762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43921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46080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2344459" y="2888532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81092" y="2720653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endParaRPr lang="de-DE" altLang="de-DE" sz="1600" b="0"/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1046459" y="2847448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059501" y="2694473"/>
              <a:ext cx="198483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[0] /</a:t>
              </a:r>
              <a:br>
                <a:rPr lang="de-DE" altLang="de-DE" sz="1600" b="0" smtClean="0"/>
              </a:br>
              <a:r>
                <a:rPr lang="de-DE" altLang="de-DE" sz="1600" b="0" smtClean="0"/>
                <a:t>          </a:t>
              </a: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[1] </a:t>
              </a:r>
              <a:endParaRPr lang="de-DE" altLang="de-DE" sz="1600" b="0"/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790515" y="3654691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2264</a:t>
              </a:r>
              <a:endParaRPr lang="de-DE" altLang="de-DE" sz="1800" b="0" i="1"/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19853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4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22012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24171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26330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28505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30664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5027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7186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9345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11504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13679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15838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86841" y="4132529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 useBgFill="1">
          <p:nvSpPr>
            <p:cNvPr id="69" name="Rectangle 19"/>
            <p:cNvSpPr>
              <a:spLocks noChangeArrowheads="1"/>
            </p:cNvSpPr>
            <p:nvPr/>
          </p:nvSpPr>
          <p:spPr bwMode="auto">
            <a:xfrm>
              <a:off x="61202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0" name="Rectangle 20"/>
            <p:cNvSpPr>
              <a:spLocks noChangeArrowheads="1"/>
            </p:cNvSpPr>
            <p:nvPr/>
          </p:nvSpPr>
          <p:spPr bwMode="auto">
            <a:xfrm>
              <a:off x="63361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1" name="Rectangle 21"/>
            <p:cNvSpPr>
              <a:spLocks noChangeArrowheads="1"/>
            </p:cNvSpPr>
            <p:nvPr/>
          </p:nvSpPr>
          <p:spPr bwMode="auto">
            <a:xfrm>
              <a:off x="6552009" y="3510229"/>
              <a:ext cx="217487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2" name="Rectangle 22"/>
            <p:cNvSpPr>
              <a:spLocks noChangeArrowheads="1"/>
            </p:cNvSpPr>
            <p:nvPr/>
          </p:nvSpPr>
          <p:spPr bwMode="auto">
            <a:xfrm>
              <a:off x="67679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3" name="Rectangle 23"/>
            <p:cNvSpPr>
              <a:spLocks noChangeArrowheads="1"/>
            </p:cNvSpPr>
            <p:nvPr/>
          </p:nvSpPr>
          <p:spPr bwMode="auto">
            <a:xfrm>
              <a:off x="48248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4" name="Rectangle 24"/>
            <p:cNvSpPr>
              <a:spLocks noChangeArrowheads="1"/>
            </p:cNvSpPr>
            <p:nvPr/>
          </p:nvSpPr>
          <p:spPr bwMode="auto">
            <a:xfrm>
              <a:off x="50407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5" name="Rectangle 25"/>
            <p:cNvSpPr>
              <a:spLocks noChangeArrowheads="1"/>
            </p:cNvSpPr>
            <p:nvPr/>
          </p:nvSpPr>
          <p:spPr bwMode="auto">
            <a:xfrm>
              <a:off x="52566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6" name="Rectangle 26"/>
            <p:cNvSpPr>
              <a:spLocks noChangeArrowheads="1"/>
            </p:cNvSpPr>
            <p:nvPr/>
          </p:nvSpPr>
          <p:spPr bwMode="auto">
            <a:xfrm>
              <a:off x="54725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7" name="Rectangle 27"/>
            <p:cNvSpPr>
              <a:spLocks noChangeArrowheads="1"/>
            </p:cNvSpPr>
            <p:nvPr/>
          </p:nvSpPr>
          <p:spPr bwMode="auto">
            <a:xfrm>
              <a:off x="56884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8" name="Rectangle 28"/>
            <p:cNvSpPr>
              <a:spLocks noChangeArrowheads="1"/>
            </p:cNvSpPr>
            <p:nvPr/>
          </p:nvSpPr>
          <p:spPr bwMode="auto">
            <a:xfrm>
              <a:off x="59043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9" name="Rectangle 29"/>
            <p:cNvSpPr>
              <a:spLocks noChangeArrowheads="1"/>
            </p:cNvSpPr>
            <p:nvPr/>
          </p:nvSpPr>
          <p:spPr bwMode="auto">
            <a:xfrm>
              <a:off x="69853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0" name="Rectangle 30"/>
            <p:cNvSpPr>
              <a:spLocks noChangeArrowheads="1"/>
            </p:cNvSpPr>
            <p:nvPr/>
          </p:nvSpPr>
          <p:spPr bwMode="auto">
            <a:xfrm>
              <a:off x="72012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" name="Rectangle 31"/>
            <p:cNvSpPr>
              <a:spLocks noChangeArrowheads="1"/>
            </p:cNvSpPr>
            <p:nvPr/>
          </p:nvSpPr>
          <p:spPr bwMode="auto">
            <a:xfrm>
              <a:off x="7417196" y="3510229"/>
              <a:ext cx="217488" cy="647700"/>
            </a:xfrm>
            <a:prstGeom prst="rect">
              <a:avLst/>
            </a:prstGeom>
            <a:solidFill>
              <a:srgbClr val="FDCA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2" name="Rectangle 32"/>
            <p:cNvSpPr>
              <a:spLocks noChangeArrowheads="1"/>
            </p:cNvSpPr>
            <p:nvPr/>
          </p:nvSpPr>
          <p:spPr bwMode="auto">
            <a:xfrm>
              <a:off x="76330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83" name="Rectangle 33"/>
            <p:cNvSpPr>
              <a:spLocks noChangeArrowheads="1"/>
            </p:cNvSpPr>
            <p:nvPr/>
          </p:nvSpPr>
          <p:spPr bwMode="auto">
            <a:xfrm>
              <a:off x="78489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4" name="Rectangle 34"/>
            <p:cNvSpPr>
              <a:spLocks noChangeArrowheads="1"/>
            </p:cNvSpPr>
            <p:nvPr/>
          </p:nvSpPr>
          <p:spPr bwMode="auto">
            <a:xfrm>
              <a:off x="80648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5" name="Rectangle 35"/>
            <p:cNvSpPr>
              <a:spLocks noChangeArrowheads="1"/>
            </p:cNvSpPr>
            <p:nvPr/>
          </p:nvSpPr>
          <p:spPr bwMode="auto">
            <a:xfrm>
              <a:off x="82807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6" name="Rectangle 36"/>
            <p:cNvSpPr>
              <a:spLocks noChangeArrowheads="1"/>
            </p:cNvSpPr>
            <p:nvPr/>
          </p:nvSpPr>
          <p:spPr bwMode="auto">
            <a:xfrm>
              <a:off x="84966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" name="Text Box 54"/>
            <p:cNvSpPr txBox="1">
              <a:spLocks noChangeArrowheads="1"/>
            </p:cNvSpPr>
            <p:nvPr/>
          </p:nvSpPr>
          <p:spPr bwMode="auto">
            <a:xfrm>
              <a:off x="3306788" y="41556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93" name="Text Box 54"/>
            <p:cNvSpPr txBox="1">
              <a:spLocks noChangeArrowheads="1"/>
            </p:cNvSpPr>
            <p:nvPr/>
          </p:nvSpPr>
          <p:spPr bwMode="auto">
            <a:xfrm>
              <a:off x="3538379" y="4161604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7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199774" y="3664630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a</a:t>
              </a:r>
              <a:endParaRPr lang="de-DE" altLang="de-DE" sz="1800" b="0"/>
            </a:p>
          </p:txBody>
        </p:sp>
        <p:sp>
          <p:nvSpPr>
            <p:cNvPr id="94" name="Text Box 44"/>
            <p:cNvSpPr txBox="1">
              <a:spLocks noChangeArrowheads="1"/>
            </p:cNvSpPr>
            <p:nvPr/>
          </p:nvSpPr>
          <p:spPr bwMode="auto">
            <a:xfrm>
              <a:off x="5456858" y="3666464"/>
              <a:ext cx="24878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95" name="Text Box 44"/>
            <p:cNvSpPr txBox="1">
              <a:spLocks noChangeArrowheads="1"/>
            </p:cNvSpPr>
            <p:nvPr/>
          </p:nvSpPr>
          <p:spPr bwMode="auto">
            <a:xfrm>
              <a:off x="5636201" y="3665585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6" name="Text Box 44"/>
            <p:cNvSpPr txBox="1">
              <a:spLocks noChangeArrowheads="1"/>
            </p:cNvSpPr>
            <p:nvPr/>
          </p:nvSpPr>
          <p:spPr bwMode="auto">
            <a:xfrm>
              <a:off x="5845394" y="3666238"/>
              <a:ext cx="300083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x</a:t>
              </a:r>
              <a:endParaRPr lang="de-DE" altLang="de-DE" sz="1800" b="0"/>
            </a:p>
          </p:txBody>
        </p:sp>
        <p:sp>
          <p:nvSpPr>
            <p:cNvPr id="97" name="Text Box 44"/>
            <p:cNvSpPr txBox="1">
              <a:spLocks noChangeArrowheads="1"/>
            </p:cNvSpPr>
            <p:nvPr/>
          </p:nvSpPr>
          <p:spPr bwMode="auto">
            <a:xfrm>
              <a:off x="6075867" y="3666672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e</a:t>
              </a:r>
              <a:endParaRPr lang="de-DE" altLang="de-DE" sz="1800" b="0"/>
            </a:p>
          </p:txBody>
        </p:sp>
        <p:sp>
          <p:nvSpPr>
            <p:cNvPr id="98" name="Text Box 44"/>
            <p:cNvSpPr txBox="1">
              <a:spLocks noChangeArrowheads="1"/>
            </p:cNvSpPr>
            <p:nvPr/>
          </p:nvSpPr>
          <p:spPr bwMode="auto">
            <a:xfrm>
              <a:off x="6248677" y="3666338"/>
              <a:ext cx="37702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99" name="Text Box 44"/>
            <p:cNvSpPr txBox="1">
              <a:spLocks noChangeArrowheads="1"/>
            </p:cNvSpPr>
            <p:nvPr/>
          </p:nvSpPr>
          <p:spPr bwMode="auto">
            <a:xfrm>
              <a:off x="7544275" y="3667972"/>
              <a:ext cx="391108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100" name="Text Box 44"/>
            <p:cNvSpPr txBox="1">
              <a:spLocks noChangeArrowheads="1"/>
            </p:cNvSpPr>
            <p:nvPr/>
          </p:nvSpPr>
          <p:spPr bwMode="auto">
            <a:xfrm>
              <a:off x="7788536" y="3667638"/>
              <a:ext cx="34828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1" name="Text Box 44"/>
            <p:cNvSpPr txBox="1">
              <a:spLocks noChangeArrowheads="1"/>
            </p:cNvSpPr>
            <p:nvPr/>
          </p:nvSpPr>
          <p:spPr bwMode="auto">
            <a:xfrm>
              <a:off x="8040794" y="3666546"/>
              <a:ext cx="262642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102" name="Text Box 44"/>
            <p:cNvSpPr txBox="1">
              <a:spLocks noChangeArrowheads="1"/>
            </p:cNvSpPr>
            <p:nvPr/>
          </p:nvSpPr>
          <p:spPr bwMode="auto">
            <a:xfrm>
              <a:off x="8255483" y="3667199"/>
              <a:ext cx="262642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t</a:t>
              </a:r>
              <a:endParaRPr lang="de-DE" altLang="de-DE" sz="1800" b="0"/>
            </a:p>
          </p:txBody>
        </p:sp>
        <p:sp>
          <p:nvSpPr>
            <p:cNvPr id="103" name="Text Box 44"/>
            <p:cNvSpPr txBox="1">
              <a:spLocks noChangeArrowheads="1"/>
            </p:cNvSpPr>
            <p:nvPr/>
          </p:nvSpPr>
          <p:spPr bwMode="auto">
            <a:xfrm>
              <a:off x="8406681" y="3665667"/>
              <a:ext cx="395650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\0</a:t>
              </a:r>
              <a:endParaRPr lang="de-DE" altLang="de-DE" sz="1800" b="0"/>
            </a:p>
          </p:txBody>
        </p:sp>
        <p:sp>
          <p:nvSpPr>
            <p:cNvPr id="109" name="Text Box 48"/>
            <p:cNvSpPr txBox="1">
              <a:spLocks noChangeArrowheads="1"/>
            </p:cNvSpPr>
            <p:nvPr/>
          </p:nvSpPr>
          <p:spPr bwMode="auto">
            <a:xfrm>
              <a:off x="2067825" y="3683450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2279</a:t>
              </a:r>
              <a:endParaRPr lang="de-DE" altLang="de-DE" sz="1800" b="0" i="1"/>
            </a:p>
          </p:txBody>
        </p:sp>
        <p:sp>
          <p:nvSpPr>
            <p:cNvPr id="110" name="Text Box 48"/>
            <p:cNvSpPr txBox="1">
              <a:spLocks noChangeArrowheads="1"/>
            </p:cNvSpPr>
            <p:nvPr/>
          </p:nvSpPr>
          <p:spPr bwMode="auto">
            <a:xfrm>
              <a:off x="2936293" y="3687818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2289</a:t>
              </a:r>
              <a:endParaRPr lang="de-DE" altLang="de-DE" sz="1800" b="0" i="1"/>
            </a:p>
          </p:txBody>
        </p:sp>
        <p:sp>
          <p:nvSpPr>
            <p:cNvPr id="111" name="Text Box 49"/>
            <p:cNvSpPr txBox="1">
              <a:spLocks noChangeArrowheads="1"/>
            </p:cNvSpPr>
            <p:nvPr/>
          </p:nvSpPr>
          <p:spPr bwMode="auto">
            <a:xfrm>
              <a:off x="52169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sp>
          <p:nvSpPr>
            <p:cNvPr id="112" name="Text Box 50"/>
            <p:cNvSpPr txBox="1">
              <a:spLocks noChangeArrowheads="1"/>
            </p:cNvSpPr>
            <p:nvPr/>
          </p:nvSpPr>
          <p:spPr bwMode="auto">
            <a:xfrm>
              <a:off x="54328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8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0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13" name="Text Box 51"/>
            <p:cNvSpPr txBox="1">
              <a:spLocks noChangeArrowheads="1"/>
            </p:cNvSpPr>
            <p:nvPr/>
          </p:nvSpPr>
          <p:spPr bwMode="auto">
            <a:xfrm>
              <a:off x="5648722" y="4207485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8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1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14" name="Text Box 52"/>
            <p:cNvSpPr txBox="1">
              <a:spLocks noChangeArrowheads="1"/>
            </p:cNvSpPr>
            <p:nvPr/>
          </p:nvSpPr>
          <p:spPr bwMode="auto">
            <a:xfrm>
              <a:off x="58646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5" name="Text Box 53"/>
            <p:cNvSpPr txBox="1">
              <a:spLocks noChangeArrowheads="1"/>
            </p:cNvSpPr>
            <p:nvPr/>
          </p:nvSpPr>
          <p:spPr bwMode="auto">
            <a:xfrm>
              <a:off x="60821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16" name="Text Box 54"/>
            <p:cNvSpPr txBox="1">
              <a:spLocks noChangeArrowheads="1"/>
            </p:cNvSpPr>
            <p:nvPr/>
          </p:nvSpPr>
          <p:spPr bwMode="auto">
            <a:xfrm>
              <a:off x="62980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17" name="Text Box 52"/>
            <p:cNvSpPr txBox="1">
              <a:spLocks noChangeArrowheads="1"/>
            </p:cNvSpPr>
            <p:nvPr/>
          </p:nvSpPr>
          <p:spPr bwMode="auto">
            <a:xfrm>
              <a:off x="7598765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0</a:t>
              </a:r>
            </a:p>
          </p:txBody>
        </p:sp>
        <p:sp>
          <p:nvSpPr>
            <p:cNvPr id="118" name="Text Box 53"/>
            <p:cNvSpPr txBox="1">
              <a:spLocks noChangeArrowheads="1"/>
            </p:cNvSpPr>
            <p:nvPr/>
          </p:nvSpPr>
          <p:spPr bwMode="auto">
            <a:xfrm>
              <a:off x="7816252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9" name="Text Box 54"/>
            <p:cNvSpPr txBox="1">
              <a:spLocks noChangeArrowheads="1"/>
            </p:cNvSpPr>
            <p:nvPr/>
          </p:nvSpPr>
          <p:spPr bwMode="auto">
            <a:xfrm>
              <a:off x="8032152" y="4195993"/>
              <a:ext cx="26000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20" name="Text Box 54"/>
            <p:cNvSpPr txBox="1">
              <a:spLocks noChangeArrowheads="1"/>
            </p:cNvSpPr>
            <p:nvPr/>
          </p:nvSpPr>
          <p:spPr bwMode="auto">
            <a:xfrm>
              <a:off x="8272538" y="4193664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21" name="Text Box 54"/>
            <p:cNvSpPr txBox="1">
              <a:spLocks noChangeArrowheads="1"/>
            </p:cNvSpPr>
            <p:nvPr/>
          </p:nvSpPr>
          <p:spPr bwMode="auto">
            <a:xfrm>
              <a:off x="8504129" y="4199668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4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22" name="Text Box 43"/>
            <p:cNvSpPr txBox="1">
              <a:spLocks noChangeArrowheads="1"/>
            </p:cNvSpPr>
            <p:nvPr/>
          </p:nvSpPr>
          <p:spPr bwMode="auto">
            <a:xfrm>
              <a:off x="679910" y="2761306"/>
              <a:ext cx="12009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**</a:t>
              </a:r>
              <a:r>
                <a:rPr lang="de-DE" altLang="de-DE" sz="1600" b="0" err="1" smtClean="0"/>
                <a:t>argv</a:t>
              </a:r>
              <a:endParaRPr lang="de-DE" altLang="de-DE" sz="1600" b="0"/>
            </a:p>
          </p:txBody>
        </p:sp>
        <p:sp>
          <p:nvSpPr>
            <p:cNvPr id="123" name="AutoShape 40"/>
            <p:cNvSpPr>
              <a:spLocks/>
            </p:cNvSpPr>
            <p:nvPr/>
          </p:nvSpPr>
          <p:spPr bwMode="auto">
            <a:xfrm rot="5400000">
              <a:off x="3199631" y="289187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5" name="AutoShape 40"/>
            <p:cNvSpPr>
              <a:spLocks/>
            </p:cNvSpPr>
            <p:nvPr/>
          </p:nvSpPr>
          <p:spPr bwMode="auto">
            <a:xfrm rot="5400000">
              <a:off x="5257446" y="3212772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6" name="Text Box 43"/>
            <p:cNvSpPr txBox="1">
              <a:spLocks noChangeArrowheads="1"/>
            </p:cNvSpPr>
            <p:nvPr/>
          </p:nvSpPr>
          <p:spPr bwMode="auto">
            <a:xfrm>
              <a:off x="5113382" y="2709434"/>
              <a:ext cx="158553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[0][0]</a:t>
              </a:r>
              <a:endParaRPr lang="de-DE" altLang="de-DE" sz="1600" b="0"/>
            </a:p>
          </p:txBody>
        </p:sp>
        <p:sp>
          <p:nvSpPr>
            <p:cNvPr id="127" name="Text Box 41"/>
            <p:cNvSpPr txBox="1">
              <a:spLocks noChangeArrowheads="1"/>
            </p:cNvSpPr>
            <p:nvPr/>
          </p:nvSpPr>
          <p:spPr bwMode="auto">
            <a:xfrm>
              <a:off x="7348992" y="2907719"/>
              <a:ext cx="149912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[1][</a:t>
              </a:r>
              <a:r>
                <a:rPr lang="de-DE" altLang="de-DE" sz="1600" b="0"/>
                <a:t>0</a:t>
              </a:r>
              <a:r>
                <a:rPr lang="de-DE" altLang="de-DE" sz="1600" b="0" smtClean="0"/>
                <a:t>]</a:t>
              </a:r>
              <a:endParaRPr lang="de-DE" altLang="de-DE" sz="1600" b="0"/>
            </a:p>
          </p:txBody>
        </p:sp>
        <p:sp>
          <p:nvSpPr>
            <p:cNvPr id="104" name="Text Box 44"/>
            <p:cNvSpPr txBox="1">
              <a:spLocks noChangeArrowheads="1"/>
            </p:cNvSpPr>
            <p:nvPr/>
          </p:nvSpPr>
          <p:spPr bwMode="auto">
            <a:xfrm>
              <a:off x="7325461" y="3668012"/>
              <a:ext cx="391108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f</a:t>
              </a:r>
              <a:endParaRPr lang="de-DE" altLang="de-DE" sz="1800" b="0"/>
            </a:p>
          </p:txBody>
        </p:sp>
        <p:sp>
          <p:nvSpPr>
            <p:cNvPr id="105" name="Text Box 52"/>
            <p:cNvSpPr txBox="1">
              <a:spLocks noChangeArrowheads="1"/>
            </p:cNvSpPr>
            <p:nvPr/>
          </p:nvSpPr>
          <p:spPr bwMode="auto">
            <a:xfrm>
              <a:off x="7386315" y="4211052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cxnSp>
          <p:nvCxnSpPr>
            <p:cNvPr id="4" name="Gerade Verbindung mit Pfeil 3"/>
            <p:cNvCxnSpPr>
              <a:stCxn id="122" idx="3"/>
            </p:cNvCxnSpPr>
            <p:nvPr/>
          </p:nvCxnSpPr>
          <p:spPr bwMode="auto">
            <a:xfrm flipV="1">
              <a:off x="1880880" y="2892562"/>
              <a:ext cx="186945" cy="380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7" name="Gerade Verbindung mit Pfeil 106"/>
            <p:cNvCxnSpPr>
              <a:stCxn id="122" idx="3"/>
            </p:cNvCxnSpPr>
            <p:nvPr/>
          </p:nvCxnSpPr>
          <p:spPr bwMode="auto">
            <a:xfrm>
              <a:off x="1880880" y="2930583"/>
              <a:ext cx="752135" cy="19615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4" name="Gerade Verbindung mit Pfeil 123"/>
            <p:cNvCxnSpPr>
              <a:endCxn id="126" idx="1"/>
            </p:cNvCxnSpPr>
            <p:nvPr/>
          </p:nvCxnSpPr>
          <p:spPr bwMode="auto">
            <a:xfrm flipV="1">
              <a:off x="3503280" y="2878711"/>
              <a:ext cx="1610102" cy="994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8" name="AutoShape 40"/>
            <p:cNvSpPr>
              <a:spLocks/>
            </p:cNvSpPr>
            <p:nvPr/>
          </p:nvSpPr>
          <p:spPr bwMode="auto">
            <a:xfrm rot="5400000">
              <a:off x="7419620" y="3182367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129" name="Gerade Verbindung mit Pfeil 128"/>
            <p:cNvCxnSpPr>
              <a:endCxn id="127" idx="1"/>
            </p:cNvCxnSpPr>
            <p:nvPr/>
          </p:nvCxnSpPr>
          <p:spPr bwMode="auto">
            <a:xfrm flipV="1">
              <a:off x="3971149" y="3076996"/>
              <a:ext cx="3377843" cy="337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5982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30" grpId="0"/>
      <p:bldP spid="11332" grpId="0" animBg="1"/>
      <p:bldP spid="131" grpId="0" animBg="1"/>
      <p:bldP spid="106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Arrays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b="1" noProof="0" dirty="0" smtClean="0"/>
              <a:t>Eingebautes Sprachfeature</a:t>
            </a:r>
            <a:r>
              <a:rPr lang="de-DE" noProof="0" dirty="0" smtClean="0"/>
              <a:t> mit speziellem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 smtClean="0">
                <a:cs typeface="Consolas" panose="020B0609020204030204" pitchFamily="49" charset="0"/>
              </a:rPr>
              <a:t> 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de-DE" noProof="0" dirty="0" smtClean="0"/>
              <a:t>-Attribut</a:t>
            </a:r>
          </a:p>
          <a:p>
            <a:pPr marL="520700" indent="-342900"/>
            <a:r>
              <a:rPr lang="de-DE" noProof="0" dirty="0" smtClean="0"/>
              <a:t>Zusammenhängender Speicher (enthält Werte (int,…) oder Referenzen)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int[] x = {1, 1, 2, 3, 5, 8}; int x2 = x[2]; 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x.length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 // 6</a:t>
            </a:r>
          </a:p>
          <a:p>
            <a:pPr marL="692150" lvl="1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err="1" smtClean="0"/>
              <a:t>Syntactic</a:t>
            </a:r>
            <a:r>
              <a:rPr lang="de-DE" b="1" noProof="0" dirty="0" smtClean="0"/>
              <a:t> Sugar</a:t>
            </a:r>
            <a:r>
              <a:rPr lang="de-DE" noProof="0" dirty="0" smtClean="0"/>
              <a:t>: Array = Pointer auf zusammenhängenden Speicherbereich</a:t>
            </a:r>
          </a:p>
          <a:p>
            <a:pPr marL="520700" indent="-342900"/>
            <a:r>
              <a:rPr lang="de-DE" b="1" noProof="0" dirty="0" smtClean="0"/>
              <a:t>Problem</a:t>
            </a:r>
            <a:r>
              <a:rPr lang="de-DE" noProof="0" dirty="0" smtClean="0"/>
              <a:t>: Längeninformation werden nicht explizit gespeichert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smtClean="0">
                <a:sym typeface="Wingdings" panose="05000000000000000000" pitchFamily="2" charset="2"/>
              </a:rPr>
              <a:t>Gefahr</a:t>
            </a:r>
            <a:r>
              <a:rPr lang="de-DE" noProof="0" dirty="0" smtClean="0">
                <a:sym typeface="Wingdings" panose="05000000000000000000" pitchFamily="2" charset="2"/>
              </a:rPr>
              <a:t>: Keine Bereichsprüfung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r>
              <a:rPr lang="de-DE" noProof="0" smtClean="0"/>
              <a:t/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 *myArray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{</a:t>
            </a:r>
            <a:r>
              <a:rPr lang="de-DE" noProof="0" dirty="0" smtClean="0"/>
              <a:t>1, 1, 2, 3, 5, 8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x2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[2];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x77 = *(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+ 77);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Danger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!</a:t>
            </a:r>
          </a:p>
        </p:txBody>
      </p:sp>
      <p:sp>
        <p:nvSpPr>
          <p:cNvPr id="4" name="Rechteck 3"/>
          <p:cNvSpPr/>
          <p:nvPr/>
        </p:nvSpPr>
        <p:spPr>
          <a:xfrm>
            <a:off x="4067944" y="6237312"/>
            <a:ext cx="4752528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http://www.cplusplus.com/doc/tutorial/arrays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2485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noProof="0" dirty="0" smtClean="0"/>
              <a:t>-Operator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160711"/>
          </a:xfrm>
        </p:spPr>
        <p:txBody>
          <a:bodyPr/>
          <a:lstStyle/>
          <a:p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b="1" noProof="0" dirty="0" smtClean="0"/>
              <a:t>-Operator</a:t>
            </a:r>
          </a:p>
          <a:p>
            <a:pPr lvl="1"/>
            <a:r>
              <a:rPr lang="de-DE" noProof="0" dirty="0" smtClean="0"/>
              <a:t>… liefert die </a:t>
            </a:r>
            <a:r>
              <a:rPr lang="de-DE" b="1" noProof="0" dirty="0" smtClean="0"/>
              <a:t>Größe (in Byte) einer Variable</a:t>
            </a:r>
            <a:r>
              <a:rPr lang="de-DE" noProof="0" dirty="0" smtClean="0"/>
              <a:t> eines bestimmten Typs.</a:t>
            </a:r>
          </a:p>
          <a:p>
            <a:pPr lvl="1"/>
            <a:r>
              <a:rPr lang="de-DE" noProof="0" dirty="0" smtClean="0"/>
              <a:t>Aufruf über </a:t>
            </a:r>
            <a:r>
              <a:rPr lang="de-DE" b="1" noProof="0" dirty="0" smtClean="0"/>
              <a:t>Typ</a:t>
            </a:r>
            <a:r>
              <a:rPr lang="de-DE" noProof="0" dirty="0" smtClean="0"/>
              <a:t> oder </a:t>
            </a:r>
            <a:r>
              <a:rPr lang="de-DE" b="1" noProof="0" dirty="0" smtClean="0"/>
              <a:t>konkrete Variable </a:t>
            </a:r>
            <a:r>
              <a:rPr lang="de-DE" noProof="0" dirty="0" smtClean="0"/>
              <a:t>möglich</a:t>
            </a:r>
          </a:p>
          <a:p>
            <a:r>
              <a:rPr lang="de-DE" b="1" noProof="0" dirty="0" smtClean="0"/>
              <a:t>Datentyp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/>
              <a:t>Standard-STL-Datentyp, um </a:t>
            </a:r>
            <a:r>
              <a:rPr lang="de-DE" b="1" noProof="0" dirty="0" smtClean="0"/>
              <a:t>Objektgrößen</a:t>
            </a:r>
            <a:r>
              <a:rPr lang="de-DE" noProof="0" dirty="0" smtClean="0"/>
              <a:t> in Byte zu speichern</a:t>
            </a:r>
          </a:p>
          <a:p>
            <a:pPr lvl="1"/>
            <a:r>
              <a:rPr lang="de-DE" noProof="0" dirty="0" smtClean="0"/>
              <a:t>Ist immer groß genug, um das größtmögliche Objekt auf der jeweiligen Plattform zu speichern.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539552" y="3933056"/>
            <a:ext cx="5040560" cy="2160240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&lt;iostream&gt;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// #include &lt;cstddef&gt; // contains std::size_t</a:t>
            </a:r>
            <a:endParaRPr lang="en-US" sz="1400">
              <a:solidFill>
                <a:srgbClr val="3F7F5F"/>
              </a:solidFill>
              <a:latin typeface="Consolas" pitchFamily="49" charset="0"/>
              <a:cs typeface="Consolas" panose="020B0609020204030204" pitchFamily="49" charset="0"/>
            </a:endParaRPr>
          </a:p>
          <a:p>
            <a:pPr algn="l"/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type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std::cout &lt;&lt;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sizeof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variable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std::size_t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3.0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std::cout &lt;&lt;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sizeof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4067944" y="6084044"/>
            <a:ext cx="47525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en.cppreference.com/w/cpp/language/sizeof </a:t>
            </a:r>
            <a:endParaRPr lang="en-US" sz="1200">
              <a:hlinkClick r:id="rId2"/>
            </a:endParaRPr>
          </a:p>
          <a:p>
            <a:pPr algn="r"/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en.cppreference.com/w/cpp/types/size_t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3160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2292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Wann braucht </a:t>
            </a:r>
            <a:r>
              <a:rPr lang="de-DE" altLang="de-DE" sz="1800" b="0"/>
              <a:t>man wirklich Zeiger? 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Wieso </a:t>
            </a:r>
            <a:r>
              <a:rPr lang="de-DE" altLang="de-DE" sz="1800" b="0"/>
              <a:t>kann man nicht einfach nur normale Variablen verwenden?  </a:t>
            </a:r>
          </a:p>
        </p:txBody>
      </p:sp>
    </p:spTree>
    <p:extLst>
      <p:ext uri="{BB962C8B-B14F-4D97-AF65-F5344CB8AC3E}">
        <p14:creationId xmlns:p14="http://schemas.microsoft.com/office/powerpoint/2010/main" val="474689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Regeln für den Electronic Classroom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smtClean="0">
                <a:sym typeface="Wingdings" panose="05000000000000000000" pitchFamily="2" charset="2"/>
              </a:rPr>
              <a:t>Es </a:t>
            </a:r>
            <a:r>
              <a:rPr lang="de-DE" b="1" noProof="0" dirty="0" smtClean="0">
                <a:sym typeface="Wingdings" panose="05000000000000000000" pitchFamily="2" charset="2"/>
              </a:rPr>
              <a:t>gelten von der Pooladministration klare Regeln.</a:t>
            </a:r>
            <a:r>
              <a:rPr lang="de-DE" b="1" noProof="0" smtClean="0">
                <a:sym typeface="Wingdings" panose="05000000000000000000" pitchFamily="2" charset="2"/>
              </a:rPr>
              <a:t/>
            </a:r>
            <a:br>
              <a:rPr lang="de-DE" b="1" noProof="0" smtClean="0">
                <a:sym typeface="Wingdings" panose="05000000000000000000" pitchFamily="2" charset="2"/>
              </a:rPr>
            </a:br>
            <a:r>
              <a:rPr lang="de-DE" b="1" noProof="0" smtClean="0">
                <a:sym typeface="Wingdings" panose="05000000000000000000" pitchFamily="2" charset="2"/>
              </a:rPr>
              <a:t>Bitte…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 Essen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 Trinken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Keine </a:t>
            </a:r>
            <a:r>
              <a:rPr lang="de-DE" noProof="0" dirty="0" smtClean="0">
                <a:sym typeface="Wingdings" panose="05000000000000000000" pitchFamily="2" charset="2"/>
              </a:rPr>
              <a:t>Kabel abmontieren / umstecken</a:t>
            </a:r>
          </a:p>
          <a:p>
            <a:pPr marL="457200" indent="-457200">
              <a:buAutoNum type="arabicPeriod"/>
            </a:pPr>
            <a:endParaRPr lang="de-DE" noProof="0" dirty="0" smtClean="0">
              <a:sym typeface="Wingdings" panose="05000000000000000000" pitchFamily="2" charset="2"/>
            </a:endParaRPr>
          </a:p>
          <a:p>
            <a:r>
              <a:rPr lang="de-DE" b="1" noProof="0" dirty="0" smtClean="0">
                <a:sym typeface="Wingdings" panose="05000000000000000000" pitchFamily="2" charset="2"/>
              </a:rPr>
              <a:t>Bei wiederholtem Verstoß kann ein Teilnehmer des Praktikums verwiesen werden</a:t>
            </a:r>
            <a:endParaRPr lang="de-DE" b="1" noProof="0" dirty="0"/>
          </a:p>
        </p:txBody>
      </p:sp>
    </p:spTree>
    <p:extLst>
      <p:ext uri="{BB962C8B-B14F-4D97-AF65-F5344CB8AC3E}">
        <p14:creationId xmlns:p14="http://schemas.microsoft.com/office/powerpoint/2010/main" val="96088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Unveränderlichkeit - </a:t>
            </a:r>
            <a:r>
              <a:rPr lang="de-DE" altLang="de-DE" i="1" noProof="0" dirty="0" err="1" smtClean="0"/>
              <a:t>const</a:t>
            </a:r>
            <a:endParaRPr lang="de-DE" altLang="de-DE" noProof="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Das Schlüsselwort </a:t>
            </a: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mtClean="0"/>
              <a:t> deklariert eine </a:t>
            </a:r>
            <a:r>
              <a:rPr lang="en-US" b="1" smtClean="0"/>
              <a:t>Variable</a:t>
            </a:r>
            <a:r>
              <a:rPr lang="en-US" smtClean="0"/>
              <a:t> als unveränderlich.</a:t>
            </a:r>
          </a:p>
          <a:p>
            <a:r>
              <a:rPr lang="en-US" smtClean="0"/>
              <a:t>Das bedeutet, dass die zur Variablen gehörige Speicherzelle über die Variable nicht verändert werden kann.</a:t>
            </a:r>
            <a:endParaRPr lang="en-US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564904"/>
            <a:ext cx="7741617" cy="8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i = 7;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</a:p>
        </p:txBody>
      </p:sp>
    </p:spTree>
    <p:extLst>
      <p:ext uri="{BB962C8B-B14F-4D97-AF65-F5344CB8AC3E}">
        <p14:creationId xmlns:p14="http://schemas.microsoft.com/office/powerpoint/2010/main" val="1938192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Unveränderlichkeit - </a:t>
            </a:r>
            <a:r>
              <a:rPr lang="de-DE" altLang="de-DE" i="1" noProof="0" dirty="0" err="1" smtClean="0"/>
              <a:t>const</a:t>
            </a:r>
            <a:endParaRPr lang="de-DE" altLang="de-DE" noProof="0" dirty="0" smtClean="0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259282"/>
            <a:ext cx="3133105" cy="198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; </a:t>
            </a:r>
            <a:r>
              <a:rPr lang="de-DE" altLang="de-DE" sz="2400" smtClean="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>
              <a:solidFill>
                <a:srgbClr val="00B05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3318" name="Rechteck 12"/>
          <p:cNvSpPr>
            <a:spLocks noChangeArrowheads="1"/>
          </p:cNvSpPr>
          <p:nvPr/>
        </p:nvSpPr>
        <p:spPr bwMode="auto">
          <a:xfrm>
            <a:off x="4342910" y="2292084"/>
            <a:ext cx="4572000" cy="215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j = 7;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u="sng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&amp;j;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 smtClean="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err="1">
                <a:latin typeface="Consolas" pitchFamily="49" charset="0"/>
                <a:cs typeface="Consolas" pitchFamily="49" charset="0"/>
              </a:rPr>
              <a:t>jP</a:t>
            </a:r>
            <a:r>
              <a:rPr lang="de-DE" altLang="de-DE" sz="1800" b="0">
                <a:latin typeface="Consolas" pitchFamily="49" charset="0"/>
                <a:cs typeface="Consolas" pitchFamily="49" charset="0"/>
              </a:rPr>
              <a:t> = &amp;i</a:t>
            </a:r>
            <a:r>
              <a:rPr lang="de-DE" altLang="de-DE" sz="1800" b="0" smtClean="0">
                <a:latin typeface="Consolas" pitchFamily="49" charset="0"/>
                <a:cs typeface="Consolas" pitchFamily="49" charset="0"/>
              </a:rPr>
              <a:t>;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7235825" y="2148200"/>
            <a:ext cx="1882042" cy="850900"/>
          </a:xfrm>
          <a:prstGeom prst="wedgeRoundRectCallout">
            <a:avLst>
              <a:gd name="adj1" fmla="val -85897"/>
              <a:gd name="adj2" fmla="val 533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Einmalige, sofortige Definition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323" name="Rechteck 17"/>
          <p:cNvSpPr>
            <a:spLocks noChangeArrowheads="1"/>
          </p:cNvSpPr>
          <p:nvPr/>
        </p:nvSpPr>
        <p:spPr bwMode="auto">
          <a:xfrm>
            <a:off x="1292216" y="5218817"/>
            <a:ext cx="4572000" cy="607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= 42; 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en-US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en-US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cxnSp>
        <p:nvCxnSpPr>
          <p:cNvPr id="19" name="Gerade Verbindung 48"/>
          <p:cNvCxnSpPr>
            <a:cxnSpLocks noChangeShapeType="1"/>
          </p:cNvCxnSpPr>
          <p:nvPr/>
        </p:nvCxnSpPr>
        <p:spPr bwMode="auto">
          <a:xfrm flipV="1">
            <a:off x="4139952" y="2078622"/>
            <a:ext cx="0" cy="230425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feld 3"/>
          <p:cNvSpPr txBox="1"/>
          <p:nvPr/>
        </p:nvSpPr>
        <p:spPr>
          <a:xfrm>
            <a:off x="707972" y="1618232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Zeiger auf Konstante</a:t>
            </a:r>
            <a:endParaRPr lang="en-US" b="1"/>
          </a:p>
        </p:txBody>
      </p:sp>
      <p:sp>
        <p:nvSpPr>
          <p:cNvPr id="21" name="Textfeld 20"/>
          <p:cNvSpPr txBox="1"/>
          <p:nvPr/>
        </p:nvSpPr>
        <p:spPr>
          <a:xfrm>
            <a:off x="4794529" y="1613618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Unveränderlicher Zeiger</a:t>
            </a:r>
            <a:endParaRPr lang="en-US" b="1"/>
          </a:p>
        </p:txBody>
      </p:sp>
      <p:sp>
        <p:nvSpPr>
          <p:cNvPr id="22" name="Textfeld 21"/>
          <p:cNvSpPr txBox="1"/>
          <p:nvPr/>
        </p:nvSpPr>
        <p:spPr>
          <a:xfrm>
            <a:off x="3868314" y="1622846"/>
            <a:ext cx="55967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vs.</a:t>
            </a:r>
            <a:endParaRPr lang="en-US" b="1"/>
          </a:p>
        </p:txBody>
      </p:sp>
      <p:sp>
        <p:nvSpPr>
          <p:cNvPr id="23" name="Textfeld 22"/>
          <p:cNvSpPr txBox="1"/>
          <p:nvPr/>
        </p:nvSpPr>
        <p:spPr>
          <a:xfrm>
            <a:off x="387209" y="4823079"/>
            <a:ext cx="4778662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Unveränderlicher Zeiger auf Konstante:</a:t>
            </a:r>
            <a:endParaRPr lang="en-US" b="1"/>
          </a:p>
        </p:txBody>
      </p:sp>
      <p:sp>
        <p:nvSpPr>
          <p:cNvPr id="15" name="Abgerundete rechteckige Legende 14"/>
          <p:cNvSpPr/>
          <p:nvPr/>
        </p:nvSpPr>
        <p:spPr>
          <a:xfrm>
            <a:off x="5165872" y="5248063"/>
            <a:ext cx="3818402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Eselsbrücke: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- </a:t>
            </a:r>
            <a:r>
              <a:rPr lang="de-DE" i="1" err="1" smtClean="0">
                <a:solidFill>
                  <a:schemeClr val="bg1"/>
                </a:solidFill>
              </a:rPr>
              <a:t>const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 bezieht sich immer auf das "Nächstliegende".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- Lese von rechts nach links.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4935581" y="5144555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 smtClean="0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cxnSp>
        <p:nvCxnSpPr>
          <p:cNvPr id="20" name="Gerade Verbindung 48"/>
          <p:cNvCxnSpPr>
            <a:cxnSpLocks noChangeShapeType="1"/>
          </p:cNvCxnSpPr>
          <p:nvPr/>
        </p:nvCxnSpPr>
        <p:spPr bwMode="auto">
          <a:xfrm flipH="1">
            <a:off x="387210" y="4666529"/>
            <a:ext cx="8433262" cy="14859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900849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/>
      <p:bldP spid="16" grpId="0" animBg="1"/>
      <p:bldP spid="13323" grpId="0"/>
      <p:bldP spid="21" grpId="0"/>
      <p:bldP spid="22" grpId="0"/>
      <p:bldP spid="23" grpId="0"/>
      <p:bldP spid="15" grpId="0" animBg="1"/>
      <p:bldP spid="17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Const</a:t>
            </a:r>
            <a:r>
              <a:rPr lang="de-DE" noProof="0" dirty="0" smtClean="0"/>
              <a:t> Correctness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250825" y="2823957"/>
            <a:ext cx="8640763" cy="3629231"/>
          </a:xfrm>
        </p:spPr>
        <p:txBody>
          <a:bodyPr/>
          <a:lstStyle/>
          <a:p>
            <a:r>
              <a:rPr lang="de-DE" noProof="0" smtClean="0"/>
              <a:t>Wird </a:t>
            </a:r>
            <a:r>
              <a:rPr lang="de-DE" noProof="0" dirty="0" smtClean="0"/>
              <a:t>in C++ durch das </a:t>
            </a:r>
            <a:r>
              <a:rPr lang="de-DE" b="1" noProof="0" dirty="0" smtClean="0"/>
              <a:t>Schlüsselwort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 noProof="0" dirty="0" smtClean="0"/>
              <a:t> </a:t>
            </a:r>
            <a:r>
              <a:rPr lang="de-DE" noProof="0" dirty="0" smtClean="0"/>
              <a:t>(für Typen und Funktionen) sichergestellt.</a:t>
            </a:r>
          </a:p>
          <a:p>
            <a:endParaRPr lang="de-DE" noProof="0" dirty="0" smtClean="0"/>
          </a:p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smtClean="0"/>
              <a:t> entsprechen </a:t>
            </a:r>
            <a:r>
              <a:rPr lang="de-DE" b="1" noProof="0" dirty="0" smtClean="0"/>
              <a:t>zur </a:t>
            </a:r>
            <a:r>
              <a:rPr lang="de-DE" b="1" noProof="0" dirty="0" err="1" smtClean="0"/>
              <a:t>Compile</a:t>
            </a:r>
            <a:r>
              <a:rPr lang="de-DE" b="1" noProof="0" dirty="0" smtClean="0"/>
              <a:t>-Zeit </a:t>
            </a:r>
            <a:r>
              <a:rPr lang="de-DE" noProof="0" dirty="0" smtClean="0"/>
              <a:t>verschiedenen Typen</a:t>
            </a:r>
            <a:r>
              <a:rPr lang="de-DE" b="1" noProof="0" dirty="0" smtClean="0"/>
              <a:t>, zur Laufzeit </a:t>
            </a:r>
            <a:r>
              <a:rPr lang="de-DE" noProof="0" dirty="0" smtClean="0"/>
              <a:t>jedoch wird kein Unterschied gemacht</a:t>
            </a:r>
          </a:p>
          <a:p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211960" y="6189141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https://isocpp.org/wiki/faq/const-correctness</a:t>
            </a:r>
            <a:endParaRPr lang="en-US" sz="1200"/>
          </a:p>
        </p:txBody>
      </p:sp>
      <p:sp>
        <p:nvSpPr>
          <p:cNvPr id="6" name="Rechteck 5"/>
          <p:cNvSpPr/>
          <p:nvPr/>
        </p:nvSpPr>
        <p:spPr bwMode="auto">
          <a:xfrm>
            <a:off x="5327674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250825" y="1707793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r>
              <a:rPr lang="de-DE" sz="2000"/>
              <a:t>Ein Programm ist </a:t>
            </a:r>
            <a:r>
              <a:rPr lang="de-DE" sz="2000" b="1"/>
              <a:t>"const correct"</a:t>
            </a:r>
            <a:r>
              <a:rPr lang="de-DE" sz="2000"/>
              <a:t>, </a:t>
            </a:r>
            <a:r>
              <a:rPr lang="de-DE" sz="2000" smtClean="0"/>
              <a:t>wenn als </a:t>
            </a:r>
            <a:r>
              <a:rPr lang="de-DE" sz="2000"/>
              <a:t>unverändlich </a:t>
            </a:r>
            <a:r>
              <a:rPr lang="de-DE" sz="2000" smtClean="0"/>
              <a:t>gekennzeichnete Objekte </a:t>
            </a:r>
            <a:r>
              <a:rPr lang="de-DE" sz="2000"/>
              <a:t>durch das Programm </a:t>
            </a:r>
            <a:r>
              <a:rPr lang="de-DE" sz="2000" smtClean="0"/>
              <a:t>nicht </a:t>
            </a:r>
            <a:r>
              <a:rPr lang="de-DE" sz="2000"/>
              <a:t>verändert werden.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98236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Was ist eine C++-Referenz?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2132856"/>
            <a:ext cx="8640763" cy="432033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smtClean="0"/>
              <a:t>Sie </a:t>
            </a:r>
            <a:r>
              <a:rPr lang="de-DE" altLang="de-DE" noProof="0" dirty="0" smtClean="0"/>
              <a:t>braucht </a:t>
            </a:r>
            <a:r>
              <a:rPr lang="de-DE" altLang="de-DE" b="1" noProof="0" dirty="0" smtClean="0"/>
              <a:t>nicht </a:t>
            </a:r>
            <a:r>
              <a:rPr lang="de-DE" altLang="de-DE" b="1" i="1" noProof="0" dirty="0" smtClean="0"/>
              <a:t>zwangsweise </a:t>
            </a:r>
            <a:r>
              <a:rPr lang="de-DE" altLang="de-DE" b="1" noProof="0" dirty="0" smtClean="0"/>
              <a:t>eigenen Speicher </a:t>
            </a:r>
            <a:r>
              <a:rPr lang="de-DE" altLang="de-DE" noProof="0" dirty="0" smtClean="0"/>
              <a:t>(bspw. innerhalb einer </a:t>
            </a:r>
            <a:r>
              <a:rPr lang="de-DE" altLang="de-DE" noProof="0" smtClean="0"/>
              <a:t>Funktion)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endParaRPr lang="de-DE" altLang="de-DE" noProof="0" dirty="0" smtClean="0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dirty="0" smtClean="0"/>
              <a:t>Sie verhält sich </a:t>
            </a:r>
            <a:r>
              <a:rPr lang="de-DE" altLang="de-DE" b="1" noProof="0" dirty="0" smtClean="0"/>
              <a:t>wie ein </a:t>
            </a:r>
            <a:r>
              <a:rPr lang="de-DE" alt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b="1" noProof="0" dirty="0" smtClean="0"/>
              <a:t>-Pointer.</a:t>
            </a:r>
          </a:p>
          <a:p>
            <a:pPr marL="0" indent="0">
              <a:buNone/>
            </a:pPr>
            <a:endParaRPr lang="de-DE" noProof="0" dirty="0"/>
          </a:p>
        </p:txBody>
      </p:sp>
      <p:cxnSp>
        <p:nvCxnSpPr>
          <p:cNvPr id="14340" name="Gerade Verbindung 48"/>
          <p:cNvCxnSpPr>
            <a:cxnSpLocks noChangeShapeType="1"/>
          </p:cNvCxnSpPr>
          <p:nvPr/>
        </p:nvCxnSpPr>
        <p:spPr bwMode="auto">
          <a:xfrm>
            <a:off x="4572000" y="3573016"/>
            <a:ext cx="0" cy="25209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341" name="Rechteck 8"/>
          <p:cNvSpPr>
            <a:spLocks noChangeArrowheads="1"/>
          </p:cNvSpPr>
          <p:nvPr/>
        </p:nvSpPr>
        <p:spPr bwMode="auto">
          <a:xfrm>
            <a:off x="900113" y="3633341"/>
            <a:ext cx="3563937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10"/>
          <p:cNvSpPr>
            <a:spLocks noChangeArrowheads="1"/>
          </p:cNvSpPr>
          <p:nvPr/>
        </p:nvSpPr>
        <p:spPr bwMode="auto">
          <a:xfrm>
            <a:off x="5003800" y="3633341"/>
            <a:ext cx="2592388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++;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7092950" y="4101961"/>
            <a:ext cx="1655763" cy="806450"/>
          </a:xfrm>
          <a:prstGeom prst="wedgeRoundRectCallout">
            <a:avLst>
              <a:gd name="adj1" fmla="val -130064"/>
              <a:gd name="adj2" fmla="val 3434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Syntax wie für Variablen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250825" y="1591458"/>
            <a:ext cx="8640763" cy="408623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90000"/>
              </a:lnSpc>
              <a:buSzTx/>
            </a:pPr>
            <a:r>
              <a:rPr lang="de-DE" altLang="de-DE" sz="2000"/>
              <a:t>Eine </a:t>
            </a:r>
            <a:r>
              <a:rPr lang="de-DE" altLang="de-DE" sz="2000" b="1"/>
              <a:t>Referenz </a:t>
            </a:r>
            <a:r>
              <a:rPr lang="de-DE" altLang="de-DE" sz="2000"/>
              <a:t>ist ein </a:t>
            </a:r>
            <a:r>
              <a:rPr lang="de-DE" altLang="de-DE" sz="2000" b="1"/>
              <a:t>Alias auf eine Variable </a:t>
            </a:r>
          </a:p>
        </p:txBody>
      </p:sp>
    </p:spTree>
    <p:extLst>
      <p:ext uri="{BB962C8B-B14F-4D97-AF65-F5344CB8AC3E}">
        <p14:creationId xmlns:p14="http://schemas.microsoft.com/office/powerpoint/2010/main" val="3671568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Zusammenfassung: </a:t>
            </a:r>
            <a:r>
              <a:rPr lang="de-DE" noProof="0" dirty="0" err="1" smtClean="0"/>
              <a:t>Asterisk</a:t>
            </a:r>
            <a:r>
              <a:rPr lang="de-DE" noProof="0" dirty="0" smtClean="0"/>
              <a:t> und </a:t>
            </a:r>
            <a:r>
              <a:rPr lang="de-DE" noProof="0" dirty="0" err="1" smtClean="0"/>
              <a:t>Ampersand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430181"/>
              </p:ext>
            </p:extLst>
          </p:nvPr>
        </p:nvGraphicFramePr>
        <p:xfrm>
          <a:off x="1005256" y="4047157"/>
          <a:ext cx="6877052" cy="1898063"/>
        </p:xfrm>
        <a:graphic>
          <a:graphicData uri="http://schemas.openxmlformats.org/drawingml/2006/table">
            <a:tbl>
              <a:tblPr firstRow="1" firstCol="1" bandRow="1" bandCol="1">
                <a:tableStyleId>{7E9639D4-E3E2-4D34-9284-5A2195B3D0D7}</a:tableStyleId>
              </a:tblPr>
              <a:tblGrid>
                <a:gridCol w="1260900"/>
                <a:gridCol w="2664296"/>
                <a:gridCol w="2951856"/>
              </a:tblGrid>
              <a:tr h="38995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Asterisk</a:t>
                      </a:r>
                      <a:r>
                        <a:rPr lang="en-US" baseline="0" smtClean="0"/>
                        <a:t> (</a:t>
                      </a:r>
                      <a:r>
                        <a:rPr lang="en-US" smtClean="0"/>
                        <a:t>*)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Ampersand (&amp;)</a:t>
                      </a:r>
                      <a:endParaRPr lang="en-US"/>
                    </a:p>
                  </a:txBody>
                  <a:tcPr/>
                </a:tc>
              </a:tr>
              <a:tr h="754054">
                <a:tc>
                  <a:txBody>
                    <a:bodyPr/>
                    <a:lstStyle/>
                    <a:p>
                      <a:r>
                        <a:rPr lang="en-US" err="1" smtClean="0"/>
                        <a:t>Typ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*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2268;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&amp;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iR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</a:tr>
              <a:tr h="754054">
                <a:tc>
                  <a:txBody>
                    <a:bodyPr/>
                    <a:lstStyle/>
                    <a:p>
                      <a:r>
                        <a:rPr lang="en-US" smtClean="0"/>
                        <a:t>Operator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smtClean="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operator*</a:t>
                      </a:r>
                    </a:p>
                    <a:p>
                      <a:pPr algn="l"/>
                      <a:r>
                        <a:rPr lang="en-US" sz="1600" b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(*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10){}</a:t>
                      </a: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smtClean="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operator&amp;</a:t>
                      </a:r>
                    </a:p>
                    <a:p>
                      <a:pPr algn="l"/>
                      <a:r>
                        <a:rPr lang="en-US" sz="1600" b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){}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</a:tr>
            </a:tbl>
          </a:graphicData>
        </a:graphic>
      </p:graphicFrame>
      <p:grpSp>
        <p:nvGrpSpPr>
          <p:cNvPr id="5" name="Gruppieren 4"/>
          <p:cNvGrpSpPr/>
          <p:nvPr/>
        </p:nvGrpSpPr>
        <p:grpSpPr>
          <a:xfrm>
            <a:off x="2411760" y="1562696"/>
            <a:ext cx="4537075" cy="2248914"/>
            <a:chOff x="2195513" y="2188149"/>
            <a:chExt cx="4537075" cy="2248914"/>
          </a:xfrm>
        </p:grpSpPr>
        <p:sp useBgFill="1">
          <p:nvSpPr>
            <p:cNvPr id="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8" name="Text Box 41"/>
            <p:cNvSpPr txBox="1">
              <a:spLocks noChangeArrowheads="1"/>
            </p:cNvSpPr>
            <p:nvPr/>
          </p:nvSpPr>
          <p:spPr bwMode="auto">
            <a:xfrm>
              <a:off x="5221907" y="2188149"/>
              <a:ext cx="97013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  <a:r>
                <a:rPr lang="de-DE" altLang="de-DE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iR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int 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</a:t>
              </a:r>
            </a:p>
          </p:txBody>
        </p:sp>
        <p:sp>
          <p:nvSpPr>
            <p:cNvPr id="2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Text Box 43"/>
            <p:cNvSpPr txBox="1">
              <a:spLocks noChangeArrowheads="1"/>
            </p:cNvSpPr>
            <p:nvPr/>
          </p:nvSpPr>
          <p:spPr bwMode="auto">
            <a:xfrm>
              <a:off x="2572583" y="2398269"/>
              <a:ext cx="97013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*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iP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32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34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2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8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52" name="Text Box 43"/>
            <p:cNvSpPr txBox="1">
              <a:spLocks noChangeArrowheads="1"/>
            </p:cNvSpPr>
            <p:nvPr/>
          </p:nvSpPr>
          <p:spPr bwMode="auto">
            <a:xfrm>
              <a:off x="3744913" y="2228992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</a:p>
          </p:txBody>
        </p:sp>
        <p:sp>
          <p:nvSpPr>
            <p:cNvPr id="53" name="Text Box 43"/>
            <p:cNvSpPr txBox="1">
              <a:spLocks noChangeArrowheads="1"/>
            </p:cNvSpPr>
            <p:nvPr/>
          </p:nvSpPr>
          <p:spPr bwMode="auto">
            <a:xfrm>
              <a:off x="3758821" y="2750458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cxnSp>
        <p:nvCxnSpPr>
          <p:cNvPr id="50" name="Gerade Verbindung mit Pfeil 49"/>
          <p:cNvCxnSpPr/>
          <p:nvPr/>
        </p:nvCxnSpPr>
        <p:spPr bwMode="auto">
          <a:xfrm>
            <a:off x="3834160" y="1936772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Gerade Verbindung mit Pfeil 50"/>
          <p:cNvCxnSpPr/>
          <p:nvPr/>
        </p:nvCxnSpPr>
        <p:spPr bwMode="auto">
          <a:xfrm>
            <a:off x="3850829" y="2124660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23763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Variablentypen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Werttypen </a:t>
            </a:r>
            <a:r>
              <a:rPr lang="de-DE" noProof="0" dirty="0" smtClean="0"/>
              <a:t>(enden weder auf &amp;,*,[])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Variablen mit </a:t>
            </a:r>
            <a:r>
              <a:rPr lang="de-DE" b="1" noProof="0" dirty="0" err="1" smtClean="0">
                <a:solidFill>
                  <a:srgbClr val="000000"/>
                </a:solidFill>
              </a:rPr>
              <a:t>Werttyp</a:t>
            </a:r>
            <a:r>
              <a:rPr lang="de-DE" b="1" noProof="0" dirty="0" smtClean="0">
                <a:solidFill>
                  <a:srgbClr val="000000"/>
                </a:solidFill>
              </a:rPr>
              <a:t>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>
                <a:solidFill>
                  <a:srgbClr val="000000"/>
                </a:solidFill>
              </a:rPr>
              <a:t> repräsentieren konkrete Werte/Objekte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z.B.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 = 3; Building b =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Building(3);</a:t>
            </a:r>
          </a:p>
          <a:p>
            <a:pPr lvl="1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Referenztypen </a:t>
            </a:r>
            <a:r>
              <a:rPr lang="de-DE" noProof="0" dirty="0" smtClean="0"/>
              <a:t>(enden auf &amp;)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 mit </a:t>
            </a:r>
            <a:r>
              <a:rPr lang="de-DE" b="1" noProof="0" dirty="0" smtClean="0">
                <a:solidFill>
                  <a:srgbClr val="000000"/>
                </a:solidFill>
              </a:rPr>
              <a:t>Referenz-Typ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X&amp;</a:t>
            </a:r>
            <a:r>
              <a:rPr lang="de-DE" noProof="0" dirty="0" smtClean="0">
                <a:solidFill>
                  <a:srgbClr val="000000"/>
                </a:solidFill>
              </a:rPr>
              <a:t> ist ein Alias für ein Objekt vom Typ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</a:t>
            </a:r>
            <a:r>
              <a:rPr lang="de-DE" noProof="0" smtClean="0">
                <a:solidFill>
                  <a:srgbClr val="000000"/>
                </a:solidFill>
              </a:rPr>
              <a:t>.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&amp;y =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x;</a:t>
            </a:r>
          </a:p>
          <a:p>
            <a:pPr lvl="1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Pointer-Typen </a:t>
            </a:r>
            <a:r>
              <a:rPr lang="de-DE" noProof="0" dirty="0" smtClean="0"/>
              <a:t>(enden auf *)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 mit </a:t>
            </a:r>
            <a:r>
              <a:rPr lang="de-DE" b="1" noProof="0" dirty="0" smtClean="0">
                <a:solidFill>
                  <a:srgbClr val="000000"/>
                </a:solidFill>
              </a:rPr>
              <a:t>Pointer-Typ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 smtClean="0">
                <a:solidFill>
                  <a:srgbClr val="000000"/>
                </a:solidFill>
              </a:rPr>
              <a:t> verweist auf eine Speicherstelle, die einen X-Wert/-Objekt enthält.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z.B.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*x = </a:t>
            </a:r>
            <a:r>
              <a:rPr lang="de-DE" noProof="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int(3);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 smtClean="0"/>
              <a:t>Array-Typen </a:t>
            </a:r>
            <a:r>
              <a:rPr lang="de-DE" noProof="0" dirty="0" smtClean="0"/>
              <a:t>(enden auf [], </a:t>
            </a:r>
            <a:r>
              <a:rPr lang="de-DE" noProof="0" err="1" smtClean="0"/>
              <a:t>Syntactic</a:t>
            </a:r>
            <a:r>
              <a:rPr lang="de-DE" noProof="0" smtClean="0"/>
              <a:t> Sugar)</a:t>
            </a:r>
          </a:p>
          <a:p>
            <a:pPr lvl="2"/>
            <a:r>
              <a:rPr lang="de-DE" noProof="0" smtClean="0"/>
              <a:t>Variable </a:t>
            </a:r>
            <a:r>
              <a:rPr lang="de-DE" noProof="0" dirty="0" smtClean="0"/>
              <a:t>mit </a:t>
            </a:r>
            <a:r>
              <a:rPr lang="de-DE" b="1" noProof="0" dirty="0" smtClean="0"/>
              <a:t>Array-Typ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X[]</a:t>
            </a:r>
            <a:r>
              <a:rPr lang="de-DE" noProof="0" dirty="0" smtClean="0"/>
              <a:t> verweist auf ein Array, dessen Elemente den Typ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/>
              <a:t> haben, und ist äquivalent zu Typ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smtClean="0"/>
              <a:t>.</a:t>
            </a:r>
          </a:p>
          <a:p>
            <a:pPr lvl="2"/>
            <a:r>
              <a:rPr lang="de-DE" noProof="0" smtClean="0"/>
              <a:t>z.B</a:t>
            </a:r>
            <a:r>
              <a:rPr lang="de-DE" noProof="0" dirty="0" smtClean="0"/>
              <a:t>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int[] x = {1,1,2,3,5}; int *x2 = {1,1,2,3,5};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696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Zuweisung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Was passiert bei der Zuweisung zwischen verschiedenen Variablentypen?</a:t>
            </a:r>
          </a:p>
          <a:p>
            <a:pPr lvl="1"/>
            <a:r>
              <a:rPr lang="de-DE" noProof="0" dirty="0" smtClean="0"/>
              <a:t>[LHS-Typ] x = [Operator] [RHS-Typ] y;</a:t>
            </a:r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marL="9525" indent="0">
              <a:buNone/>
            </a:pPr>
            <a:r>
              <a:rPr lang="de-DE" noProof="0" dirty="0" smtClean="0"/>
              <a:t>(1) </a:t>
            </a:r>
            <a:r>
              <a:rPr lang="de-DE" b="1" noProof="0" dirty="0" smtClean="0"/>
              <a:t>Adressoperator</a:t>
            </a:r>
            <a:r>
              <a:rPr lang="de-DE" noProof="0" dirty="0" smtClean="0"/>
              <a:t> kann nur auf </a:t>
            </a:r>
            <a:r>
              <a:rPr lang="de-DE" noProof="0" smtClean="0"/>
              <a:t>"benannte</a:t>
            </a:r>
            <a:r>
              <a:rPr lang="de-DE" noProof="0" dirty="0" smtClean="0"/>
              <a:t>" Objekte angewandt werden (z.B. Variablen), nicht aber auf anonyme Objekte und 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(z.B. 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&amp;42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&amp;Building()</a:t>
            </a:r>
            <a:r>
              <a:rPr lang="de-DE" noProof="0" dirty="0" smtClean="0"/>
              <a:t>)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124618" y="2314162"/>
          <a:ext cx="8893175" cy="3309176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941718"/>
                <a:gridCol w="2308098"/>
                <a:gridCol w="2420065"/>
                <a:gridCol w="2223294"/>
              </a:tblGrid>
              <a:tr h="1047169">
                <a:tc>
                  <a:txBody>
                    <a:bodyPr/>
                    <a:lstStyle/>
                    <a:p>
                      <a:pPr algn="r"/>
                      <a:r>
                        <a:rPr lang="en-US" sz="2100" smtClean="0"/>
                        <a:t>RHS</a:t>
                      </a:r>
                    </a:p>
                    <a:p>
                      <a:endParaRPr lang="en-US" sz="2100" smtClean="0"/>
                    </a:p>
                    <a:p>
                      <a:r>
                        <a:rPr lang="en-US" sz="2100" smtClean="0"/>
                        <a:t>LHS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smtClean="0"/>
                        <a:t>Wert-Typ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smtClean="0"/>
                        <a:t>Y 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smtClean="0"/>
                        <a:t>Referenz-Typ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Y &amp;y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smtClean="0"/>
                        <a:t>Pointer-Typ</a:t>
                      </a:r>
                    </a:p>
                    <a:p>
                      <a:pPr algn="ctr"/>
                      <a:r>
                        <a:rPr lang="en-US" sz="2100" smtClean="0"/>
                        <a:t>Y *y</a:t>
                      </a:r>
                      <a:endParaRPr lang="en-US" sz="2100"/>
                    </a:p>
                  </a:txBody>
                  <a:tcPr marL="107203" marR="107203" marT="53602" marB="53602"/>
                </a:tc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 smtClean="0"/>
                        <a:t>Wert-Typ 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X x = 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 x = y</a:t>
                      </a:r>
                      <a:r>
                        <a:rPr lang="en-US" sz="2100" baseline="0" smtClean="0"/>
                        <a:t> (</a:t>
                      </a:r>
                      <a:r>
                        <a:rPr lang="en-US" sz="2100" smtClean="0"/>
                        <a:t>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</a:t>
                      </a:r>
                      <a:r>
                        <a:rPr lang="en-US" sz="2100" baseline="0" smtClean="0"/>
                        <a:t> </a:t>
                      </a:r>
                      <a:r>
                        <a:rPr lang="en-US" sz="2100" smtClean="0"/>
                        <a:t>= *y</a:t>
                      </a:r>
                      <a:r>
                        <a:rPr lang="en-US" sz="2100" baseline="0" smtClean="0"/>
                        <a:t>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650394">
                <a:tc>
                  <a:txBody>
                    <a:bodyPr/>
                    <a:lstStyle/>
                    <a:p>
                      <a:r>
                        <a:rPr lang="en-US" sz="2100" smtClean="0"/>
                        <a:t>Referenz-Typ X</a:t>
                      </a:r>
                      <a:r>
                        <a:rPr lang="en-US" sz="2100" baseline="0" smtClean="0"/>
                        <a:t> &amp;x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*y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 smtClean="0"/>
                        <a:t>Pointer-Typ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X *x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&amp;</a:t>
                      </a:r>
                      <a:r>
                        <a:rPr lang="en-US" sz="2100" baseline="30000" smtClean="0"/>
                        <a:t>(1)</a:t>
                      </a:r>
                      <a:r>
                        <a:rPr lang="en-US" sz="2100" smtClean="0"/>
                        <a:t>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&amp;y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</a:t>
                      </a:r>
                      <a:r>
                        <a:rPr lang="en-US" sz="2100" baseline="0" smtClean="0"/>
                        <a:t>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6769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itel 1"/>
          <p:cNvSpPr txBox="1">
            <a:spLocks/>
          </p:cNvSpPr>
          <p:nvPr/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buFontTx/>
            </a:pPr>
            <a:r>
              <a:rPr lang="de-DE" altLang="de-DE"/>
              <a:t>Zusammenfassung: Rolle von </a:t>
            </a:r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de-DE" kern="0" dirty="0"/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528112" y="4669855"/>
            <a:ext cx="6985000" cy="1643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const int   *       iP = &amp;i;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int const   *       iP = &amp;i;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   int      * const iP = &amp;i;     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const int   * const iP = &amp;i;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int const   * const iP = &amp;i; </a:t>
            </a: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3877090" y="2696119"/>
            <a:ext cx="4538663" cy="1876425"/>
            <a:chOff x="1978025" y="4508500"/>
            <a:chExt cx="4538663" cy="1876425"/>
          </a:xfrm>
        </p:grpSpPr>
        <p:sp useBgFill="1">
          <p:nvSpPr>
            <p:cNvPr id="9227" name="Rectangle 19"/>
            <p:cNvSpPr>
              <a:spLocks noChangeArrowheads="1"/>
            </p:cNvSpPr>
            <p:nvPr/>
          </p:nvSpPr>
          <p:spPr bwMode="auto">
            <a:xfrm>
              <a:off x="32750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8" name="Rectangle 20"/>
            <p:cNvSpPr>
              <a:spLocks noChangeArrowheads="1"/>
            </p:cNvSpPr>
            <p:nvPr/>
          </p:nvSpPr>
          <p:spPr bwMode="auto">
            <a:xfrm>
              <a:off x="34909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9" name="Rectangle 21"/>
            <p:cNvSpPr>
              <a:spLocks noChangeArrowheads="1"/>
            </p:cNvSpPr>
            <p:nvPr/>
          </p:nvSpPr>
          <p:spPr bwMode="auto">
            <a:xfrm>
              <a:off x="37068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0" name="Rectangle 22"/>
            <p:cNvSpPr>
              <a:spLocks noChangeArrowheads="1"/>
            </p:cNvSpPr>
            <p:nvPr/>
          </p:nvSpPr>
          <p:spPr bwMode="auto">
            <a:xfrm>
              <a:off x="39227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1" name="Rectangle 23"/>
            <p:cNvSpPr>
              <a:spLocks noChangeArrowheads="1"/>
            </p:cNvSpPr>
            <p:nvPr/>
          </p:nvSpPr>
          <p:spPr bwMode="auto">
            <a:xfrm>
              <a:off x="19796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2" name="Rectangle 24"/>
            <p:cNvSpPr>
              <a:spLocks noChangeArrowheads="1"/>
            </p:cNvSpPr>
            <p:nvPr/>
          </p:nvSpPr>
          <p:spPr bwMode="auto">
            <a:xfrm>
              <a:off x="21955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3" name="Rectangle 25"/>
            <p:cNvSpPr>
              <a:spLocks noChangeArrowheads="1"/>
            </p:cNvSpPr>
            <p:nvPr/>
          </p:nvSpPr>
          <p:spPr bwMode="auto">
            <a:xfrm>
              <a:off x="24114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4" name="Rectangle 26"/>
            <p:cNvSpPr>
              <a:spLocks noChangeArrowheads="1"/>
            </p:cNvSpPr>
            <p:nvPr/>
          </p:nvSpPr>
          <p:spPr bwMode="auto">
            <a:xfrm>
              <a:off x="26273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5" name="Rectangle 27"/>
            <p:cNvSpPr>
              <a:spLocks noChangeArrowheads="1"/>
            </p:cNvSpPr>
            <p:nvPr/>
          </p:nvSpPr>
          <p:spPr bwMode="auto">
            <a:xfrm>
              <a:off x="28432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6" name="Rectangle 28"/>
            <p:cNvSpPr>
              <a:spLocks noChangeArrowheads="1"/>
            </p:cNvSpPr>
            <p:nvPr/>
          </p:nvSpPr>
          <p:spPr bwMode="auto">
            <a:xfrm>
              <a:off x="30591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7" name="Rectangle 29"/>
            <p:cNvSpPr>
              <a:spLocks noChangeArrowheads="1"/>
            </p:cNvSpPr>
            <p:nvPr/>
          </p:nvSpPr>
          <p:spPr bwMode="auto">
            <a:xfrm>
              <a:off x="4140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8" name="Rectangle 30"/>
            <p:cNvSpPr>
              <a:spLocks noChangeArrowheads="1"/>
            </p:cNvSpPr>
            <p:nvPr/>
          </p:nvSpPr>
          <p:spPr bwMode="auto">
            <a:xfrm>
              <a:off x="43561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9" name="Rectangle 31"/>
            <p:cNvSpPr>
              <a:spLocks noChangeArrowheads="1"/>
            </p:cNvSpPr>
            <p:nvPr/>
          </p:nvSpPr>
          <p:spPr bwMode="auto">
            <a:xfrm>
              <a:off x="45720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0" name="Rectangle 32"/>
            <p:cNvSpPr>
              <a:spLocks noChangeArrowheads="1"/>
            </p:cNvSpPr>
            <p:nvPr/>
          </p:nvSpPr>
          <p:spPr bwMode="auto">
            <a:xfrm>
              <a:off x="47879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1" name="Rectangle 33"/>
            <p:cNvSpPr>
              <a:spLocks noChangeArrowheads="1"/>
            </p:cNvSpPr>
            <p:nvPr/>
          </p:nvSpPr>
          <p:spPr bwMode="auto">
            <a:xfrm>
              <a:off x="50038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2" name="Rectangle 34"/>
            <p:cNvSpPr>
              <a:spLocks noChangeArrowheads="1"/>
            </p:cNvSpPr>
            <p:nvPr/>
          </p:nvSpPr>
          <p:spPr bwMode="auto">
            <a:xfrm>
              <a:off x="52197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9243" name="Rectangle 35"/>
            <p:cNvSpPr>
              <a:spLocks noChangeArrowheads="1"/>
            </p:cNvSpPr>
            <p:nvPr/>
          </p:nvSpPr>
          <p:spPr bwMode="auto">
            <a:xfrm>
              <a:off x="54356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4" name="Rectangle 36"/>
            <p:cNvSpPr>
              <a:spLocks noChangeArrowheads="1"/>
            </p:cNvSpPr>
            <p:nvPr/>
          </p:nvSpPr>
          <p:spPr bwMode="auto">
            <a:xfrm>
              <a:off x="5651500" y="5156200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9245" name="Rectangle 37"/>
            <p:cNvSpPr>
              <a:spLocks noChangeArrowheads="1"/>
            </p:cNvSpPr>
            <p:nvPr/>
          </p:nvSpPr>
          <p:spPr bwMode="auto">
            <a:xfrm>
              <a:off x="58674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6" name="Rectangle 38"/>
            <p:cNvSpPr>
              <a:spLocks noChangeArrowheads="1"/>
            </p:cNvSpPr>
            <p:nvPr/>
          </p:nvSpPr>
          <p:spPr bwMode="auto">
            <a:xfrm>
              <a:off x="60833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7" name="Rectangle 39"/>
            <p:cNvSpPr>
              <a:spLocks noChangeArrowheads="1"/>
            </p:cNvSpPr>
            <p:nvPr/>
          </p:nvSpPr>
          <p:spPr bwMode="auto">
            <a:xfrm>
              <a:off x="6299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0" name="AutoShape 42"/>
            <p:cNvSpPr>
              <a:spLocks/>
            </p:cNvSpPr>
            <p:nvPr/>
          </p:nvSpPr>
          <p:spPr bwMode="auto">
            <a:xfrm rot="5400000">
              <a:off x="2736057" y="4544219"/>
              <a:ext cx="214312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5" name="Text Box 57"/>
            <p:cNvSpPr txBox="1">
              <a:spLocks noChangeArrowheads="1"/>
            </p:cNvSpPr>
            <p:nvPr/>
          </p:nvSpPr>
          <p:spPr bwMode="auto">
            <a:xfrm>
              <a:off x="2609939" y="5300663"/>
              <a:ext cx="44114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10</a:t>
              </a:r>
              <a:endParaRPr lang="de-DE" altLang="de-DE" sz="1800" b="0"/>
            </a:p>
          </p:txBody>
        </p:sp>
        <p:sp>
          <p:nvSpPr>
            <p:cNvPr id="9256" name="Text Box 58"/>
            <p:cNvSpPr txBox="1">
              <a:spLocks noChangeArrowheads="1"/>
            </p:cNvSpPr>
            <p:nvPr/>
          </p:nvSpPr>
          <p:spPr bwMode="auto">
            <a:xfrm>
              <a:off x="47863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57" name="Text Box 59"/>
            <p:cNvSpPr txBox="1">
              <a:spLocks noChangeArrowheads="1"/>
            </p:cNvSpPr>
            <p:nvPr/>
          </p:nvSpPr>
          <p:spPr bwMode="auto">
            <a:xfrm>
              <a:off x="50022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58" name="Text Box 60"/>
            <p:cNvSpPr txBox="1">
              <a:spLocks noChangeArrowheads="1"/>
            </p:cNvSpPr>
            <p:nvPr/>
          </p:nvSpPr>
          <p:spPr bwMode="auto">
            <a:xfrm>
              <a:off x="52181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59" name="Text Box 61"/>
            <p:cNvSpPr txBox="1">
              <a:spLocks noChangeArrowheads="1"/>
            </p:cNvSpPr>
            <p:nvPr/>
          </p:nvSpPr>
          <p:spPr bwMode="auto">
            <a:xfrm>
              <a:off x="54340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0" name="Text Box 62"/>
            <p:cNvSpPr txBox="1">
              <a:spLocks noChangeArrowheads="1"/>
            </p:cNvSpPr>
            <p:nvPr/>
          </p:nvSpPr>
          <p:spPr bwMode="auto">
            <a:xfrm>
              <a:off x="56515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1" name="Text Box 63"/>
            <p:cNvSpPr txBox="1">
              <a:spLocks noChangeArrowheads="1"/>
            </p:cNvSpPr>
            <p:nvPr/>
          </p:nvSpPr>
          <p:spPr bwMode="auto">
            <a:xfrm>
              <a:off x="58674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62" name="Text Box 64"/>
            <p:cNvSpPr txBox="1">
              <a:spLocks noChangeArrowheads="1"/>
            </p:cNvSpPr>
            <p:nvPr/>
          </p:nvSpPr>
          <p:spPr bwMode="auto">
            <a:xfrm>
              <a:off x="4570413" y="5802313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3" name="Text Box 65"/>
            <p:cNvSpPr txBox="1">
              <a:spLocks noChangeArrowheads="1"/>
            </p:cNvSpPr>
            <p:nvPr/>
          </p:nvSpPr>
          <p:spPr bwMode="auto">
            <a:xfrm>
              <a:off x="6084888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4" name="Text Box 66"/>
            <p:cNvSpPr txBox="1">
              <a:spLocks noChangeArrowheads="1"/>
            </p:cNvSpPr>
            <p:nvPr/>
          </p:nvSpPr>
          <p:spPr bwMode="auto">
            <a:xfrm>
              <a:off x="21939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65" name="Text Box 67"/>
            <p:cNvSpPr txBox="1">
              <a:spLocks noChangeArrowheads="1"/>
            </p:cNvSpPr>
            <p:nvPr/>
          </p:nvSpPr>
          <p:spPr bwMode="auto">
            <a:xfrm>
              <a:off x="24098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66" name="Text Box 68"/>
            <p:cNvSpPr txBox="1">
              <a:spLocks noChangeArrowheads="1"/>
            </p:cNvSpPr>
            <p:nvPr/>
          </p:nvSpPr>
          <p:spPr bwMode="auto">
            <a:xfrm>
              <a:off x="26257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67" name="Text Box 69"/>
            <p:cNvSpPr txBox="1">
              <a:spLocks noChangeArrowheads="1"/>
            </p:cNvSpPr>
            <p:nvPr/>
          </p:nvSpPr>
          <p:spPr bwMode="auto">
            <a:xfrm>
              <a:off x="28416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8" name="Text Box 70"/>
            <p:cNvSpPr txBox="1">
              <a:spLocks noChangeArrowheads="1"/>
            </p:cNvSpPr>
            <p:nvPr/>
          </p:nvSpPr>
          <p:spPr bwMode="auto">
            <a:xfrm>
              <a:off x="30591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9" name="Text Box 71"/>
            <p:cNvSpPr txBox="1">
              <a:spLocks noChangeArrowheads="1"/>
            </p:cNvSpPr>
            <p:nvPr/>
          </p:nvSpPr>
          <p:spPr bwMode="auto">
            <a:xfrm>
              <a:off x="32750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70" name="Text Box 72"/>
            <p:cNvSpPr txBox="1">
              <a:spLocks noChangeArrowheads="1"/>
            </p:cNvSpPr>
            <p:nvPr/>
          </p:nvSpPr>
          <p:spPr bwMode="auto">
            <a:xfrm>
              <a:off x="1978025" y="5803900"/>
              <a:ext cx="212725" cy="458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1" name="Text Box 73"/>
            <p:cNvSpPr txBox="1">
              <a:spLocks noChangeArrowheads="1"/>
            </p:cNvSpPr>
            <p:nvPr/>
          </p:nvSpPr>
          <p:spPr bwMode="auto">
            <a:xfrm>
              <a:off x="3492500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5" name="Text Box 77"/>
            <p:cNvSpPr txBox="1">
              <a:spLocks noChangeArrowheads="1"/>
            </p:cNvSpPr>
            <p:nvPr/>
          </p:nvSpPr>
          <p:spPr bwMode="auto">
            <a:xfrm>
              <a:off x="2427864" y="4508500"/>
              <a:ext cx="56137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i;</a:t>
              </a:r>
              <a:endParaRPr lang="de-DE" altLang="de-DE" sz="1600" b="0"/>
            </a:p>
          </p:txBody>
        </p:sp>
        <p:sp>
          <p:nvSpPr>
            <p:cNvPr id="9279" name="AutoShape 40"/>
            <p:cNvSpPr>
              <a:spLocks/>
            </p:cNvSpPr>
            <p:nvPr/>
          </p:nvSpPr>
          <p:spPr bwMode="auto">
            <a:xfrm rot="5400000">
              <a:off x="5121275" y="4533901"/>
              <a:ext cx="195262" cy="865186"/>
            </a:xfrm>
            <a:prstGeom prst="leftBrace">
              <a:avLst>
                <a:gd name="adj1" fmla="val 33591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80" name="Text Box 41"/>
            <p:cNvSpPr txBox="1">
              <a:spLocks noChangeArrowheads="1"/>
            </p:cNvSpPr>
            <p:nvPr/>
          </p:nvSpPr>
          <p:spPr bwMode="auto">
            <a:xfrm>
              <a:off x="4966281" y="4508500"/>
              <a:ext cx="72006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*iP</a:t>
              </a:r>
              <a:endParaRPr lang="de-DE" altLang="de-DE" sz="1600" b="0"/>
            </a:p>
          </p:txBody>
        </p:sp>
        <p:sp>
          <p:nvSpPr>
            <p:cNvPr id="9281" name="Text Box 53"/>
            <p:cNvSpPr txBox="1">
              <a:spLocks noChangeArrowheads="1"/>
            </p:cNvSpPr>
            <p:nvPr/>
          </p:nvSpPr>
          <p:spPr bwMode="auto">
            <a:xfrm>
              <a:off x="4966281" y="5300663"/>
              <a:ext cx="508238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r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2158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3203848" y="1559062"/>
            <a:ext cx="2942574" cy="821063"/>
            <a:chOff x="1585757" y="3120071"/>
            <a:chExt cx="2942574" cy="821063"/>
          </a:xfrm>
        </p:grpSpPr>
        <p:sp>
          <p:nvSpPr>
            <p:cNvPr id="9220" name="Rectangle 5"/>
            <p:cNvSpPr>
              <a:spLocks noChangeArrowheads="1"/>
            </p:cNvSpPr>
            <p:nvPr/>
          </p:nvSpPr>
          <p:spPr bwMode="auto">
            <a:xfrm>
              <a:off x="2655727" y="3575051"/>
              <a:ext cx="792163" cy="36238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10</a:t>
              </a:r>
              <a:endParaRPr lang="de-DE" altLang="de-DE" sz="1600" b="0"/>
            </a:p>
          </p:txBody>
        </p:sp>
        <p:sp>
          <p:nvSpPr>
            <p:cNvPr id="9226" name="Text Box 16"/>
            <p:cNvSpPr txBox="1">
              <a:spLocks noChangeArrowheads="1"/>
            </p:cNvSpPr>
            <p:nvPr/>
          </p:nvSpPr>
          <p:spPr bwMode="auto">
            <a:xfrm>
              <a:off x="2052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72" name="Text Box 74"/>
            <p:cNvSpPr txBox="1">
              <a:spLocks noChangeArrowheads="1"/>
            </p:cNvSpPr>
            <p:nvPr/>
          </p:nvSpPr>
          <p:spPr bwMode="auto">
            <a:xfrm>
              <a:off x="2628900" y="3120071"/>
              <a:ext cx="18994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 </a:t>
              </a:r>
              <a:r>
                <a:rPr lang="de-DE" altLang="de-DE" sz="1200" b="0" smtClean="0"/>
                <a:t/>
              </a:r>
              <a:br>
                <a:rPr lang="de-DE" altLang="de-DE" sz="1200" b="0" smtClean="0"/>
              </a:br>
              <a:r>
                <a:rPr lang="de-DE" altLang="de-DE" sz="1200" b="0" smtClean="0"/>
                <a:t>(</a:t>
              </a:r>
              <a:r>
                <a:rPr lang="de-DE" altLang="de-DE" sz="1200" b="0"/>
                <a:t>interpretiert als Adresse)</a:t>
              </a:r>
            </a:p>
          </p:txBody>
        </p:sp>
        <p:sp>
          <p:nvSpPr>
            <p:cNvPr id="9273" name="Rectangle 75"/>
            <p:cNvSpPr>
              <a:spLocks noChangeArrowheads="1"/>
            </p:cNvSpPr>
            <p:nvPr/>
          </p:nvSpPr>
          <p:spPr bwMode="auto">
            <a:xfrm>
              <a:off x="1585757" y="3576716"/>
              <a:ext cx="574675" cy="36441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 smtClean="0"/>
                <a:t>int</a:t>
              </a:r>
              <a:endParaRPr lang="de-DE" altLang="de-DE" sz="1400" b="0"/>
            </a:p>
          </p:txBody>
        </p:sp>
        <p:sp>
          <p:nvSpPr>
            <p:cNvPr id="9274" name="Rectangle 76"/>
            <p:cNvSpPr>
              <a:spLocks noChangeArrowheads="1"/>
            </p:cNvSpPr>
            <p:nvPr/>
          </p:nvSpPr>
          <p:spPr bwMode="auto">
            <a:xfrm>
              <a:off x="2150902" y="3575050"/>
              <a:ext cx="503238" cy="17623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</a:t>
              </a:r>
              <a:endParaRPr lang="de-DE" altLang="de-DE" sz="1600" b="0"/>
            </a:p>
          </p:txBody>
        </p:sp>
        <p:sp>
          <p:nvSpPr>
            <p:cNvPr id="9282" name="Rectangle 76"/>
            <p:cNvSpPr>
              <a:spLocks noChangeArrowheads="1"/>
            </p:cNvSpPr>
            <p:nvPr/>
          </p:nvSpPr>
          <p:spPr bwMode="auto">
            <a:xfrm>
              <a:off x="2152490" y="3746500"/>
              <a:ext cx="504825" cy="19354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2158</a:t>
              </a: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6439328" y="1723529"/>
            <a:ext cx="1727200" cy="647700"/>
            <a:chOff x="5940425" y="3284538"/>
            <a:chExt cx="1727200" cy="647700"/>
          </a:xfrm>
        </p:grpSpPr>
        <p:sp>
          <p:nvSpPr>
            <p:cNvPr id="9222" name="Rectangle 10"/>
            <p:cNvSpPr>
              <a:spLocks noChangeArrowheads="1"/>
            </p:cNvSpPr>
            <p:nvPr/>
          </p:nvSpPr>
          <p:spPr bwMode="auto">
            <a:xfrm>
              <a:off x="5940425" y="3571875"/>
              <a:ext cx="430213" cy="36036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 smtClean="0"/>
                <a:t>int*</a:t>
              </a:r>
              <a:endParaRPr lang="de-DE" altLang="de-DE" sz="1400" b="0"/>
            </a:p>
          </p:txBody>
        </p:sp>
        <p:sp>
          <p:nvSpPr>
            <p:cNvPr id="9223" name="Rectangle 11"/>
            <p:cNvSpPr>
              <a:spLocks noChangeArrowheads="1"/>
            </p:cNvSpPr>
            <p:nvPr/>
          </p:nvSpPr>
          <p:spPr bwMode="auto">
            <a:xfrm>
              <a:off x="6372225" y="3571875"/>
              <a:ext cx="501650" cy="18097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iP</a:t>
              </a:r>
              <a:endParaRPr lang="de-DE" altLang="de-DE" sz="1600" b="0"/>
            </a:p>
          </p:txBody>
        </p:sp>
        <p:sp>
          <p:nvSpPr>
            <p:cNvPr id="9224" name="Rectangle 12"/>
            <p:cNvSpPr>
              <a:spLocks noChangeArrowheads="1"/>
            </p:cNvSpPr>
            <p:nvPr/>
          </p:nvSpPr>
          <p:spPr bwMode="auto">
            <a:xfrm>
              <a:off x="6875463" y="3571875"/>
              <a:ext cx="792162" cy="36036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2158</a:t>
              </a:r>
              <a:endParaRPr lang="de-DE" altLang="de-DE" sz="1600" b="0"/>
            </a:p>
          </p:txBody>
        </p:sp>
        <p:sp>
          <p:nvSpPr>
            <p:cNvPr id="9252" name="Text Box 54"/>
            <p:cNvSpPr txBox="1">
              <a:spLocks noChangeArrowheads="1"/>
            </p:cNvSpPr>
            <p:nvPr/>
          </p:nvSpPr>
          <p:spPr bwMode="auto">
            <a:xfrm>
              <a:off x="6010275" y="3284538"/>
              <a:ext cx="43815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Typ</a:t>
              </a:r>
            </a:p>
          </p:txBody>
        </p:sp>
        <p:sp>
          <p:nvSpPr>
            <p:cNvPr id="9253" name="Text Box 55"/>
            <p:cNvSpPr txBox="1">
              <a:spLocks noChangeArrowheads="1"/>
            </p:cNvSpPr>
            <p:nvPr/>
          </p:nvSpPr>
          <p:spPr bwMode="auto">
            <a:xfrm>
              <a:off x="6370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54" name="Text Box 56"/>
            <p:cNvSpPr txBox="1">
              <a:spLocks noChangeArrowheads="1"/>
            </p:cNvSpPr>
            <p:nvPr/>
          </p:nvSpPr>
          <p:spPr bwMode="auto">
            <a:xfrm>
              <a:off x="7019925" y="3284538"/>
              <a:ext cx="50641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</a:t>
              </a:r>
            </a:p>
          </p:txBody>
        </p:sp>
        <p:sp>
          <p:nvSpPr>
            <p:cNvPr id="9283" name="Rectangle 11"/>
            <p:cNvSpPr>
              <a:spLocks noChangeArrowheads="1"/>
            </p:cNvSpPr>
            <p:nvPr/>
          </p:nvSpPr>
          <p:spPr bwMode="auto">
            <a:xfrm>
              <a:off x="6372225" y="3752850"/>
              <a:ext cx="501650" cy="17938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2267</a:t>
              </a:r>
            </a:p>
          </p:txBody>
        </p:sp>
      </p:grp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7997861" y="2119610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7" name="Gerader Verbinder 6"/>
          <p:cNvCxnSpPr/>
          <p:nvPr/>
        </p:nvCxnSpPr>
        <p:spPr bwMode="auto">
          <a:xfrm>
            <a:off x="395536" y="5270764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Gerader Verbinder 88"/>
          <p:cNvCxnSpPr/>
          <p:nvPr/>
        </p:nvCxnSpPr>
        <p:spPr bwMode="auto">
          <a:xfrm>
            <a:off x="395536" y="5702812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 Verbindung mit Pfeil 7"/>
          <p:cNvCxnSpPr>
            <a:stCxn id="9285" idx="4"/>
            <a:endCxn id="9220" idx="2"/>
          </p:cNvCxnSpPr>
          <p:nvPr/>
        </p:nvCxnSpPr>
        <p:spPr bwMode="auto">
          <a:xfrm rot="5400000">
            <a:off x="6313821" y="620152"/>
            <a:ext cx="112352" cy="3400193"/>
          </a:xfrm>
          <a:prstGeom prst="bentConnector3">
            <a:avLst>
              <a:gd name="adj1" fmla="val 303468"/>
            </a:avLst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Rechteck 3"/>
          <p:cNvSpPr/>
          <p:nvPr/>
        </p:nvSpPr>
        <p:spPr>
          <a:xfrm>
            <a:off x="4236513" y="460633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8" name="Rechteck 67"/>
          <p:cNvSpPr/>
          <p:nvPr/>
        </p:nvSpPr>
        <p:spPr>
          <a:xfrm>
            <a:off x="4236513" y="48786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9" name="Rechteck 68"/>
          <p:cNvSpPr/>
          <p:nvPr/>
        </p:nvSpPr>
        <p:spPr>
          <a:xfrm>
            <a:off x="6728253" y="5313742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0" name="Rechteck 69"/>
          <p:cNvSpPr/>
          <p:nvPr/>
        </p:nvSpPr>
        <p:spPr>
          <a:xfrm>
            <a:off x="4277977" y="571501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1" name="Rechteck 70"/>
          <p:cNvSpPr/>
          <p:nvPr/>
        </p:nvSpPr>
        <p:spPr>
          <a:xfrm>
            <a:off x="6728253" y="5741869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277977" y="60283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3" name="Rechteck 72"/>
          <p:cNvSpPr/>
          <p:nvPr/>
        </p:nvSpPr>
        <p:spPr>
          <a:xfrm>
            <a:off x="6728253" y="6055184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5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8" grpId="0"/>
      <p:bldP spid="69" grpId="0"/>
      <p:bldP spid="70" grpId="0"/>
      <p:bldP spid="71" grpId="0"/>
      <p:bldP spid="72" grpId="0"/>
      <p:bldP spid="73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i="1" noProof="0" dirty="0" smtClean="0">
                <a:cs typeface="Consolas" panose="020B0609020204030204" pitchFamily="49" charset="0"/>
              </a:rPr>
              <a:t> </a:t>
            </a:r>
            <a:r>
              <a:rPr lang="de-DE" altLang="de-DE" noProof="0" dirty="0" smtClean="0"/>
              <a:t>bei Objekten</a:t>
            </a:r>
            <a:endParaRPr lang="de-DE" altLang="de-DE" i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411" name="Rechteck 4"/>
          <p:cNvSpPr>
            <a:spLocks noChangeArrowheads="1"/>
          </p:cNvSpPr>
          <p:nvPr/>
        </p:nvSpPr>
        <p:spPr bwMode="auto">
          <a:xfrm>
            <a:off x="777875" y="1512888"/>
            <a:ext cx="4567238" cy="292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7412" name="Rechteck 6"/>
          <p:cNvSpPr>
            <a:spLocks noChangeArrowheads="1"/>
          </p:cNvSpPr>
          <p:nvPr/>
        </p:nvSpPr>
        <p:spPr bwMode="auto">
          <a:xfrm>
            <a:off x="792163" y="4826000"/>
            <a:ext cx="7092950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iDoNotChangeAnything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smtClean="0">
                <a:solidFill>
                  <a:srgbClr val="005032"/>
                </a:solidFill>
                <a:latin typeface="Consolas" pitchFamily="49" charset="0"/>
              </a:rPr>
              <a:t>Building 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building.printFloorPlan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363265" y="2139949"/>
            <a:ext cx="3486150" cy="936625"/>
          </a:xfrm>
          <a:prstGeom prst="wedgeRoundRectCallout">
            <a:avLst>
              <a:gd name="adj1" fmla="val -67337"/>
              <a:gd name="adj2" fmla="val 363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Verändert den Zustand des Objekts nicht </a:t>
            </a:r>
            <a:r>
              <a:rPr lang="de-DE" smtClean="0">
                <a:solidFill>
                  <a:schemeClr val="bg1"/>
                </a:solidFill>
              </a:rPr>
              <a:t/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Read-</a:t>
            </a:r>
            <a:r>
              <a:rPr lang="de-DE" b="1" err="1">
                <a:solidFill>
                  <a:schemeClr val="bg1"/>
                </a:solidFill>
              </a:rPr>
              <a:t>only</a:t>
            </a:r>
            <a:r>
              <a:rPr lang="de-DE" b="1">
                <a:solidFill>
                  <a:schemeClr val="bg1"/>
                </a:solidFill>
              </a:rPr>
              <a:t>-Zugriff)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940152" y="3830638"/>
            <a:ext cx="2182812" cy="842962"/>
          </a:xfrm>
          <a:prstGeom prst="wedgeRoundRectCallout">
            <a:avLst>
              <a:gd name="adj1" fmla="val -24780"/>
              <a:gd name="adj2" fmla="val 7657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>
                <a:solidFill>
                  <a:schemeClr val="bg1"/>
                </a:solidFill>
              </a:rPr>
              <a:t> darf nicht verändert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90318" y="5684838"/>
            <a:ext cx="3962002" cy="696912"/>
          </a:xfrm>
          <a:prstGeom prst="wedgeRoundRectCallout">
            <a:avLst>
              <a:gd name="adj1" fmla="val -39233"/>
              <a:gd name="adj2" fmla="val -896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dürfen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 b="1" err="1">
                <a:solidFill>
                  <a:schemeClr val="bg1"/>
                </a:solidFill>
              </a:rPr>
              <a:t>const</a:t>
            </a:r>
            <a:r>
              <a:rPr lang="de-DE" b="1">
                <a:solidFill>
                  <a:schemeClr val="bg1"/>
                </a:solidFill>
              </a:rPr>
              <a:t> Methoden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auf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aufgerufen werden</a:t>
            </a:r>
          </a:p>
        </p:txBody>
      </p:sp>
    </p:spTree>
    <p:extLst>
      <p:ext uri="{BB962C8B-B14F-4D97-AF65-F5344CB8AC3E}">
        <p14:creationId xmlns:p14="http://schemas.microsoft.com/office/powerpoint/2010/main" val="4011734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 </a:t>
            </a:r>
            <a:r>
              <a:rPr lang="de-DE" noProof="0" dirty="0" err="1" smtClean="0"/>
              <a:t>Overloading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93657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b="1" noProof="0" dirty="0" smtClean="0"/>
              <a:t>Überladung</a:t>
            </a:r>
            <a:r>
              <a:rPr lang="de-DE" noProof="0" dirty="0" smtClean="0"/>
              <a:t> von Methoden anhand von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 ist möglich</a:t>
            </a:r>
          </a:p>
          <a:p>
            <a:pPr marL="342900" indent="-342900">
              <a:buFontTx/>
              <a:buChar char="-"/>
            </a:pPr>
            <a:r>
              <a:rPr lang="de-DE" noProof="0" dirty="0" smtClean="0"/>
              <a:t>Typischerweise ähnliche oder identische Implementierung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358775" y="2420888"/>
            <a:ext cx="8532813" cy="338437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:</a:t>
            </a:r>
            <a:endParaRPr lang="de-DE" altLang="de-DE" smtClean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&amp;getFloors()             { return floors;};</a:t>
            </a:r>
            <a:endParaRPr lang="de-DE" altLang="de-DE" smtClean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const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&amp;getFloors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{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return floors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	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algn="l">
              <a:buSzTx/>
            </a:pPr>
            <a:endParaRPr lang="de-DE" altLang="de-DE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main()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Building b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const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&amp;fs = b.getFloors();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f = b.getFloors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().at(1);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/>
          </a:p>
          <a:p>
            <a:pPr algn="l">
              <a:buSzTx/>
            </a:pPr>
            <a:endParaRPr lang="de-DE" altLang="de-DE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763688" y="5715954"/>
            <a:ext cx="5040560" cy="696912"/>
          </a:xfrm>
          <a:prstGeom prst="wedgeRoundRectCallout">
            <a:avLst>
              <a:gd name="adj1" fmla="val -37620"/>
              <a:gd name="adj2" fmla="val -7801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Auch die Elemente des Vektors sind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smtClean="0">
                <a:solidFill>
                  <a:schemeClr val="bg1"/>
                </a:solidFill>
              </a:rPr>
              <a:t>!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1865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Klausur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altLang="de-DE" b="1" noProof="0" dirty="0" smtClean="0"/>
              <a:t>Termin</a:t>
            </a:r>
          </a:p>
          <a:p>
            <a:pPr marL="180975" lvl="1" indent="0">
              <a:buNone/>
            </a:pPr>
            <a:r>
              <a:rPr lang="de-DE" altLang="de-DE" noProof="0" dirty="0" smtClean="0"/>
              <a:t>Datum:	04. </a:t>
            </a:r>
            <a:r>
              <a:rPr lang="de-DE" altLang="de-DE" noProof="0" smtClean="0"/>
              <a:t>Oktober 2018</a:t>
            </a:r>
            <a:endParaRPr lang="de-DE" altLang="de-DE" noProof="0" dirty="0" smtClean="0"/>
          </a:p>
          <a:p>
            <a:pPr marL="180975" lvl="1" indent="0">
              <a:buNone/>
            </a:pPr>
            <a:r>
              <a:rPr lang="de-DE" altLang="de-DE" noProof="0" dirty="0" smtClean="0"/>
              <a:t>Uhrzeit:	16:15 - 18:15 </a:t>
            </a:r>
            <a:r>
              <a:rPr lang="de-DE" altLang="de-DE" noProof="0" smtClean="0"/>
              <a:t>(90 Minuten </a:t>
            </a:r>
            <a:r>
              <a:rPr lang="de-DE" altLang="de-DE" noProof="0" dirty="0" smtClean="0"/>
              <a:t>Bearbeitungszeit)</a:t>
            </a:r>
          </a:p>
          <a:p>
            <a:pPr marL="180975" lvl="1" indent="0">
              <a:buNone/>
            </a:pPr>
            <a:r>
              <a:rPr lang="de-DE" altLang="de-DE" noProof="0" dirty="0" smtClean="0"/>
              <a:t>Raum: </a:t>
            </a:r>
            <a:r>
              <a:rPr lang="de-DE" altLang="de-DE" noProof="0" smtClean="0"/>
              <a:t>	</a:t>
            </a:r>
            <a:r>
              <a:rPr lang="en-US" smtClean="0">
                <a:hlinkClick r:id="rId3"/>
              </a:rPr>
              <a:t>S206/030</a:t>
            </a:r>
            <a:endParaRPr lang="de-DE" altLang="de-DE" noProof="0" dirty="0" smtClean="0"/>
          </a:p>
          <a:p>
            <a:pPr marL="0" indent="0">
              <a:buNone/>
            </a:pPr>
            <a:r>
              <a:rPr lang="de-DE" altLang="de-DE" b="1" noProof="0" dirty="0" smtClean="0"/>
              <a:t>Inhalt</a:t>
            </a:r>
          </a:p>
          <a:p>
            <a:pPr marL="180975" lvl="1" indent="0">
              <a:buNone/>
            </a:pPr>
            <a:r>
              <a:rPr lang="de-DE" altLang="de-DE" noProof="0" smtClean="0"/>
              <a:t>Alle Inhalte in den </a:t>
            </a:r>
            <a:r>
              <a:rPr lang="de-DE" altLang="de-DE" b="1" noProof="0" smtClean="0"/>
              <a:t>Vortragsfolien</a:t>
            </a:r>
            <a:r>
              <a:rPr lang="de-DE" altLang="de-DE" noProof="0" smtClean="0"/>
              <a:t>, die nicht als </a:t>
            </a:r>
            <a:r>
              <a:rPr lang="en-US" altLang="de-DE" b="1" noProof="0" smtClean="0"/>
              <a:t>[Exkurs]</a:t>
            </a:r>
            <a:r>
              <a:rPr lang="en-US" altLang="de-DE" noProof="0" smtClean="0"/>
              <a:t> gekennzeichnet sind.</a:t>
            </a:r>
            <a:br>
              <a:rPr lang="en-US" altLang="de-DE" noProof="0" smtClean="0"/>
            </a:br>
            <a:r>
              <a:rPr lang="en-US" altLang="de-DE" noProof="0" smtClean="0"/>
              <a:t>Alle Inhalte des </a:t>
            </a:r>
            <a:r>
              <a:rPr lang="en-US" altLang="de-DE" b="1" noProof="0" smtClean="0"/>
              <a:t>Aufgabenblatts</a:t>
            </a:r>
            <a:r>
              <a:rPr lang="en-US" altLang="de-DE" noProof="0" smtClean="0"/>
              <a:t>, die nicht als </a:t>
            </a:r>
            <a:r>
              <a:rPr lang="en-US" altLang="de-DE" b="1" noProof="0" smtClean="0"/>
              <a:t>"optional"</a:t>
            </a:r>
            <a:r>
              <a:rPr lang="en-US" altLang="de-DE" noProof="0" smtClean="0"/>
              <a:t> gekennzeichnet sind.</a:t>
            </a:r>
            <a:r>
              <a:rPr lang="de-DE" altLang="de-DE" noProof="0" smtClean="0"/>
              <a:t/>
            </a:r>
            <a:br>
              <a:rPr lang="de-DE" altLang="de-DE" noProof="0" smtClean="0"/>
            </a:br>
            <a:endParaRPr lang="de-DE" altLang="de-DE" noProof="0" smtClean="0"/>
          </a:p>
          <a:p>
            <a:pPr marL="0" indent="0">
              <a:buNone/>
            </a:pPr>
            <a:r>
              <a:rPr lang="de-DE" altLang="de-DE" b="1" noProof="0" smtClean="0"/>
              <a:t>Vorbereitung</a:t>
            </a:r>
          </a:p>
          <a:p>
            <a:pPr marL="457200" indent="-274638">
              <a:buAutoNum type="arabicPeriod"/>
            </a:pPr>
            <a:r>
              <a:rPr lang="de-DE" altLang="de-DE" sz="1600" b="0" noProof="0" smtClean="0"/>
              <a:t>Konzepte </a:t>
            </a:r>
            <a:r>
              <a:rPr lang="de-DE" altLang="de-DE" sz="1600" b="0" noProof="0" dirty="0" smtClean="0"/>
              <a:t>der Vorlesung verstehen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 smtClean="0"/>
              <a:t>Übungen aus dem Praktikum selbstständig lösen</a:t>
            </a:r>
            <a:endParaRPr lang="de-DE" altLang="de-DE" sz="1600" noProof="0" dirty="0" smtClean="0"/>
          </a:p>
          <a:p>
            <a:pPr marL="0" indent="0">
              <a:buNone/>
            </a:pPr>
            <a:endParaRPr lang="de-DE" altLang="de-DE" b="1" noProof="0" smtClean="0"/>
          </a:p>
          <a:p>
            <a:pPr marL="0" indent="0">
              <a:buNone/>
            </a:pPr>
            <a:r>
              <a:rPr lang="de-DE" altLang="de-DE" b="1" noProof="0" smtClean="0"/>
              <a:t>Zur </a:t>
            </a:r>
            <a:r>
              <a:rPr lang="de-DE" altLang="de-DE" b="1" noProof="0" dirty="0" smtClean="0"/>
              <a:t>Teilnahme erforderlich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smtClean="0"/>
              <a:t>Amtlicher </a:t>
            </a:r>
            <a:r>
              <a:rPr lang="de-DE" altLang="de-DE" noProof="0" dirty="0" smtClean="0"/>
              <a:t>Lichtbildausweis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 smtClean="0"/>
              <a:t>Klausuranmeldung (TUCaN!)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Der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mtClean="0"/>
              <a:t>-Zeiger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mtClean="0"/>
              <a:t> ist in </a:t>
            </a:r>
            <a:r>
              <a:rPr lang="en-US" b="1" smtClean="0"/>
              <a:t>jeder Methode </a:t>
            </a:r>
            <a:r>
              <a:rPr lang="en-US" smtClean="0"/>
              <a:t>implizit verfügbar – wie in Java.</a:t>
            </a:r>
          </a:p>
          <a:p>
            <a:r>
              <a:rPr lang="en-US" smtClean="0"/>
              <a:t>Für eine Klasse C ist der </a:t>
            </a:r>
            <a:r>
              <a:rPr lang="en-US" b="1" smtClean="0"/>
              <a:t>Typ</a:t>
            </a:r>
            <a:r>
              <a:rPr lang="en-US" smtClean="0"/>
              <a:t> von </a:t>
            </a: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b="1" smtClean="0"/>
              <a:t> </a:t>
            </a:r>
          </a:p>
          <a:p>
            <a:pPr lvl="1">
              <a:tabLst>
                <a:tab pos="1257300" algn="l"/>
              </a:tabLst>
            </a:pP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C*</a:t>
            </a:r>
            <a:r>
              <a:rPr lang="en-US" smtClean="0"/>
              <a:t> 		innerhalb von </a:t>
            </a:r>
            <a:r>
              <a:rPr lang="en-US" b="1" smtClean="0"/>
              <a:t>nicht-const </a:t>
            </a:r>
            <a:r>
              <a:rPr lang="en-US" smtClean="0"/>
              <a:t>Methoden</a:t>
            </a:r>
          </a:p>
          <a:p>
            <a:pPr lvl="1">
              <a:tabLst>
                <a:tab pos="1257300" algn="l"/>
              </a:tabLst>
            </a:pP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const C* </a:t>
            </a:r>
            <a:r>
              <a:rPr lang="en-US" smtClean="0"/>
              <a:t>	innerhalb </a:t>
            </a:r>
            <a:r>
              <a:rPr lang="en-US"/>
              <a:t>von </a:t>
            </a:r>
            <a:r>
              <a:rPr lang="en-US" b="1"/>
              <a:t>const </a:t>
            </a:r>
            <a:r>
              <a:rPr lang="en-US"/>
              <a:t>Methoden</a:t>
            </a:r>
          </a:p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/>
              <a:t> </a:t>
            </a:r>
            <a:r>
              <a:rPr lang="en-US" smtClean="0"/>
              <a:t>kann genutzt werden, um </a:t>
            </a:r>
            <a:r>
              <a:rPr lang="en-US" b="1" smtClean="0"/>
              <a:t>Code "sprechender"</a:t>
            </a:r>
            <a:r>
              <a:rPr lang="en-US" smtClean="0"/>
              <a:t> zu machen.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250825" y="3287751"/>
            <a:ext cx="4393183" cy="2952328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4750817" y="3296878"/>
            <a:ext cx="3925639" cy="3159223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Building::printFloorPlan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/*...*/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// Same </a:t>
            </a: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for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methods: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();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();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3153544" y="3287751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latin typeface="+mj-lt"/>
              </a:rPr>
              <a:t>Building.hpp</a:t>
            </a:r>
            <a:endParaRPr lang="en-US" dirty="0" err="1">
              <a:latin typeface="+mj-lt"/>
            </a:endParaRPr>
          </a:p>
        </p:txBody>
      </p:sp>
      <p:sp>
        <p:nvSpPr>
          <p:cNvPr id="7" name="Rechteck 6"/>
          <p:cNvSpPr>
            <a:spLocks noChangeAspect="1"/>
          </p:cNvSpPr>
          <p:nvPr/>
        </p:nvSpPr>
        <p:spPr bwMode="auto">
          <a:xfrm>
            <a:off x="7185992" y="3296879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latin typeface="+mj-lt"/>
              </a:rPr>
              <a:t>Building.cpp</a:t>
            </a:r>
            <a:endParaRPr lang="en-US" dirty="0" err="1">
              <a:latin typeface="+mj-lt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300192" y="4221088"/>
            <a:ext cx="3024335" cy="273361"/>
          </a:xfrm>
          <a:prstGeom prst="wedgeRoundRectCallout">
            <a:avLst>
              <a:gd name="adj1" fmla="val -34857"/>
              <a:gd name="adj2" fmla="val 18955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~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(*this).floors.at(0)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609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</a:t>
            </a:r>
            <a:r>
              <a:rPr lang="de-DE" altLang="de-DE" noProof="0" dirty="0" err="1" smtClean="0"/>
              <a:t>const</a:t>
            </a:r>
            <a:endParaRPr lang="de-DE" altLang="de-DE" i="1" noProof="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4294967295"/>
          </p:nvPr>
        </p:nvSpPr>
        <p:spPr>
          <a:xfrm>
            <a:off x="251520" y="1484784"/>
            <a:ext cx="7128791" cy="4968875"/>
          </a:xfrm>
          <a:noFill/>
          <a:ln>
            <a:noFill/>
          </a:ln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err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numFloors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/>
            </a:r>
            <a:b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</a:t>
            </a:r>
            <a:r>
              <a:rPr lang="de-DE" sz="1600" noProof="0" err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endParaRPr lang="de-DE" sz="1600" noProof="0" dirty="0" smtClean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Unveränderliches </a:t>
            </a:r>
            <a:r>
              <a:rPr lang="de-DE" sz="1600" noProof="0" smtClean="0"/>
              <a:t>Attribut (</a:t>
            </a:r>
            <a:r>
              <a:rPr lang="de-DE" sz="1600" noProof="0" smtClean="0">
                <a:sym typeface="Wingdings" panose="05000000000000000000" pitchFamily="2" charset="2"/>
              </a:rPr>
              <a:t></a:t>
            </a:r>
            <a:r>
              <a:rPr lang="de-DE" sz="1600" noProof="0" smtClean="0"/>
              <a:t> </a:t>
            </a:r>
            <a:r>
              <a:rPr lang="de-DE" sz="1600" noProof="0" dirty="0" smtClean="0"/>
              <a:t>Initialisierungsliste nötig!)</a:t>
            </a:r>
            <a:r>
              <a:rPr lang="de-DE" sz="160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.</a:t>
            </a:r>
            <a:br>
              <a:rPr lang="de-DE" sz="160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</a:b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i="1" noProof="0" dirty="0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de-DE" sz="1600" noProof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3; //in class def.</a:t>
            </a:r>
            <a:br>
              <a:rPr lang="de-DE" sz="1600" noProof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Building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de-DE" sz="1600" i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= 3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//outside class def.</a:t>
            </a:r>
            <a:endParaRPr lang="de-DE" sz="1600" noProof="0" dirty="0" smtClean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Konstante (innerhalb oder außerhalb einer Klasse)</a:t>
            </a:r>
            <a:br>
              <a:rPr lang="de-DE" sz="1600" noProof="0" dirty="0" smtClean="0"/>
            </a:br>
            <a:endParaRPr lang="de-DE" sz="16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&amp;Building::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Methode, die eine unveränderliche </a:t>
            </a:r>
            <a:r>
              <a:rPr lang="de-DE" sz="1600" i="1" noProof="0" dirty="0" smtClean="0"/>
              <a:t>Elevator</a:t>
            </a:r>
            <a:r>
              <a:rPr lang="de-DE" sz="1600" noProof="0" dirty="0" smtClean="0"/>
              <a:t>-Instanz liefert (1.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 und die umgebende Klasse </a:t>
            </a:r>
            <a:r>
              <a:rPr lang="de-DE" sz="1600" i="1" noProof="0" dirty="0" smtClean="0"/>
              <a:t>Building</a:t>
            </a:r>
            <a:r>
              <a:rPr lang="de-DE" sz="1600" noProof="0" dirty="0" smtClean="0"/>
              <a:t> nicht verändert (2.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).</a:t>
            </a:r>
            <a:br>
              <a:rPr lang="de-DE" sz="1600" noProof="0" dirty="0" smtClean="0"/>
            </a:br>
            <a:endParaRPr lang="de-DE" sz="1600" noProof="0" dirty="0" smtClean="0"/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readPerson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16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smtClean="0"/>
              <a:t>Funktionsparameter </a:t>
            </a:r>
            <a:r>
              <a:rPr lang="de-DE" sz="1600" i="1" noProof="0" dirty="0" err="1" smtClean="0"/>
              <a:t>person</a:t>
            </a:r>
            <a:r>
              <a:rPr lang="de-DE" sz="1600" noProof="0" dirty="0" smtClean="0"/>
              <a:t> als Pointer, der nicht neu zugewiesen werden kann (also kein </a:t>
            </a:r>
            <a:r>
              <a:rPr lang="de-DE" sz="1600" i="1" noProof="0" dirty="0" err="1" smtClean="0"/>
              <a:t>person</a:t>
            </a:r>
            <a:r>
              <a:rPr lang="de-DE" sz="1600" i="1" noProof="0" dirty="0" smtClean="0"/>
              <a:t> = </a:t>
            </a:r>
            <a:r>
              <a:rPr lang="de-DE" sz="1600" i="1" noProof="0" dirty="0" err="1" smtClean="0"/>
              <a:t>new</a:t>
            </a:r>
            <a:r>
              <a:rPr lang="de-DE" sz="1600" i="1" noProof="0" dirty="0" smtClean="0"/>
              <a:t> Person(), 2.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 und dessen Objekt nicht verändert werden kann (1.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).</a:t>
            </a: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945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ich konsequent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verwenden?</a:t>
            </a:r>
          </a:p>
        </p:txBody>
      </p:sp>
      <p:sp>
        <p:nvSpPr>
          <p:cNvPr id="15365" name="Textfeld 4"/>
          <p:cNvSpPr txBox="1">
            <a:spLocks noChangeArrowheads="1"/>
          </p:cNvSpPr>
          <p:nvPr/>
        </p:nvSpPr>
        <p:spPr bwMode="auto">
          <a:xfrm>
            <a:off x="250825" y="2749550"/>
            <a:ext cx="514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soll ich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 und wann nicht?</a:t>
            </a:r>
          </a:p>
        </p:txBody>
      </p:sp>
      <p:sp>
        <p:nvSpPr>
          <p:cNvPr id="15366" name="Textfeld 4"/>
          <p:cNvSpPr txBox="1">
            <a:spLocks noChangeArrowheads="1"/>
          </p:cNvSpPr>
          <p:nvPr/>
        </p:nvSpPr>
        <p:spPr bwMode="auto">
          <a:xfrm>
            <a:off x="279400" y="3573463"/>
            <a:ext cx="5148263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zu 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altLang="de-DE" sz="1800" b="0" i="1"/>
              <a:t> </a:t>
            </a:r>
            <a:r>
              <a:rPr lang="de-DE" altLang="de-DE" sz="1800" b="0"/>
              <a:t>in Java</a:t>
            </a:r>
            <a:r>
              <a:rPr lang="de-DE" altLang="de-DE" sz="1800" b="0" smtClean="0"/>
              <a:t>?</a:t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>Was ist der Unterschied zwischen</a:t>
            </a:r>
            <a:br>
              <a:rPr lang="de-DE" altLang="de-DE" sz="1800" b="0" smtClean="0"/>
            </a:br>
            <a:r>
              <a:rPr lang="de-DE" altLang="de-DE" sz="1800" b="0" smtClean="0"/>
              <a:t>	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und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und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66877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Zusammenfassung: Vorteile von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?</a:t>
            </a:r>
          </a:p>
        </p:txBody>
      </p:sp>
      <p:sp>
        <p:nvSpPr>
          <p:cNvPr id="16387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smtClean="0"/>
              <a:t>Compiler </a:t>
            </a:r>
            <a:r>
              <a:rPr lang="de-DE" altLang="de-DE" noProof="0" dirty="0" smtClean="0"/>
              <a:t>kann automatisch die </a:t>
            </a:r>
            <a:r>
              <a:rPr lang="de-DE" altLang="de-DE" b="1" noProof="0" dirty="0" smtClean="0"/>
              <a:t>Absichten des Programmierers</a:t>
            </a:r>
            <a:r>
              <a:rPr lang="de-DE" altLang="de-DE" noProof="0" dirty="0" smtClean="0"/>
              <a:t> statisch durchsetzen (es gibt einen guten Grund wieso etwas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noProof="0" dirty="0" smtClean="0"/>
              <a:t> sein soll!)</a:t>
            </a:r>
          </a:p>
          <a:p>
            <a:endParaRPr lang="de-DE" altLang="de-DE" noProof="0" dirty="0" smtClean="0"/>
          </a:p>
          <a:p>
            <a:r>
              <a:rPr lang="de-DE" altLang="de-DE" noProof="0" dirty="0" smtClean="0"/>
              <a:t>Compiler </a:t>
            </a:r>
            <a:r>
              <a:rPr lang="de-DE" altLang="de-DE" noProof="0" smtClean="0"/>
              <a:t>kann </a:t>
            </a:r>
            <a:r>
              <a:rPr lang="de-DE" altLang="de-DE" b="1" noProof="0" smtClean="0"/>
              <a:t>ggf. Optimierungen </a:t>
            </a:r>
            <a:r>
              <a:rPr lang="de-DE" altLang="de-DE" b="1" noProof="0" dirty="0" smtClean="0"/>
              <a:t>durchführen </a:t>
            </a:r>
            <a:r>
              <a:rPr lang="de-DE" altLang="de-DE" noProof="0" dirty="0" smtClean="0"/>
              <a:t>mit dem Wissen darüber, was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 ist und was nicht</a:t>
            </a:r>
          </a:p>
          <a:p>
            <a:endParaRPr lang="de-DE" altLang="de-DE" noProof="0" dirty="0" smtClean="0"/>
          </a:p>
          <a:p>
            <a:r>
              <a:rPr lang="de-DE" altLang="de-DE" b="1" noProof="0" smtClean="0"/>
              <a:t>Leser des Programmcodes </a:t>
            </a:r>
            <a:r>
              <a:rPr lang="de-DE" altLang="de-DE" noProof="0" smtClean="0"/>
              <a:t>kann </a:t>
            </a:r>
            <a:r>
              <a:rPr lang="de-DE" altLang="de-DE" b="1" noProof="0" smtClean="0"/>
              <a:t>Absichten des Programmierers </a:t>
            </a:r>
            <a:r>
              <a:rPr lang="de-DE" altLang="de-DE" noProof="0" smtClean="0"/>
              <a:t>besser erkennen.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342450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noProof="0" dirty="0" smtClean="0"/>
              <a:t> und 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358775" y="2017396"/>
            <a:ext cx="5365353" cy="2926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Weil es </a:t>
            </a:r>
            <a:r>
              <a:rPr lang="de-DE" altLang="de-DE" sz="1800" smtClean="0"/>
              <a:t>so wichtig </a:t>
            </a:r>
            <a:r>
              <a:rPr lang="de-DE" altLang="de-DE" sz="1800" b="0" smtClean="0"/>
              <a:t>ist, noch einmal: Asterisk (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sz="1800" b="0" smtClean="0"/>
              <a:t>) und Ampersand (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) können je nach Auftrittsort unterschiedliche Bedeutungen haben.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Welche Bedeutung kann der </a:t>
            </a:r>
            <a:r>
              <a:rPr lang="de-DE" altLang="de-DE" sz="1800" err="1" smtClean="0"/>
              <a:t>Asterisk</a:t>
            </a:r>
            <a:r>
              <a:rPr lang="de-DE" altLang="de-DE" sz="1800" smtClean="0"/>
              <a:t> (</a:t>
            </a:r>
            <a:r>
              <a:rPr lang="de-DE" altLang="de-DE" sz="1800" smtClean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de-DE" altLang="de-DE" sz="1800" smtClean="0"/>
              <a:t>) </a:t>
            </a:r>
            <a:r>
              <a:rPr lang="de-DE" altLang="de-DE" sz="1800" b="0" smtClean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Welche </a:t>
            </a:r>
            <a:r>
              <a:rPr lang="de-DE" altLang="de-DE" sz="1800" b="0" smtClean="0"/>
              <a:t>Bedeutung </a:t>
            </a:r>
            <a:r>
              <a:rPr lang="de-DE" altLang="de-DE" sz="1800" b="0"/>
              <a:t>kann </a:t>
            </a:r>
            <a:r>
              <a:rPr lang="de-DE" altLang="de-DE" sz="1800" b="0" smtClean="0"/>
              <a:t>das </a:t>
            </a:r>
            <a:r>
              <a:rPr lang="de-DE" altLang="de-DE" sz="1800" err="1" smtClean="0"/>
              <a:t>Ampersand</a:t>
            </a:r>
            <a:r>
              <a:rPr lang="de-DE" altLang="de-DE" sz="1800"/>
              <a:t> </a:t>
            </a:r>
            <a:r>
              <a:rPr lang="de-DE" altLang="de-DE" sz="1800" smtClean="0"/>
              <a:t>(</a:t>
            </a:r>
            <a:r>
              <a:rPr lang="de-DE" altLang="de-DE" sz="1800" smtClean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de-DE" altLang="de-DE" sz="1800" smtClean="0"/>
              <a:t>) </a:t>
            </a:r>
            <a:r>
              <a:rPr lang="de-DE" altLang="de-DE" sz="1800" b="0" smtClean="0"/>
              <a:t>im </a:t>
            </a:r>
            <a:r>
              <a:rPr lang="de-DE" altLang="de-DE" sz="1800" b="0"/>
              <a:t>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918340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Auf- und Abbauen von Objekten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(Kopier-)Konstruktor, Zuweisung und </a:t>
            </a:r>
            <a:r>
              <a:rPr lang="de-DE" noProof="0" dirty="0" err="1" smtClean="0"/>
              <a:t>Destruktor</a:t>
            </a:r>
            <a:endParaRPr lang="de-DE" noProof="0" dirty="0"/>
          </a:p>
        </p:txBody>
      </p:sp>
      <p:pic>
        <p:nvPicPr>
          <p:cNvPr id="18435" name="Picture 2" descr="C:\Users\anjorin\Dropbox\Home\documents\uni\c++_praktikum\SoSe2013\Clipart\iStock_000006789227Small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403" y="1340768"/>
            <a:ext cx="4321224" cy="2864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504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hteck 16"/>
          <p:cNvSpPr>
            <a:spLocks noChangeArrowheads="1"/>
          </p:cNvSpPr>
          <p:nvPr/>
        </p:nvSpPr>
        <p:spPr bwMode="auto">
          <a:xfrm>
            <a:off x="4263392" y="5044221"/>
            <a:ext cx="4470340" cy="1012452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0" name="Rechteck 11"/>
          <p:cNvSpPr>
            <a:spLocks noChangeArrowheads="1"/>
          </p:cNvSpPr>
          <p:nvPr/>
        </p:nvSpPr>
        <p:spPr bwMode="auto">
          <a:xfrm>
            <a:off x="4283968" y="1613854"/>
            <a:ext cx="4449763" cy="1631823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Konstruktor, </a:t>
            </a:r>
            <a:r>
              <a:rPr lang="de-DE" altLang="de-DE" noProof="0" dirty="0" err="1" smtClean="0"/>
              <a:t>Destruktor</a:t>
            </a:r>
            <a:r>
              <a:rPr lang="de-DE" altLang="de-DE" noProof="0" dirty="0" smtClean="0"/>
              <a:t> und </a:t>
            </a:r>
            <a:r>
              <a:rPr lang="de-DE" altLang="de-DE" noProof="0" dirty="0" err="1" smtClean="0"/>
              <a:t>Copy</a:t>
            </a:r>
            <a:r>
              <a:rPr lang="de-DE" altLang="de-DE" noProof="0" dirty="0" smtClean="0"/>
              <a:t>-Konstruktor</a:t>
            </a:r>
          </a:p>
        </p:txBody>
      </p:sp>
      <p:sp>
        <p:nvSpPr>
          <p:cNvPr id="6" name="Gefaltete Ecke 5"/>
          <p:cNvSpPr/>
          <p:nvPr/>
        </p:nvSpPr>
        <p:spPr>
          <a:xfrm>
            <a:off x="252286" y="1613854"/>
            <a:ext cx="3653758" cy="31160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Floor(</a:t>
            </a:r>
            <a:r>
              <a:rPr lang="de-DE" altLang="de-DE" sz="1600" b="1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 b="1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1" smtClean="0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,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     </a:t>
            </a:r>
            <a:r>
              <a:rPr lang="de-DE" sz="1600" b="1" smtClean="0">
                <a:solidFill>
                  <a:srgbClr val="7F0055"/>
                </a:solidFill>
                <a:latin typeface="Consolas"/>
              </a:rPr>
              <a:t>int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 </a:t>
            </a:r>
            <a:endParaRPr lang="de-DE" sz="1600" b="1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~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smtClean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&amp;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private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7F0055"/>
                </a:solidFill>
                <a:latin typeface="Consolas"/>
              </a:rPr>
              <a:t>const std</a:t>
            </a:r>
            <a:r>
              <a:rPr lang="de-DE" sz="1600" b="1">
                <a:solidFill>
                  <a:srgbClr val="7F0055"/>
                </a:solidFill>
                <a:latin typeface="Consolas"/>
              </a:rPr>
              <a:t>::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string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 smtClean="0">
                <a:solidFill>
                  <a:srgbClr val="0000C0"/>
                </a:solidFill>
                <a:latin typeface="Consolas"/>
              </a:rPr>
              <a:t>label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;</a:t>
            </a:r>
            <a:endParaRPr lang="de-DE" sz="1600" b="1">
              <a:solidFill>
                <a:srgbClr val="000000"/>
              </a:solidFill>
              <a:latin typeface="Consolas"/>
            </a:endParaRPr>
          </a:p>
          <a:p>
            <a:pPr algn="l">
              <a:defRPr/>
            </a:pPr>
            <a:r>
              <a:rPr lang="de-DE" sz="1600" b="1" smtClean="0">
                <a:solidFill>
                  <a:srgbClr val="7F0055"/>
                </a:solidFill>
                <a:latin typeface="Consolas"/>
              </a:rPr>
              <a:t>	const int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number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};</a:t>
            </a:r>
            <a:endParaRPr lang="de-DE" sz="1600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9463" name="Rechteck 10"/>
          <p:cNvSpPr>
            <a:spLocks noChangeArrowheads="1"/>
          </p:cNvSpPr>
          <p:nvPr/>
        </p:nvSpPr>
        <p:spPr bwMode="auto">
          <a:xfrm>
            <a:off x="4211960" y="1613854"/>
            <a:ext cx="4572000" cy="4623458"/>
          </a:xfrm>
          <a:prstGeom prst="foldedCorner">
            <a:avLst>
              <a:gd name="adj" fmla="val 800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Floor(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std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::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string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"Creating floor"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floor.label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"Copying floor"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   &lt;&lt;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39552" y="4196369"/>
            <a:ext cx="2784301" cy="842963"/>
          </a:xfrm>
          <a:prstGeom prst="wedgeRoundRectCallout">
            <a:avLst>
              <a:gd name="adj1" fmla="val 97047"/>
              <a:gd name="adj2" fmla="val -15967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/>
              <a:t>Konstruktor</a:t>
            </a:r>
            <a:r>
              <a:rPr lang="de-DE"/>
              <a:t> </a:t>
            </a: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b="1" smtClean="0">
                <a:solidFill>
                  <a:schemeClr val="bg1"/>
                </a:solidFill>
              </a:rPr>
              <a:t>Initialisierungsliste</a:t>
            </a:r>
            <a:r>
              <a:rPr lang="de-DE" smtClean="0">
                <a:solidFill>
                  <a:schemeClr val="bg1"/>
                </a:solidFill>
              </a:rPr>
              <a:t> (Reihenfolge beachten!)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1887860" y="5086411"/>
            <a:ext cx="2292350" cy="410206"/>
          </a:xfrm>
          <a:prstGeom prst="wedgeRoundRectCallout">
            <a:avLst>
              <a:gd name="adj1" fmla="val 53951"/>
              <a:gd name="adj2" fmla="val -2601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Copy-Konstruktor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1868439" y="5900380"/>
            <a:ext cx="2292350" cy="381876"/>
          </a:xfrm>
          <a:prstGeom prst="wedgeRoundRectCallout">
            <a:avLst>
              <a:gd name="adj1" fmla="val 53261"/>
              <a:gd name="adj2" fmla="val -1201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Destruktor</a:t>
            </a:r>
          </a:p>
        </p:txBody>
      </p:sp>
      <p:sp>
        <p:nvSpPr>
          <p:cNvPr id="19459" name="Rechteck 13"/>
          <p:cNvSpPr>
            <a:spLocks noChangeArrowheads="1"/>
          </p:cNvSpPr>
          <p:nvPr/>
        </p:nvSpPr>
        <p:spPr bwMode="auto">
          <a:xfrm>
            <a:off x="4283568" y="3475644"/>
            <a:ext cx="4450163" cy="1441450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590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Initialisierungslisten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320951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 smtClean="0"/>
              <a:t>Initialisierungslisten haben mit C++11 eine </a:t>
            </a:r>
            <a:r>
              <a:rPr lang="de-DE" b="1" noProof="0" dirty="0" smtClean="0"/>
              <a:t>zweite Bedeutung </a:t>
            </a:r>
            <a:r>
              <a:rPr lang="de-DE" noProof="0" dirty="0" smtClean="0"/>
              <a:t>erhalten: Mittels Array-ähnlicher Syntax können jetzt </a:t>
            </a:r>
            <a:r>
              <a:rPr lang="de-DE" b="1" noProof="0" dirty="0" smtClean="0"/>
              <a:t>Datenstrukturen leichter initialisiert </a:t>
            </a:r>
            <a:r>
              <a:rPr lang="de-DE" b="1" noProof="0" smtClean="0"/>
              <a:t>werden.</a:t>
            </a:r>
          </a:p>
          <a:p>
            <a:pPr marL="342900" indent="-342900">
              <a:buFontTx/>
              <a:buChar char="-"/>
            </a:pPr>
            <a:endParaRPr lang="de-DE" noProof="0" dirty="0" smtClean="0"/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Klassisch: </a:t>
            </a:r>
            <a:r>
              <a:rPr lang="de-DE" noProof="0" dirty="0" smtClean="0"/>
              <a:t>Pflicht bei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-Attributen und Referenzen im Konstruktor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Floor::Floor(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In C++11</a:t>
            </a:r>
            <a:r>
              <a:rPr lang="de-DE" b="1" noProof="0" smtClean="0"/>
              <a:t>: </a:t>
            </a:r>
            <a:r>
              <a:rPr lang="de-DE" smtClean="0"/>
              <a:t>"</a:t>
            </a:r>
            <a:r>
              <a:rPr lang="de-DE" noProof="0" smtClean="0"/>
              <a:t>{…}" </a:t>
            </a:r>
            <a:r>
              <a:rPr lang="de-DE" noProof="0" dirty="0" smtClean="0"/>
              <a:t>als </a:t>
            </a:r>
            <a:r>
              <a:rPr lang="de-DE" b="1" noProof="0" dirty="0" err="1" smtClean="0"/>
              <a:t>Syntactic</a:t>
            </a:r>
            <a:r>
              <a:rPr lang="de-DE" b="1" noProof="0" dirty="0" smtClean="0"/>
              <a:t> </a:t>
            </a:r>
            <a:r>
              <a:rPr lang="de-DE" b="1" noProof="0" smtClean="0"/>
              <a:t>Sugar f</a:t>
            </a:r>
            <a:r>
              <a:rPr lang="de-DE" b="1" smtClean="0"/>
              <a:t>ür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std::initializer_list </a:t>
            </a:r>
            <a:r>
              <a:rPr lang="de-DE"/>
              <a:t>zur </a:t>
            </a:r>
            <a:r>
              <a:rPr lang="de-DE" noProof="0" smtClean="0"/>
              <a:t>vereinfachten </a:t>
            </a:r>
            <a:r>
              <a:rPr lang="de-DE" noProof="0" dirty="0" smtClean="0"/>
              <a:t>Initialisierung von Vektoren </a:t>
            </a:r>
            <a:r>
              <a:rPr lang="de-DE" noProof="0" smtClean="0"/>
              <a:t>etc. Beispiele:</a:t>
            </a:r>
            <a:endParaRPr lang="de-DE" noProof="0" dirty="0" smtClean="0"/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 v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&lt;int&gt;({7, 5, 16,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8});</a:t>
            </a:r>
          </a:p>
          <a:p>
            <a:pPr marL="692150" lvl="1" indent="-342900">
              <a:buFontTx/>
              <a:buChar char="-"/>
            </a:pP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std::vector&lt;int&gt; v({7, 5, 16, 8});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 v = {7, 5, 16, 8};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987824" y="6093296"/>
            <a:ext cx="57241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Klassisch: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en.cppreference.com/w/cpp/language/initializer_list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latin typeface="Consolas" panose="020B0609020204030204" pitchFamily="49" charset="0"/>
                <a:cs typeface="Consolas" panose="020B0609020204030204" pitchFamily="49" charset="0"/>
              </a:rPr>
              <a:t>std::initializer_list</a:t>
            </a:r>
            <a:r>
              <a:rPr lang="en-US" sz="1200"/>
              <a:t>: </a:t>
            </a:r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en.cppreference.com/w/cpp/utility/initializer_list</a:t>
            </a:r>
            <a:r>
              <a:rPr lang="en-US" sz="1200" smtClean="0"/>
              <a:t>  </a:t>
            </a:r>
            <a:endParaRPr lang="en-US" sz="1200"/>
          </a:p>
        </p:txBody>
      </p:sp>
      <p:sp>
        <p:nvSpPr>
          <p:cNvPr id="7" name="Abgerundete rechteckige Legende 6"/>
          <p:cNvSpPr/>
          <p:nvPr/>
        </p:nvSpPr>
        <p:spPr>
          <a:xfrm>
            <a:off x="4644008" y="5428135"/>
            <a:ext cx="3597275" cy="534292"/>
          </a:xfrm>
          <a:prstGeom prst="wedgeRoundRectCallout">
            <a:avLst>
              <a:gd name="adj1" fmla="val -40924"/>
              <a:gd name="adj2" fmla="val -903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impliziter Konstruktoraufruf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76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Implizite </a:t>
            </a:r>
            <a:r>
              <a:rPr lang="de-DE" noProof="0" dirty="0" smtClean="0"/>
              <a:t>Typ-Konvertierung </a:t>
            </a:r>
            <a:r>
              <a:rPr lang="de-DE" noProof="0" smtClean="0"/>
              <a:t>und </a:t>
            </a:r>
            <a:br>
              <a:rPr lang="de-DE" noProof="0" smtClean="0"/>
            </a:br>
            <a:r>
              <a:rPr lang="de-DE" noProof="0" smtClean="0"/>
              <a:t>Anonyme </a:t>
            </a:r>
            <a:r>
              <a:rPr lang="de-DE" noProof="0" dirty="0" smtClean="0"/>
              <a:t>Objekte</a:t>
            </a:r>
            <a:endParaRPr lang="de-DE" noProof="0" dirty="0"/>
          </a:p>
        </p:txBody>
      </p:sp>
      <p:sp>
        <p:nvSpPr>
          <p:cNvPr id="6" name="Textfeld 5"/>
          <p:cNvSpPr txBox="1"/>
          <p:nvPr/>
        </p:nvSpPr>
        <p:spPr>
          <a:xfrm>
            <a:off x="251520" y="1628800"/>
            <a:ext cx="3986989" cy="3397574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Student(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&amp;name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>
              <a:tabLst>
                <a:tab pos="361950" algn="l"/>
                <a:tab pos="712788" algn="l"/>
              </a:tabLst>
            </a:pPr>
            <a:endParaRPr lang="en-US" sz="1400"/>
          </a:p>
        </p:txBody>
      </p:sp>
      <p:sp>
        <p:nvSpPr>
          <p:cNvPr id="7" name="Abgerundete rechteckige Legende 6"/>
          <p:cNvSpPr/>
          <p:nvPr/>
        </p:nvSpPr>
        <p:spPr>
          <a:xfrm>
            <a:off x="4932040" y="2276872"/>
            <a:ext cx="3775089" cy="377701"/>
          </a:xfrm>
          <a:prstGeom prst="wedgeRoundRectCallout">
            <a:avLst>
              <a:gd name="adj1" fmla="val -70577"/>
              <a:gd name="adj2" fmla="val 263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Konstruktor erwartet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427985" y="3138736"/>
            <a:ext cx="4279144" cy="377701"/>
          </a:xfrm>
          <a:prstGeom prst="wedgeRoundRectCallout">
            <a:avLst>
              <a:gd name="adj1" fmla="val -96540"/>
              <a:gd name="adj2" fmla="val 18402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Aber:</a:t>
            </a:r>
            <a:r>
              <a:rPr lang="de-DE" smtClean="0">
                <a:solidFill>
                  <a:schemeClr val="bg1"/>
                </a:solidFill>
              </a:rPr>
              <a:t> Aufrufer verwendet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427985" y="4000599"/>
            <a:ext cx="4279143" cy="1113631"/>
          </a:xfrm>
          <a:prstGeom prst="wedgeRoundRectCallout">
            <a:avLst>
              <a:gd name="adj1" fmla="val -85076"/>
              <a:gd name="adj2" fmla="val -3688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I</a:t>
            </a:r>
            <a:r>
              <a:rPr lang="de-DE" b="1" smtClean="0">
                <a:solidFill>
                  <a:schemeClr val="bg1"/>
                </a:solidFill>
              </a:rPr>
              <a:t>mplizite Typkonvertierung,</a:t>
            </a:r>
            <a:r>
              <a:rPr lang="de-DE" smtClean="0">
                <a:solidFill>
                  <a:schemeClr val="bg1"/>
                </a:solidFill>
              </a:rPr>
              <a:t> da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einen Konstruktor besitzt, der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smtClean="0">
                <a:solidFill>
                  <a:schemeClr val="bg1"/>
                </a:solidFill>
              </a:rPr>
              <a:t> als Parameter hat.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4238509" y="5168505"/>
            <a:ext cx="4468619" cy="1296144"/>
          </a:xfrm>
          <a:prstGeom prst="wedgeRoundRectCallout">
            <a:avLst>
              <a:gd name="adj1" fmla="val -118458"/>
              <a:gd name="adj2" fmla="val -1163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Das generierte Objekt ist </a:t>
            </a:r>
            <a:r>
              <a:rPr lang="de-DE" b="1" smtClean="0">
                <a:solidFill>
                  <a:schemeClr val="bg1"/>
                </a:solidFill>
              </a:rPr>
              <a:t>"anonym"</a:t>
            </a:r>
            <a:r>
              <a:rPr lang="de-DE" smtClean="0">
                <a:solidFill>
                  <a:schemeClr val="bg1"/>
                </a:solidFill>
              </a:rPr>
              <a:t>, d.h. kann nach dieser Zeile nicht mehr verwendet werden – daher ist </a:t>
            </a:r>
            <a:r>
              <a:rPr lang="de-DE" b="1" smtClean="0">
                <a:solidFill>
                  <a:schemeClr val="bg1"/>
                </a:solidFill>
              </a:rPr>
              <a:t>nur eine Übergabe als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de-DE" b="1" smtClean="0">
                <a:solidFill>
                  <a:schemeClr val="bg1"/>
                </a:solidFill>
              </a:rPr>
              <a:t> sinnvoll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59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Implizite </a:t>
            </a:r>
            <a:r>
              <a:rPr lang="de-DE" noProof="0" dirty="0" smtClean="0"/>
              <a:t>Typkonvertierung unterbinden mit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251520" y="1628800"/>
            <a:ext cx="4953600" cy="4276590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explicit Student(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&amp;name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&amp;student)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(mike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"Sarah"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4" name="Abgerundete rechteckige Legende 3"/>
          <p:cNvSpPr/>
          <p:nvPr/>
        </p:nvSpPr>
        <p:spPr>
          <a:xfrm>
            <a:off x="4716016" y="4005064"/>
            <a:ext cx="4279144" cy="936104"/>
          </a:xfrm>
          <a:prstGeom prst="wedgeRoundRectCallout">
            <a:avLst>
              <a:gd name="adj1" fmla="val -74426"/>
              <a:gd name="adj2" fmla="val 559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Ohne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 smtClean="0">
                <a:solidFill>
                  <a:schemeClr val="bg1"/>
                </a:solidFill>
              </a:rPr>
              <a:t> kann man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useStudent</a:t>
            </a:r>
            <a:r>
              <a:rPr lang="de-DE" smtClean="0">
                <a:solidFill>
                  <a:schemeClr val="bg1"/>
                </a:solidFill>
              </a:rPr>
              <a:t> auch so aufrufen wegen </a:t>
            </a:r>
            <a:r>
              <a:rPr lang="de-DE" b="1" smtClean="0">
                <a:solidFill>
                  <a:schemeClr val="bg1"/>
                </a:solidFill>
              </a:rPr>
              <a:t>impliziter Typkonvertierung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364088" y="1628800"/>
            <a:ext cx="3528392" cy="1224136"/>
          </a:xfrm>
          <a:prstGeom prst="wedgeRoundRectCallout">
            <a:avLst>
              <a:gd name="adj1" fmla="val -57725"/>
              <a:gd name="adj2" fmla="val 260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Schlüsselwort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 smtClean="0">
                <a:solidFill>
                  <a:schemeClr val="bg1"/>
                </a:solidFill>
              </a:rPr>
              <a:t> unterbindet Verwendung des Konstr. für implizite Typkonvertierung</a:t>
            </a:r>
          </a:p>
        </p:txBody>
      </p:sp>
    </p:spTree>
    <p:extLst>
      <p:ext uri="{BB962C8B-B14F-4D97-AF65-F5344CB8AC3E}">
        <p14:creationId xmlns:p14="http://schemas.microsoft.com/office/powerpoint/2010/main" val="284127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V_Vorlage_SE1_TUCD">
  <a:themeElements>
    <a:clrScheme name="Benutzerdefiniert 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DCA00"/>
      </a:accent1>
      <a:accent2>
        <a:srgbClr val="005AA9"/>
      </a:accent2>
      <a:accent3>
        <a:srgbClr val="FFFFFF"/>
      </a:accent3>
      <a:accent4>
        <a:srgbClr val="000000"/>
      </a:accent4>
      <a:accent5>
        <a:srgbClr val="FEE1AA"/>
      </a:accent5>
      <a:accent6>
        <a:srgbClr val="005199"/>
      </a:accent6>
      <a:hlink>
        <a:srgbClr val="7F7F7F"/>
      </a:hlink>
      <a:folHlink>
        <a:srgbClr val="7F7F7F"/>
      </a:folHlink>
    </a:clrScheme>
    <a:fontScheme name="FV_Vorlage_SE1_TUC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>
          <a:solidFill>
            <a:srgbClr val="000000"/>
          </a:solidFill>
          <a:miter lim="800000"/>
          <a:headEnd/>
          <a:tailEnd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 rtlCol="0" anchor="ctr">
        <a:noAutofit/>
      </a:bodyPr>
      <a:lstStyle>
        <a:defPPr algn="ctr" eaLnBrk="1" hangingPunct="1">
          <a:spcBef>
            <a:spcPct val="0"/>
          </a:spcBef>
          <a:buSzTx/>
          <a:buFont typeface="Arial" charset="0"/>
          <a:buNone/>
          <a:defRPr sz="1400" dirty="0" err="1">
            <a:solidFill>
              <a:srgbClr val="7F0055"/>
            </a:solidFill>
            <a:latin typeface="Consolas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449263" rtl="0" eaLnBrk="1" fontAlgn="base" latinLnBrk="0" hangingPunct="1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Lucida Sans Unicode" pitchFamily="34" charset="0"/>
            <a:cs typeface="Lucida Sans Unicode" pitchFamily="34" charset="0"/>
          </a:defRPr>
        </a:defPPr>
      </a:lstStyle>
    </a:lnDef>
  </a:objectDefaults>
  <a:extraClrSchemeLst>
    <a:extraClrScheme>
      <a:clrScheme name="FV_Vorlage_SE1_TUC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DCA00"/>
        </a:accent1>
        <a:accent2>
          <a:srgbClr val="005AA9"/>
        </a:accent2>
        <a:accent3>
          <a:srgbClr val="FFFFFF"/>
        </a:accent3>
        <a:accent4>
          <a:srgbClr val="000000"/>
        </a:accent4>
        <a:accent5>
          <a:srgbClr val="FEE1AA"/>
        </a:accent5>
        <a:accent6>
          <a:srgbClr val="005199"/>
        </a:accent6>
        <a:hlink>
          <a:srgbClr val="005AA9"/>
        </a:hlink>
        <a:folHlink>
          <a:srgbClr val="B5B5B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FV_Vorlage_SE1_TUCD</Template>
  <TotalTime>0</TotalTime>
  <Words>16129</Words>
  <Application>Microsoft Office PowerPoint</Application>
  <PresentationFormat>Bildschirmpräsentation (4:3)</PresentationFormat>
  <Paragraphs>4870</Paragraphs>
  <Slides>239</Slides>
  <Notes>84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239</vt:i4>
      </vt:variant>
    </vt:vector>
  </HeadingPairs>
  <TitlesOfParts>
    <vt:vector size="252" baseType="lpstr">
      <vt:lpstr>ＭＳ Ｐゴシック</vt:lpstr>
      <vt:lpstr>Arial</vt:lpstr>
      <vt:lpstr>Bradley Hand ITC</vt:lpstr>
      <vt:lpstr>Calibri</vt:lpstr>
      <vt:lpstr>Consolas</vt:lpstr>
      <vt:lpstr>Courier</vt:lpstr>
      <vt:lpstr>Courier New</vt:lpstr>
      <vt:lpstr>Lucida Sans Unicode</vt:lpstr>
      <vt:lpstr>Stafford</vt:lpstr>
      <vt:lpstr>Times New Roman</vt:lpstr>
      <vt:lpstr>Wingdings</vt:lpstr>
      <vt:lpstr>FV_Vorlage_SE1_TUCD</vt:lpstr>
      <vt:lpstr>Arbeitsblatt</vt:lpstr>
      <vt:lpstr>Programmierpraktikum C und C++</vt:lpstr>
      <vt:lpstr>Programmierpraktikum C und C++</vt:lpstr>
      <vt:lpstr>Zielsetzung</vt:lpstr>
      <vt:lpstr>Zusammenhang zwischen C, C++ und Java</vt:lpstr>
      <vt:lpstr>Wie wichtig sind C und C++? Der TIOBE-Index.</vt:lpstr>
      <vt:lpstr>Inhaltliche Struktur des Praktikums</vt:lpstr>
      <vt:lpstr>Anwesenheit und Betreuung</vt:lpstr>
      <vt:lpstr>Regeln für den Electronic Classroom</vt:lpstr>
      <vt:lpstr>Klausur</vt:lpstr>
      <vt:lpstr>Übung: Überblick</vt:lpstr>
      <vt:lpstr>Übung: Aufgabenblatt</vt:lpstr>
      <vt:lpstr>Übung: Arbeitsumgebung</vt:lpstr>
      <vt:lpstr>Übung: Virtuelle Maschine</vt:lpstr>
      <vt:lpstr>Übung: Unterlagen aktualisieren</vt:lpstr>
      <vt:lpstr>Ergänzende Ressourcen</vt:lpstr>
      <vt:lpstr>Literaturvorschläge</vt:lpstr>
      <vt:lpstr>Online C++-Referenzen</vt:lpstr>
      <vt:lpstr>C++-FAQ (https://isocpp.org/wiki/faq/)</vt:lpstr>
      <vt:lpstr>C++ online</vt:lpstr>
      <vt:lpstr>Fragen?</vt:lpstr>
      <vt:lpstr>Programmierpraktikum C und C++</vt:lpstr>
      <vt:lpstr>Laufendes Beispiel</vt:lpstr>
      <vt:lpstr>Laufendes Beispiel: Aufzugsimulation</vt:lpstr>
      <vt:lpstr>Laufendes Beispiel: Klassendiagramm</vt:lpstr>
      <vt:lpstr>Projektstruktur</vt:lpstr>
      <vt:lpstr>Projektstruktur</vt:lpstr>
      <vt:lpstr>Intermezzo</vt:lpstr>
      <vt:lpstr>Projektstruktur</vt:lpstr>
      <vt:lpstr>Header und Implementierungs-Dateien</vt:lpstr>
      <vt:lpstr>Header und Implementierungs-Dateien</vt:lpstr>
      <vt:lpstr>Intermezzo</vt:lpstr>
      <vt:lpstr>Kompilierung</vt:lpstr>
      <vt:lpstr>Compile, Link, Load Time</vt:lpstr>
      <vt:lpstr>Kompilierung in Java</vt:lpstr>
      <vt:lpstr>Kompilierung für C/C++ I</vt:lpstr>
      <vt:lpstr>Kompilierung für C/C++ II</vt:lpstr>
      <vt:lpstr>Java vs. C++:  (Vermeintliche) Stärken und Schwächen</vt:lpstr>
      <vt:lpstr>Statisches und dynamisches Linken</vt:lpstr>
      <vt:lpstr>Unterschiede zwischen Java- und  C/C++-Compiler</vt:lpstr>
      <vt:lpstr>Was genau macht der Präprozessor?</vt:lpstr>
      <vt:lpstr>Was passiert ohne Include Guards?</vt:lpstr>
      <vt:lpstr>Was passiert ohne Include Guards? Lösung.</vt:lpstr>
      <vt:lpstr>Include Guards: #ifndef vs. #pragma once</vt:lpstr>
      <vt:lpstr>Anwendungsmöglichkeiten von #define</vt:lpstr>
      <vt:lpstr>Definition vs. Deklaration</vt:lpstr>
      <vt:lpstr>Inlining und Code-Optimierung</vt:lpstr>
      <vt:lpstr>class vs. struct vs. union</vt:lpstr>
      <vt:lpstr>Intermezzo</vt:lpstr>
      <vt:lpstr>Programmstart</vt:lpstr>
      <vt:lpstr>Systemstart</vt:lpstr>
      <vt:lpstr>Die Deklarationsreihenfolge ist wichtig!</vt:lpstr>
      <vt:lpstr>Weitere Konzepte in C++</vt:lpstr>
      <vt:lpstr>Enumerationen</vt:lpstr>
      <vt:lpstr>Switch-Case</vt:lpstr>
      <vt:lpstr>Namenskonflikte vermeiden mit Namespaces</vt:lpstr>
      <vt:lpstr>Sichtbarkeitsmodifikatoren</vt:lpstr>
      <vt:lpstr>Das Schlüsselwort static</vt:lpstr>
      <vt:lpstr>Strings in C++</vt:lpstr>
      <vt:lpstr>Standard-Bibliotheken in C++</vt:lpstr>
      <vt:lpstr>Boost:  "Brutschrank" für C++-Standardkomponenten</vt:lpstr>
      <vt:lpstr>Operatorüberladung</vt:lpstr>
      <vt:lpstr>Iterierungskonzepte in C++</vt:lpstr>
      <vt:lpstr>Konzepte und Konventionen sind in C++ wesentlich</vt:lpstr>
      <vt:lpstr>Undefined Behavior (UB)</vt:lpstr>
      <vt:lpstr>Programmierpraktikum C und C++</vt:lpstr>
      <vt:lpstr>Wo leben meine Daten? … und wie lange?</vt:lpstr>
      <vt:lpstr>Speicherbereiche in C++</vt:lpstr>
      <vt:lpstr>Stack vs. Heap</vt:lpstr>
      <vt:lpstr>Stackframes</vt:lpstr>
      <vt:lpstr>Intermezzo</vt:lpstr>
      <vt:lpstr>Variablen und Zeiger: Was ist eine Variable?</vt:lpstr>
      <vt:lpstr>Variablen und Zeiger: Was ist ein Zeiger?</vt:lpstr>
      <vt:lpstr>Variablen und Zeiger:  Syntax</vt:lpstr>
      <vt:lpstr>Intermezzo: Pointer und Variablen</vt:lpstr>
      <vt:lpstr>Der Null-Pointer</vt:lpstr>
      <vt:lpstr>int main(int argc, char** argv)</vt:lpstr>
      <vt:lpstr>Arrays</vt:lpstr>
      <vt:lpstr>sizeof-Operator und std::size_t</vt:lpstr>
      <vt:lpstr>Intermezzo</vt:lpstr>
      <vt:lpstr>Unveränderlichkeit - const</vt:lpstr>
      <vt:lpstr>Unveränderlichkeit - const</vt:lpstr>
      <vt:lpstr>Const Correctness</vt:lpstr>
      <vt:lpstr>Was ist eine C++-Referenz?</vt:lpstr>
      <vt:lpstr>Zusammenfassung: Asterisk und Ampersand</vt:lpstr>
      <vt:lpstr>Zusammenfassung: Variablentypen</vt:lpstr>
      <vt:lpstr>Zusammenfassung: Zuweisung</vt:lpstr>
      <vt:lpstr>PowerPoint-Präsentation</vt:lpstr>
      <vt:lpstr>const bei Objekten</vt:lpstr>
      <vt:lpstr>const Overloading</vt:lpstr>
      <vt:lpstr>Der this-Zeiger</vt:lpstr>
      <vt:lpstr>Intermezzo: const</vt:lpstr>
      <vt:lpstr>Intermezzo</vt:lpstr>
      <vt:lpstr>Zusammenfassung: Vorteile von const?</vt:lpstr>
      <vt:lpstr>Intermezzo: * und &amp;</vt:lpstr>
      <vt:lpstr>Auf- und Abbauen von Objekten</vt:lpstr>
      <vt:lpstr>Konstruktor, Destruktor und Copy-Konstruktor</vt:lpstr>
      <vt:lpstr>Initialisierungslisten</vt:lpstr>
      <vt:lpstr>Implizite Typ-Konvertierung und  Anonyme Objekte</vt:lpstr>
      <vt:lpstr>Implizite Typkonvertierung unterbinden mit explicit</vt:lpstr>
      <vt:lpstr>Der Fluch des Most Vexing Parse</vt:lpstr>
      <vt:lpstr>Delegating Constructors</vt:lpstr>
      <vt:lpstr>Parameterübergabe bei Methodenaufrufen</vt:lpstr>
      <vt:lpstr>Parameterübergabe bei Methodenaufrufen (I)</vt:lpstr>
      <vt:lpstr>Parameterübergabe bei Methodenaufrufen (II)</vt:lpstr>
      <vt:lpstr>Parameterübergabe bei Methodenaufrufen (III)</vt:lpstr>
      <vt:lpstr>Intermezzo</vt:lpstr>
      <vt:lpstr>Assignment-Operator (I)</vt:lpstr>
      <vt:lpstr>Assignment-Operator: Vergleich zu Java</vt:lpstr>
      <vt:lpstr>Compiler-generierte Methoden: C++</vt:lpstr>
      <vt:lpstr>Compiler-generierte Methoden: Java</vt:lpstr>
      <vt:lpstr>Exceptions</vt:lpstr>
      <vt:lpstr>Stolperfallen bei der Speicherverwaltung</vt:lpstr>
      <vt:lpstr>Hängende Zeiger Referenzen auf gelöschte Objekte zurückgeben</vt:lpstr>
      <vt:lpstr>Rückgabe von Objekten durch Kopieren</vt:lpstr>
      <vt:lpstr>Copy Elision</vt:lpstr>
      <vt:lpstr>Rückgabe von Objekten auf dem Heap</vt:lpstr>
      <vt:lpstr>Rückgabe von Objekten auf dem Heap</vt:lpstr>
      <vt:lpstr>Hängende Zeiger Frühzeitige Zerstörung von Objekten</vt:lpstr>
      <vt:lpstr>Hängende Zeiger Nochmalige Zerstörung von Objekten</vt:lpstr>
      <vt:lpstr>Speicherlecks</vt:lpstr>
      <vt:lpstr>Verantwortlichkeitsprobleme bei Zeigern</vt:lpstr>
      <vt:lpstr>Aliasing bei klassischen Zeigern</vt:lpstr>
      <vt:lpstr>Intermezzo</vt:lpstr>
      <vt:lpstr>Mit std::shared_ptr</vt:lpstr>
      <vt:lpstr>Person – ohne std::shared_ptr</vt:lpstr>
      <vt:lpstr>Person – mit std::shared_ptr</vt:lpstr>
      <vt:lpstr>Beispiel: Weniger Code dank smarter Zeiger</vt:lpstr>
      <vt:lpstr>std::make_shared</vt:lpstr>
      <vt:lpstr>Weak SmartPointer: Motivation</vt:lpstr>
      <vt:lpstr>Weak Pointer (std::weak_ptr)</vt:lpstr>
      <vt:lpstr>Weak Pointer: Lösung</vt:lpstr>
      <vt:lpstr>Zusammenfassung: Übergabe und Rückgabe</vt:lpstr>
      <vt:lpstr>Programmierpraktikum C und C++</vt:lpstr>
      <vt:lpstr>Was ist (Untertyp-)Polymorphie?</vt:lpstr>
      <vt:lpstr>Ein einfaches Beispiel für Polymorphie in C++</vt:lpstr>
      <vt:lpstr>Wozu Polymorphie?</vt:lpstr>
      <vt:lpstr>Verschiedene Strategien als Unterklassen</vt:lpstr>
      <vt:lpstr>Intermezzo</vt:lpstr>
      <vt:lpstr>Ein Blick auf die Klassen  ElevatorStrategy</vt:lpstr>
      <vt:lpstr>Ein Blick auf die Klassen  Elevator</vt:lpstr>
      <vt:lpstr>Sichtbarkeits-Modifier bei Vererbung</vt:lpstr>
      <vt:lpstr>Konstruktion und Destruktion bei Vererbung</vt:lpstr>
      <vt:lpstr>Probelauf unserer Simulation</vt:lpstr>
      <vt:lpstr>Probelauf unserer Simulation</vt:lpstr>
      <vt:lpstr>Virtuelle Methoden</vt:lpstr>
      <vt:lpstr>Virtuelle Methoden</vt:lpstr>
      <vt:lpstr>Intermezzo</vt:lpstr>
      <vt:lpstr>[Exkurs] Virtual Method Table     Der Mechanismus der dynamischen Bindung</vt:lpstr>
      <vt:lpstr>Probelauf mit virtuellen Methoden</vt:lpstr>
      <vt:lpstr>Pure Virtual = "virtual + =0"</vt:lpstr>
      <vt:lpstr>Intermezzo</vt:lpstr>
      <vt:lpstr>Typumwandlung (Casting)</vt:lpstr>
      <vt:lpstr>Mehrfachvererbung</vt:lpstr>
      <vt:lpstr>Implementierungsvererbung: Konflikte</vt:lpstr>
      <vt:lpstr>Implementierungsvererbung: Konflikte</vt:lpstr>
      <vt:lpstr>Implementierungsvererb.: Speicherproblematik</vt:lpstr>
      <vt:lpstr>Implementierungsvererb.: Methoden</vt:lpstr>
      <vt:lpstr>Virtuelle (Mehrfach-)Vererbung (I)</vt:lpstr>
      <vt:lpstr>Virtuelle (Mehrfach-)Vererbung (II)</vt:lpstr>
      <vt:lpstr>Implementierungsvererbung:   Schlechtes Design?</vt:lpstr>
      <vt:lpstr>Schnittstellen- vs. Implementierungsvererbung</vt:lpstr>
      <vt:lpstr>Programmierpraktikum C und C++</vt:lpstr>
      <vt:lpstr>Ziele des C-Teils</vt:lpstr>
      <vt:lpstr>Unterschiede von C und C++</vt:lpstr>
      <vt:lpstr>Bits und Bytes</vt:lpstr>
      <vt:lpstr>Bitoperationen – Überblick</vt:lpstr>
      <vt:lpstr>Bitoperationen – Bytes manipulieren</vt:lpstr>
      <vt:lpstr>Bitoperationen – Rechnen</vt:lpstr>
      <vt:lpstr>Ganzzahlliterale</vt:lpstr>
      <vt:lpstr>Memory-mapped I/O – Motivation</vt:lpstr>
      <vt:lpstr>Schlüsselwort volatile – Motivation</vt:lpstr>
      <vt:lpstr>Schlüsselwort volatile – Überblick</vt:lpstr>
      <vt:lpstr>Schlüsselwort volatile – Korrektes Beispiel</vt:lpstr>
      <vt:lpstr>Experimentierboard - Eckdaten</vt:lpstr>
      <vt:lpstr>Viel Spaß!</vt:lpstr>
      <vt:lpstr>Programmierpraktikum C und C++</vt:lpstr>
      <vt:lpstr>Fortgeschrittene Themen in C++</vt:lpstr>
      <vt:lpstr>Templates</vt:lpstr>
      <vt:lpstr>Generische Programmierung: Motivation</vt:lpstr>
      <vt:lpstr>void*: Generische Programmierung in C</vt:lpstr>
      <vt:lpstr>Templates in C++: Idee</vt:lpstr>
      <vt:lpstr>Beispiel: Template-Klasse Elevator&lt;T&gt;</vt:lpstr>
      <vt:lpstr>Class Templates: Syntax am Beispiel</vt:lpstr>
      <vt:lpstr>Template-Spezialisierung: Elevator&lt;T&gt;</vt:lpstr>
      <vt:lpstr>Function Templates: Syntax am Beispiel</vt:lpstr>
      <vt:lpstr>Templates: Verwendung</vt:lpstr>
      <vt:lpstr>Intermezzo</vt:lpstr>
      <vt:lpstr>Induzierte Schnittstelle</vt:lpstr>
      <vt:lpstr>FunktionsZeiger und Funktionsobjekte</vt:lpstr>
      <vt:lpstr>Funktionszeiger: Beispiel (I)</vt:lpstr>
      <vt:lpstr>Funktionszeiger: Beispiel (II)</vt:lpstr>
      <vt:lpstr>Funktionszeiger: Beispiel (II)</vt:lpstr>
      <vt:lpstr>Funktionszeiger: Syntax</vt:lpstr>
      <vt:lpstr>Funktoren und Funktionsobjekte</vt:lpstr>
      <vt:lpstr>Intermezzo</vt:lpstr>
      <vt:lpstr>Funktionszeiger und Funktoren: Fazit</vt:lpstr>
      <vt:lpstr>Standard Template Library (STL)</vt:lpstr>
      <vt:lpstr>Generische STL-Algorithmen:  std::copy</vt:lpstr>
      <vt:lpstr>Generische STL-Algorithmen:  std::copy</vt:lpstr>
      <vt:lpstr>Generische STL-Algorithmen: std::remove_copy_if</vt:lpstr>
      <vt:lpstr>Generische STL-Algorithmen:  std::remove_copy_if</vt:lpstr>
      <vt:lpstr>Generische Behälter: std::priority_queue</vt:lpstr>
      <vt:lpstr>Generische Behälter: std::priority_queue</vt:lpstr>
      <vt:lpstr>Intermezzo</vt:lpstr>
      <vt:lpstr>Standard Template Library: Fazit</vt:lpstr>
      <vt:lpstr>Programmierpraktikum C und C++</vt:lpstr>
      <vt:lpstr>PowerPoint-Präsentation</vt:lpstr>
      <vt:lpstr>Das war noch lange nicht das Ende… </vt:lpstr>
      <vt:lpstr>Programmierpraktikum C und C++</vt:lpstr>
      <vt:lpstr>Rule of Three</vt:lpstr>
      <vt:lpstr>[Exkurs] Rule of Three (I)</vt:lpstr>
      <vt:lpstr>[Exkurs] Rule of Three (II)</vt:lpstr>
      <vt:lpstr>Immutable Datentypen</vt:lpstr>
      <vt:lpstr>[Exkurs] Weak SmartPointer: Motivation</vt:lpstr>
      <vt:lpstr>[Exkurs] Lösung: Verzicht auf Zeiger (I)</vt:lpstr>
      <vt:lpstr>[Exkurs] Lösung: Verzicht auf Zeiger (II)</vt:lpstr>
      <vt:lpstr>Mixins</vt:lpstr>
      <vt:lpstr>[Exkurs] Mixins: Mehrfachvererbung trifft Templates</vt:lpstr>
      <vt:lpstr>[Exkurs] Mixins: Mehrfachvererbung trifft Templates</vt:lpstr>
      <vt:lpstr>Methodenzeiger und Lambdas</vt:lpstr>
      <vt:lpstr>[Exkurs] Methodenzeiger: Beispiel</vt:lpstr>
      <vt:lpstr>[Exkurs] Methodenzeiger: Syntax</vt:lpstr>
      <vt:lpstr>[Exkurs] Funktionszeiger vs. Methodenzeiger</vt:lpstr>
      <vt:lpstr>[Exkurs] Automatische Typableitung</vt:lpstr>
      <vt:lpstr>[Exkurs] Lambdas (C++11)</vt:lpstr>
      <vt:lpstr>Makefiles</vt:lpstr>
      <vt:lpstr>[Exkurs] Makefiles: Motivation</vt:lpstr>
      <vt:lpstr>[Exkurs] "Make is an expert system." [1]</vt:lpstr>
      <vt:lpstr>[Exkurs] Makefiles: Struktur</vt:lpstr>
      <vt:lpstr>[Exkurs] Makefiles: Ablauf</vt:lpstr>
      <vt:lpstr>[Exkurs] Makefiles: Include-Dependencies</vt:lpstr>
      <vt:lpstr>[Exkurs] Makefiles: .PHONY</vt:lpstr>
      <vt:lpstr>[Exkurs] Makefiles: Fazit</vt:lpstr>
      <vt:lpstr>Mehrfachvererbungsprobleme In Java</vt:lpstr>
      <vt:lpstr>[Exkurs] Mehrfachvererbung in Java? (I)</vt:lpstr>
      <vt:lpstr>[Exkurs] Mehrfachvererbung in Java? (II)</vt:lpstr>
      <vt:lpstr>Programmierpraktikum C und C++</vt:lpstr>
      <vt:lpstr>Lizenz</vt:lpstr>
      <vt:lpstr>Bildnachweis und Credits</vt:lpstr>
    </vt:vector>
  </TitlesOfParts>
  <Company>Real-Time Systems Lab, TU Darmstadt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Programmierpraktikum C und C++</dc:title>
  <dc:creator>Roland Kluge;Anthony Anjorin</dc:creator>
  <cp:lastModifiedBy>Roland Kluge</cp:lastModifiedBy>
  <cp:revision>2481</cp:revision>
  <cp:lastPrinted>2018-04-11T06:17:22Z</cp:lastPrinted>
  <dcterms:created xsi:type="dcterms:W3CDTF">2008-08-19T13:25:11Z</dcterms:created>
  <dcterms:modified xsi:type="dcterms:W3CDTF">2018-08-27T07:56:00Z</dcterms:modified>
</cp:coreProperties>
</file>